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d746721ef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d746721ef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d746721ef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d746721ef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ad746721ef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ad746721ef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ad746721ef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ad746721ef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d746721ef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d746721ef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iitr.ac.in/~CSE/Raksha_Sharm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BugsBunny0/Part_Of_Speech_Tagg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311700" y="88175"/>
            <a:ext cx="8520600" cy="9660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rgbClr val="000000"/>
                </a:solidFill>
              </a:rPr>
              <a:t>CSN - 371 [Artificial Intelligence]</a:t>
            </a:r>
            <a:endParaRPr sz="2000">
              <a:solidFill>
                <a:srgbClr val="000000"/>
              </a:solidFill>
            </a:endParaRPr>
          </a:p>
          <a:p>
            <a:pPr marL="0" lvl="0" indent="0" algn="ctr" rtl="0">
              <a:spcBef>
                <a:spcPts val="0"/>
              </a:spcBef>
              <a:spcAft>
                <a:spcPts val="0"/>
              </a:spcAft>
              <a:buNone/>
            </a:pPr>
            <a:r>
              <a:rPr lang="en" sz="2000">
                <a:solidFill>
                  <a:srgbClr val="000000"/>
                </a:solidFill>
              </a:rPr>
              <a:t>Part of Speech Tagging</a:t>
            </a:r>
            <a:endParaRPr sz="2000">
              <a:solidFill>
                <a:srgbClr val="000000"/>
              </a:solidFill>
            </a:endParaRPr>
          </a:p>
        </p:txBody>
      </p:sp>
      <p:sp>
        <p:nvSpPr>
          <p:cNvPr id="55" name="Google Shape;55;p13"/>
          <p:cNvSpPr txBox="1"/>
          <p:nvPr/>
        </p:nvSpPr>
        <p:spPr>
          <a:xfrm>
            <a:off x="7161650" y="4400700"/>
            <a:ext cx="1857000" cy="6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Instructor : </a:t>
            </a:r>
            <a:endParaRPr/>
          </a:p>
          <a:p>
            <a:pPr marL="0" lvl="0" indent="0" algn="l" rtl="0">
              <a:spcBef>
                <a:spcPts val="0"/>
              </a:spcBef>
              <a:spcAft>
                <a:spcPts val="0"/>
              </a:spcAft>
              <a:buNone/>
            </a:pPr>
            <a:r>
              <a:rPr lang="en" sz="1100" b="1" u="sng">
                <a:solidFill>
                  <a:srgbClr val="0097A7"/>
                </a:solidFill>
                <a:hlinkClick r:id="rId3">
                  <a:extLst>
                    <a:ext uri="{A12FA001-AC4F-418D-AE19-62706E023703}">
                      <ahyp:hlinkClr xmlns:ahyp="http://schemas.microsoft.com/office/drawing/2018/hyperlinkcolor" val="tx"/>
                    </a:ext>
                  </a:extLst>
                </a:hlinkClick>
              </a:rPr>
              <a:t>Raksha Sharma</a:t>
            </a:r>
            <a:endParaRPr/>
          </a:p>
        </p:txBody>
      </p:sp>
      <p:sp>
        <p:nvSpPr>
          <p:cNvPr id="56" name="Google Shape;56;p13"/>
          <p:cNvSpPr txBox="1"/>
          <p:nvPr/>
        </p:nvSpPr>
        <p:spPr>
          <a:xfrm>
            <a:off x="464100" y="1729075"/>
            <a:ext cx="8520600" cy="152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Group Members :</a:t>
            </a:r>
            <a:endParaRPr/>
          </a:p>
          <a:p>
            <a:pPr marL="0" lvl="0" indent="0" algn="l" rtl="0">
              <a:spcBef>
                <a:spcPts val="0"/>
              </a:spcBef>
              <a:spcAft>
                <a:spcPts val="0"/>
              </a:spcAft>
              <a:buNone/>
            </a:pPr>
            <a:r>
              <a:rPr lang="en"/>
              <a:t> </a:t>
            </a:r>
            <a:endParaRPr/>
          </a:p>
          <a:p>
            <a:pPr marL="457200" lvl="0" indent="-317500" algn="l" rtl="0">
              <a:spcBef>
                <a:spcPts val="0"/>
              </a:spcBef>
              <a:spcAft>
                <a:spcPts val="0"/>
              </a:spcAft>
              <a:buSzPts val="1400"/>
              <a:buChar char="➔"/>
            </a:pPr>
            <a:r>
              <a:rPr lang="en"/>
              <a:t>Aditya Kumar Singh [18116003]</a:t>
            </a:r>
            <a:endParaRPr/>
          </a:p>
          <a:p>
            <a:pPr marL="457200" lvl="0" indent="-317500" algn="l" rtl="0">
              <a:spcBef>
                <a:spcPts val="0"/>
              </a:spcBef>
              <a:spcAft>
                <a:spcPts val="0"/>
              </a:spcAft>
              <a:buSzPts val="1400"/>
              <a:buChar char="➔"/>
            </a:pPr>
            <a:r>
              <a:rPr lang="en"/>
              <a:t>Anmol Agarwal [18116013]</a:t>
            </a:r>
            <a:endParaRPr/>
          </a:p>
          <a:p>
            <a:pPr marL="457200" lvl="0" indent="-317500" algn="l" rtl="0">
              <a:spcBef>
                <a:spcPts val="0"/>
              </a:spcBef>
              <a:spcAft>
                <a:spcPts val="0"/>
              </a:spcAft>
              <a:buSzPts val="1400"/>
              <a:buChar char="➔"/>
            </a:pPr>
            <a:r>
              <a:rPr lang="en"/>
              <a:t>Saksham Sharma [18116067]</a:t>
            </a:r>
            <a:br>
              <a:rPr lang="en"/>
            </a:b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Project Github Link : </a:t>
            </a:r>
            <a:r>
              <a:rPr lang="en" u="sng">
                <a:solidFill>
                  <a:srgbClr val="0097A7"/>
                </a:solidFill>
                <a:hlinkClick r:id="rId4">
                  <a:extLst>
                    <a:ext uri="{A12FA001-AC4F-418D-AE19-62706E023703}">
                      <ahyp:hlinkClr xmlns:ahyp="http://schemas.microsoft.com/office/drawing/2018/hyperlinkcolor" val="tx"/>
                    </a:ext>
                  </a:extLst>
                </a:hlinkClick>
              </a:rPr>
              <a:t>Part_Of_Speech_Training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p14"/>
          <p:cNvSpPr txBox="1"/>
          <p:nvPr/>
        </p:nvSpPr>
        <p:spPr>
          <a:xfrm>
            <a:off x="6168175" y="1745550"/>
            <a:ext cx="2823000" cy="165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solidFill>
                  <a:srgbClr val="595959"/>
                </a:solidFill>
              </a:rPr>
              <a:t>The values in confusion matrix are column-wise normalised from 0 to 0.1 for better representation</a:t>
            </a:r>
            <a:endParaRPr sz="1000">
              <a:solidFill>
                <a:srgbClr val="595959"/>
              </a:solidFill>
            </a:endParaRPr>
          </a:p>
          <a:p>
            <a:pPr marL="0" lvl="0" indent="0" algn="l" rtl="0">
              <a:lnSpc>
                <a:spcPct val="115000"/>
              </a:lnSpc>
              <a:spcBef>
                <a:spcPts val="1600"/>
              </a:spcBef>
              <a:spcAft>
                <a:spcPts val="1600"/>
              </a:spcAft>
              <a:buNone/>
            </a:pPr>
            <a:r>
              <a:rPr lang="en" sz="1000">
                <a:solidFill>
                  <a:srgbClr val="595959"/>
                </a:solidFill>
              </a:rPr>
              <a:t>Any cell in confusion matrix shows the number of occurrences (normalised) on which the predicted tag is the Y-axis tag and the correct tag is the X-axis tag.</a:t>
            </a:r>
            <a:endParaRPr sz="1000">
              <a:solidFill>
                <a:srgbClr val="595959"/>
              </a:solidFill>
            </a:endParaRPr>
          </a:p>
        </p:txBody>
      </p:sp>
      <p:pic>
        <p:nvPicPr>
          <p:cNvPr id="63" name="Google Shape;63;p14"/>
          <p:cNvPicPr preferRelativeResize="0"/>
          <p:nvPr/>
        </p:nvPicPr>
        <p:blipFill>
          <a:blip r:embed="rId3">
            <a:alphaModFix/>
          </a:blip>
          <a:stretch>
            <a:fillRect/>
          </a:stretch>
        </p:blipFill>
        <p:spPr>
          <a:xfrm>
            <a:off x="0" y="515950"/>
            <a:ext cx="6071526" cy="4553645"/>
          </a:xfrm>
          <a:prstGeom prst="rect">
            <a:avLst/>
          </a:prstGeom>
          <a:noFill/>
          <a:ln>
            <a:noFill/>
          </a:ln>
        </p:spPr>
      </p:pic>
      <p:sp>
        <p:nvSpPr>
          <p:cNvPr id="5" name="Google Shape;68;p15">
            <a:extLst>
              <a:ext uri="{FF2B5EF4-FFF2-40B4-BE49-F238E27FC236}">
                <a16:creationId xmlns:a16="http://schemas.microsoft.com/office/drawing/2014/main" id="{ED40CA0B-B403-4942-BB3A-D27D60C54CB9}"/>
              </a:ext>
            </a:extLst>
          </p:cNvPr>
          <p:cNvSpPr txBox="1">
            <a:spLocks/>
          </p:cNvSpPr>
          <p:nvPr/>
        </p:nvSpPr>
        <p:spPr>
          <a:xfrm>
            <a:off x="442275" y="195600"/>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700" dirty="0"/>
              <a:t>Confusion Matrix on Test Dataset [ 96.97% Accuracy ]</a:t>
            </a:r>
            <a:endParaRPr lang="en-IN" sz="2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42275" y="1956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Analysis of Model</a:t>
            </a:r>
            <a:endParaRPr dirty="0"/>
          </a:p>
        </p:txBody>
      </p:sp>
      <p:sp>
        <p:nvSpPr>
          <p:cNvPr id="69" name="Google Shape;69;p15"/>
          <p:cNvSpPr txBox="1">
            <a:spLocks noGrp="1"/>
          </p:cNvSpPr>
          <p:nvPr>
            <p:ph type="body" idx="1"/>
          </p:nvPr>
        </p:nvSpPr>
        <p:spPr>
          <a:xfrm>
            <a:off x="102600" y="898850"/>
            <a:ext cx="8757900" cy="3888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The model gave an accuracy of 96.976% on the BNC dataset using HMM with Viterbi. As expected, the model performs significantly better than the Bayesian model, which had an accuracy of 91.7%. </a:t>
            </a:r>
            <a:endParaRPr sz="1600"/>
          </a:p>
          <a:p>
            <a:pPr marL="457200" lvl="0" indent="-330200" algn="l" rtl="0">
              <a:spcBef>
                <a:spcPts val="0"/>
              </a:spcBef>
              <a:spcAft>
                <a:spcPts val="0"/>
              </a:spcAft>
              <a:buSzPts val="1600"/>
              <a:buChar char="●"/>
            </a:pPr>
            <a:r>
              <a:rPr lang="en" sz="1600"/>
              <a:t>By comparing the confusion matrix of Bayesian model and HMM model we observe that the HMM model is also able to predict less frequent tags like VDI correctly. Also, the confusion between tags like VVI and NN1 is significantly reduce.</a:t>
            </a:r>
            <a:endParaRPr sz="1600"/>
          </a:p>
          <a:p>
            <a:pPr marL="457200" lvl="0" indent="-330200" algn="l" rtl="0">
              <a:spcBef>
                <a:spcPts val="0"/>
              </a:spcBef>
              <a:spcAft>
                <a:spcPts val="0"/>
              </a:spcAft>
              <a:buSzPts val="1600"/>
              <a:buChar char="●"/>
            </a:pPr>
            <a:r>
              <a:rPr lang="en" sz="1600"/>
              <a:t>Although we didn't experiment much, but by implementing our model with a transition probability of 0.0059 for new tag-to-tag associations and an emission probability of 8*10</a:t>
            </a:r>
            <a:r>
              <a:rPr lang="en" sz="1600" baseline="30000"/>
              <a:t>-10</a:t>
            </a:r>
            <a:r>
              <a:rPr lang="en" sz="1600"/>
              <a:t> for new tag-to-word associations, we were able to achieve the above results.</a:t>
            </a:r>
            <a:endParaRPr sz="1600"/>
          </a:p>
          <a:p>
            <a:pPr marL="457200" lvl="0" indent="-330200" algn="l" rtl="0">
              <a:spcBef>
                <a:spcPts val="0"/>
              </a:spcBef>
              <a:spcAft>
                <a:spcPts val="0"/>
              </a:spcAft>
              <a:buSzPts val="1600"/>
              <a:buChar char="●"/>
            </a:pPr>
            <a:r>
              <a:rPr lang="en" sz="1600"/>
              <a:t>We were also able to build a sub-optimal model with an accuracy of ~96.5%, which was upto 25 times faster than the current model. We used only existing tag-to-tag transmission and assumed uniform emission for new words. Hence, we can infer that seldom do we encounter a new tag-to-tag association.</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442275" y="1956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of Model</a:t>
            </a:r>
            <a:endParaRPr/>
          </a:p>
        </p:txBody>
      </p:sp>
      <p:sp>
        <p:nvSpPr>
          <p:cNvPr id="75" name="Google Shape;75;p16"/>
          <p:cNvSpPr txBox="1">
            <a:spLocks noGrp="1"/>
          </p:cNvSpPr>
          <p:nvPr>
            <p:ph type="body" idx="1"/>
          </p:nvPr>
        </p:nvSpPr>
        <p:spPr>
          <a:xfrm>
            <a:off x="102600" y="898850"/>
            <a:ext cx="9041400" cy="3671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The probabilities of new tag-tag and tag-word associations were calculated using smoothing techniques. When the probabilities were taken different for each tag based on its known associations and occurrences, an accuracy of 94% was found. Whereas when the transition and emission probabilities were assumed as constant irrespective of tags, the accuracy increased to ~96.8%. We think we were unable to make more optimal assumptions.</a:t>
            </a:r>
            <a:endParaRPr sz="1600"/>
          </a:p>
          <a:p>
            <a:pPr marL="457200" lvl="0" indent="-330200" algn="l" rtl="0">
              <a:spcBef>
                <a:spcPts val="0"/>
              </a:spcBef>
              <a:spcAft>
                <a:spcPts val="0"/>
              </a:spcAft>
              <a:buSzPts val="1600"/>
              <a:buChar char="●"/>
            </a:pPr>
            <a:r>
              <a:rPr lang="en" sz="1600"/>
              <a:t>When moving from a current word to next word , if the number of tag nodes related to current word was restricted to 10</a:t>
            </a:r>
            <a:r>
              <a:rPr lang="en" sz="1600" baseline="30000"/>
              <a:t>-3</a:t>
            </a:r>
            <a:r>
              <a:rPr lang="en" sz="1600"/>
              <a:t> of maximum probability in the current word layer , the accuracy reduced from 96.97% to 96.88%. Such small decrease points out that the probability of probable tags for a word is greater than non-probable tags by almost a factor of 1000.</a:t>
            </a:r>
            <a:endParaRPr sz="1600"/>
          </a:p>
          <a:p>
            <a:pPr marL="457200" lvl="0" indent="-330200" algn="l" rtl="0">
              <a:spcBef>
                <a:spcPts val="0"/>
              </a:spcBef>
              <a:spcAft>
                <a:spcPts val="0"/>
              </a:spcAft>
              <a:buSzPts val="1600"/>
              <a:buChar char="●"/>
            </a:pPr>
            <a:r>
              <a:rPr lang="en" sz="1600"/>
              <a:t>Altogether, the model did beyond our expectation, and we are sure that had we implemented backward-forward algorithm and/or n-gram tagger and/or regex matching, we would have been able to cross 97.5% accuracy, but due to limited time, we decided to stick with a simpler implementation and make the best out of it.</a:t>
            </a:r>
            <a:endParaRPr sz="1600"/>
          </a:p>
          <a:p>
            <a:pPr marL="457200" lvl="0" indent="0" algn="l" rtl="0">
              <a:spcBef>
                <a:spcPts val="1600"/>
              </a:spcBef>
              <a:spcAft>
                <a:spcPts val="1600"/>
              </a:spcAft>
              <a:buNone/>
            </a:pP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442275" y="1956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Improvements</a:t>
            </a:r>
            <a:endParaRPr/>
          </a:p>
        </p:txBody>
      </p:sp>
      <p:sp>
        <p:nvSpPr>
          <p:cNvPr id="81" name="Google Shape;81;p17"/>
          <p:cNvSpPr txBox="1">
            <a:spLocks noGrp="1"/>
          </p:cNvSpPr>
          <p:nvPr>
            <p:ph type="body" idx="1"/>
          </p:nvPr>
        </p:nvSpPr>
        <p:spPr>
          <a:xfrm>
            <a:off x="102600" y="898850"/>
            <a:ext cx="9041400" cy="3671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The HMM model with Viterbi runs in N</a:t>
            </a:r>
            <a:r>
              <a:rPr lang="en" sz="1600" baseline="30000"/>
              <a:t>2</a:t>
            </a:r>
            <a:r>
              <a:rPr lang="en" sz="1600"/>
              <a:t>*T , where N is the number of tags and T is no of words in a sentence. The HMM model we implemented for 61 tags had a runtime of ~2 hours on test dataset. We also tried to reduce the number of tag nodes corresponding to a word by selecting only a those tag nodes whose probability is greater than 0.001 times maximum probability in that word layer. This reduced the runtime to ~15 minutes , i.e. reduction by a factor of 8. The accuracy drop was only 0.1% , which makes our model suitable for real-time applications.</a:t>
            </a:r>
            <a:endParaRPr sz="1600"/>
          </a:p>
          <a:p>
            <a:pPr marL="457200" lvl="0" indent="-330200" algn="l" rtl="0">
              <a:spcBef>
                <a:spcPts val="0"/>
              </a:spcBef>
              <a:spcAft>
                <a:spcPts val="0"/>
              </a:spcAft>
              <a:buSzPts val="1600"/>
              <a:buChar char="●"/>
            </a:pPr>
            <a:r>
              <a:rPr lang="en" sz="1600"/>
              <a:t>We also tried to optimize further without disturbing the accuracy much, and were able to achieve an accuracy 96.6% with a runtime of ~7 minutes. Which is suitable for faster results.</a:t>
            </a:r>
            <a:endParaRPr sz="1600"/>
          </a:p>
          <a:p>
            <a:pPr marL="457200" lvl="0" indent="-330200" algn="l" rtl="0">
              <a:spcBef>
                <a:spcPts val="0"/>
              </a:spcBef>
              <a:spcAft>
                <a:spcPts val="0"/>
              </a:spcAft>
              <a:buSzPts val="1600"/>
              <a:buChar char="●"/>
            </a:pPr>
            <a:r>
              <a:rPr lang="en" sz="1600"/>
              <a:t>We used smoothing techniques like Lidstone’s Law for improving accuracy by choosing constants assuming on a uniform distribution , and found highest accuracy of 96.976% after scaling these constants.</a:t>
            </a:r>
            <a:endParaRPr sz="1600"/>
          </a:p>
          <a:p>
            <a:pPr marL="457200" lvl="0" indent="-330200" algn="l" rtl="0">
              <a:spcBef>
                <a:spcPts val="0"/>
              </a:spcBef>
              <a:spcAft>
                <a:spcPts val="0"/>
              </a:spcAft>
              <a:buSzPts val="1600"/>
              <a:buChar char="●"/>
            </a:pPr>
            <a:r>
              <a:rPr lang="en" sz="1600"/>
              <a:t>The use of dynamic programming (using Viterbi) to optimize the process of selecting most probable path in the HMM algorithm was the biggest improvement of all.</a:t>
            </a:r>
            <a:endParaRPr sz="16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705</Words>
  <Application>Microsoft Office PowerPoint</Application>
  <PresentationFormat>On-screen Show (16:9)</PresentationFormat>
  <Paragraphs>29</Paragraphs>
  <Slides>5</Slides>
  <Notes>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Simple Light</vt:lpstr>
      <vt:lpstr>PowerPoint Presentation</vt:lpstr>
      <vt:lpstr>PowerPoint Presentation</vt:lpstr>
      <vt:lpstr>Analysis of Model</vt:lpstr>
      <vt:lpstr>Analysis of Model</vt:lpstr>
      <vt:lpstr>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Anmol Agarwal</cp:lastModifiedBy>
  <cp:revision>1</cp:revision>
  <dcterms:modified xsi:type="dcterms:W3CDTF">2020-11-26T17:31:45Z</dcterms:modified>
</cp:coreProperties>
</file>