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a9e01a178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a9e01a178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a9e01a178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a9e01a178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a9e01a178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a9e01a178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a9e01a178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a9e01a178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iitr.ac.in/~CSE/Raksha_Sharma" TargetMode="External"/><Relationship Id="rId4" Type="http://schemas.openxmlformats.org/officeDocument/2006/relationships/hyperlink" Target="https://github.com/BugsBunny0/Part_Of_Speech_Tagg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311700" y="88175"/>
            <a:ext cx="8520600" cy="966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rgbClr val="000000"/>
                </a:solidFill>
              </a:rPr>
              <a:t>CSN - 371 [Artificial Intelligence]</a:t>
            </a:r>
            <a:endParaRPr sz="2000">
              <a:solidFill>
                <a:srgbClr val="000000"/>
              </a:solidFill>
            </a:endParaRPr>
          </a:p>
          <a:p>
            <a:pPr indent="0" lvl="0" marL="0" rtl="0" algn="ctr">
              <a:spcBef>
                <a:spcPts val="0"/>
              </a:spcBef>
              <a:spcAft>
                <a:spcPts val="0"/>
              </a:spcAft>
              <a:buNone/>
            </a:pPr>
            <a:r>
              <a:rPr lang="en" sz="2000">
                <a:solidFill>
                  <a:srgbClr val="000000"/>
                </a:solidFill>
              </a:rPr>
              <a:t>Part of Speech Tagging</a:t>
            </a:r>
            <a:endParaRPr sz="2000">
              <a:solidFill>
                <a:srgbClr val="000000"/>
              </a:solidFill>
            </a:endParaRPr>
          </a:p>
        </p:txBody>
      </p:sp>
      <p:sp>
        <p:nvSpPr>
          <p:cNvPr id="55" name="Google Shape;55;p13"/>
          <p:cNvSpPr txBox="1"/>
          <p:nvPr/>
        </p:nvSpPr>
        <p:spPr>
          <a:xfrm>
            <a:off x="7161650" y="4400700"/>
            <a:ext cx="1857000" cy="6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Instructor : </a:t>
            </a:r>
            <a:endParaRPr/>
          </a:p>
          <a:p>
            <a:pPr indent="0" lvl="0" marL="0" rtl="0" algn="l">
              <a:spcBef>
                <a:spcPts val="0"/>
              </a:spcBef>
              <a:spcAft>
                <a:spcPts val="0"/>
              </a:spcAft>
              <a:buNone/>
            </a:pPr>
            <a:r>
              <a:rPr b="1" lang="en" sz="1100" u="sng">
                <a:solidFill>
                  <a:srgbClr val="0097A7"/>
                </a:solidFill>
                <a:hlinkClick r:id="rId3">
                  <a:extLst>
                    <a:ext uri="{A12FA001-AC4F-418D-AE19-62706E023703}">
                      <ahyp:hlinkClr val="tx"/>
                    </a:ext>
                  </a:extLst>
                </a:hlinkClick>
              </a:rPr>
              <a:t>Raksha Sharma</a:t>
            </a:r>
            <a:endParaRPr/>
          </a:p>
        </p:txBody>
      </p:sp>
      <p:sp>
        <p:nvSpPr>
          <p:cNvPr id="56" name="Google Shape;56;p13"/>
          <p:cNvSpPr txBox="1"/>
          <p:nvPr/>
        </p:nvSpPr>
        <p:spPr>
          <a:xfrm>
            <a:off x="464100" y="1729075"/>
            <a:ext cx="8520600" cy="152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Group Members :</a:t>
            </a:r>
            <a:endParaRPr/>
          </a:p>
          <a:p>
            <a:pPr indent="0" lvl="0" marL="0" rtl="0" algn="l">
              <a:spcBef>
                <a:spcPts val="0"/>
              </a:spcBef>
              <a:spcAft>
                <a:spcPts val="0"/>
              </a:spcAft>
              <a:buNone/>
            </a:pPr>
            <a:r>
              <a:rPr lang="en"/>
              <a:t> </a:t>
            </a:r>
            <a:endParaRPr/>
          </a:p>
          <a:p>
            <a:pPr indent="-317500" lvl="0" marL="457200" rtl="0" algn="l">
              <a:spcBef>
                <a:spcPts val="0"/>
              </a:spcBef>
              <a:spcAft>
                <a:spcPts val="0"/>
              </a:spcAft>
              <a:buSzPts val="1400"/>
              <a:buChar char="➔"/>
            </a:pPr>
            <a:r>
              <a:rPr lang="en"/>
              <a:t>Aditya Kumar Singh [18116003]</a:t>
            </a:r>
            <a:endParaRPr/>
          </a:p>
          <a:p>
            <a:pPr indent="-317500" lvl="0" marL="457200" rtl="0" algn="l">
              <a:spcBef>
                <a:spcPts val="0"/>
              </a:spcBef>
              <a:spcAft>
                <a:spcPts val="0"/>
              </a:spcAft>
              <a:buSzPts val="1400"/>
              <a:buChar char="➔"/>
            </a:pPr>
            <a:r>
              <a:rPr lang="en"/>
              <a:t>Anmol Agarwal [18116013]</a:t>
            </a:r>
            <a:endParaRPr/>
          </a:p>
          <a:p>
            <a:pPr indent="-317500" lvl="0" marL="457200" rtl="0" algn="l">
              <a:spcBef>
                <a:spcPts val="0"/>
              </a:spcBef>
              <a:spcAft>
                <a:spcPts val="0"/>
              </a:spcAft>
              <a:buSzPts val="1400"/>
              <a:buChar char="➔"/>
            </a:pPr>
            <a:r>
              <a:rPr lang="en"/>
              <a:t>Saksham Sharma [18116067]</a:t>
            </a:r>
            <a:br>
              <a:rPr lang="en"/>
            </a:b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Project Github Link : </a:t>
            </a:r>
            <a:r>
              <a:rPr lang="en" u="sng">
                <a:solidFill>
                  <a:srgbClr val="0097A7"/>
                </a:solidFill>
                <a:hlinkClick r:id="rId4">
                  <a:extLst>
                    <a:ext uri="{A12FA001-AC4F-418D-AE19-62706E023703}">
                      <ahyp:hlinkClr val="tx"/>
                    </a:ext>
                  </a:extLst>
                </a:hlinkClick>
              </a:rPr>
              <a:t>Part_Of_Speech_Training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nvSpPr>
        <p:spPr>
          <a:xfrm>
            <a:off x="274975" y="151250"/>
            <a:ext cx="8562300" cy="67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t>M</a:t>
            </a:r>
            <a:r>
              <a:rPr lang="en" sz="2000"/>
              <a:t>ODEL TO</a:t>
            </a:r>
            <a:r>
              <a:rPr lang="en" sz="2000"/>
              <a:t> </a:t>
            </a:r>
            <a:r>
              <a:rPr lang="en" sz="2000"/>
              <a:t>PREDICT</a:t>
            </a:r>
            <a:r>
              <a:rPr lang="en" sz="2000"/>
              <a:t> THE TAG FOR A NEW WORD BASED ON THE TRAIN DATASET</a:t>
            </a:r>
            <a:endParaRPr sz="2000"/>
          </a:p>
        </p:txBody>
      </p:sp>
      <p:pic>
        <p:nvPicPr>
          <p:cNvPr id="62" name="Google Shape;62;p14"/>
          <p:cNvPicPr preferRelativeResize="0"/>
          <p:nvPr/>
        </p:nvPicPr>
        <p:blipFill>
          <a:blip r:embed="rId3">
            <a:alphaModFix/>
          </a:blip>
          <a:stretch>
            <a:fillRect/>
          </a:stretch>
        </p:blipFill>
        <p:spPr>
          <a:xfrm>
            <a:off x="734900" y="825950"/>
            <a:ext cx="7642450" cy="4298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PERFORMANCE OF THE MODEL ON TEST DATASET</a:t>
            </a:r>
            <a:endParaRPr sz="2000"/>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above model, which predicts the most probable tag for a given word, was able to achieve an accuracy of 91.71% with a total of 342172 wrongly assigned tags.</a:t>
            </a:r>
            <a:endParaRPr/>
          </a:p>
          <a:p>
            <a:pPr indent="-342900" lvl="0" marL="457200" rtl="0" algn="l">
              <a:spcBef>
                <a:spcPts val="0"/>
              </a:spcBef>
              <a:spcAft>
                <a:spcPts val="0"/>
              </a:spcAft>
              <a:buSzPts val="1800"/>
              <a:buChar char="❖"/>
            </a:pPr>
            <a:r>
              <a:rPr lang="en"/>
              <a:t>Even the slight modification of predicting the tag "NN1" (overall most frequent tag) to words which do not have any past record, the accuracy increased to 92.31% with a total of 317427 wrongly assigned tags.</a:t>
            </a:r>
            <a:endParaRPr/>
          </a:p>
          <a:p>
            <a:pPr indent="-342900" lvl="0" marL="457200" rtl="0" algn="l">
              <a:spcBef>
                <a:spcPts val="0"/>
              </a:spcBef>
              <a:spcAft>
                <a:spcPts val="0"/>
              </a:spcAft>
              <a:buSzPts val="1800"/>
              <a:buChar char="❖"/>
            </a:pPr>
            <a:r>
              <a:rPr lang="en"/>
              <a:t>We will stick to the first model, which doesn't predict "NN1" for unknown words for our further analysis.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6"/>
          <p:cNvPicPr preferRelativeResize="0"/>
          <p:nvPr/>
        </p:nvPicPr>
        <p:blipFill>
          <a:blip r:embed="rId3">
            <a:alphaModFix/>
          </a:blip>
          <a:stretch>
            <a:fillRect/>
          </a:stretch>
        </p:blipFill>
        <p:spPr>
          <a:xfrm>
            <a:off x="594425" y="692425"/>
            <a:ext cx="5684275" cy="4451074"/>
          </a:xfrm>
          <a:prstGeom prst="rect">
            <a:avLst/>
          </a:prstGeom>
          <a:noFill/>
          <a:ln>
            <a:noFill/>
          </a:ln>
        </p:spPr>
      </p:pic>
      <p:sp>
        <p:nvSpPr>
          <p:cNvPr id="74" name="Google Shape;74;p16"/>
          <p:cNvSpPr txBox="1"/>
          <p:nvPr>
            <p:ph type="title"/>
          </p:nvPr>
        </p:nvSpPr>
        <p:spPr>
          <a:xfrm>
            <a:off x="311700" y="1637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CONFUSION MATRIX FOR THE MODEL OVER TEST DATASET</a:t>
            </a:r>
            <a:endParaRPr sz="2000"/>
          </a:p>
        </p:txBody>
      </p:sp>
      <p:sp>
        <p:nvSpPr>
          <p:cNvPr id="75" name="Google Shape;75;p16"/>
          <p:cNvSpPr txBox="1"/>
          <p:nvPr/>
        </p:nvSpPr>
        <p:spPr>
          <a:xfrm>
            <a:off x="6168175" y="1745550"/>
            <a:ext cx="2823000" cy="165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2"/>
                </a:solidFill>
              </a:rPr>
              <a:t>The values in confusion matrix are column-wise normalised from 0 to 0.1 for better representation</a:t>
            </a:r>
            <a:endParaRPr sz="1000">
              <a:solidFill>
                <a:schemeClr val="dk2"/>
              </a:solidFill>
            </a:endParaRPr>
          </a:p>
          <a:p>
            <a:pPr indent="0" lvl="0" marL="0" rtl="0" algn="l">
              <a:lnSpc>
                <a:spcPct val="115000"/>
              </a:lnSpc>
              <a:spcBef>
                <a:spcPts val="1600"/>
              </a:spcBef>
              <a:spcAft>
                <a:spcPts val="1600"/>
              </a:spcAft>
              <a:buNone/>
            </a:pPr>
            <a:r>
              <a:rPr lang="en" sz="1000">
                <a:solidFill>
                  <a:schemeClr val="dk2"/>
                </a:solidFill>
              </a:rPr>
              <a:t>Any cell in confusion matrix shows the number of occurrences (normalised) on which the predicted tag is the Y-axis tag and the correct tag is the X-axis tag.</a:t>
            </a:r>
            <a:endParaRPr sz="10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61925" y="183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ANALYSIS OF THE MODEL	</a:t>
            </a:r>
            <a:endParaRPr sz="2000"/>
          </a:p>
        </p:txBody>
      </p:sp>
      <p:sp>
        <p:nvSpPr>
          <p:cNvPr id="81" name="Google Shape;81;p17"/>
          <p:cNvSpPr txBox="1"/>
          <p:nvPr>
            <p:ph idx="1" type="body"/>
          </p:nvPr>
        </p:nvSpPr>
        <p:spPr>
          <a:xfrm>
            <a:off x="311700" y="861125"/>
            <a:ext cx="8520600" cy="4141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Although the model was able to surpass our expectation of 85% accuracy, but it still lags behind the state-of-the-art accuracy.</a:t>
            </a:r>
            <a:endParaRPr sz="1500"/>
          </a:p>
          <a:p>
            <a:pPr indent="-323850" lvl="0" marL="457200" rtl="0" algn="l">
              <a:spcBef>
                <a:spcPts val="0"/>
              </a:spcBef>
              <a:spcAft>
                <a:spcPts val="0"/>
              </a:spcAft>
              <a:buSzPts val="1500"/>
              <a:buChar char="❖"/>
            </a:pPr>
            <a:r>
              <a:rPr lang="en" sz="1500"/>
              <a:t>The tag PRP was most often confused for the tag TO0, for a total of 38693 times, which makes sense because all the </a:t>
            </a:r>
            <a:r>
              <a:rPr lang="en" sz="1500"/>
              <a:t>occurrence</a:t>
            </a:r>
            <a:r>
              <a:rPr lang="en" sz="1500"/>
              <a:t> of "to" were tagged as TO0 even if they were actually a PRP. This accounts for more than 10% mistakes made.</a:t>
            </a:r>
            <a:endParaRPr sz="1500"/>
          </a:p>
          <a:p>
            <a:pPr indent="-323850" lvl="0" marL="457200" rtl="0" algn="l">
              <a:spcBef>
                <a:spcPts val="0"/>
              </a:spcBef>
              <a:spcAft>
                <a:spcPts val="0"/>
              </a:spcAft>
              <a:buSzPts val="1500"/>
              <a:buChar char="❖"/>
            </a:pPr>
            <a:r>
              <a:rPr lang="en" sz="1500"/>
              <a:t>The tag VVN was confused for VVD owing to some words being common to both these tags.</a:t>
            </a:r>
            <a:endParaRPr sz="1500"/>
          </a:p>
          <a:p>
            <a:pPr indent="-323850" lvl="0" marL="457200" rtl="0" algn="l">
              <a:spcBef>
                <a:spcPts val="0"/>
              </a:spcBef>
              <a:spcAft>
                <a:spcPts val="0"/>
              </a:spcAft>
              <a:buSzPts val="1500"/>
              <a:buChar char="❖"/>
            </a:pPr>
            <a:r>
              <a:rPr lang="en" sz="1500"/>
              <a:t>34282</a:t>
            </a:r>
            <a:r>
              <a:rPr lang="en" sz="1500"/>
              <a:t> words (</a:t>
            </a:r>
            <a:r>
              <a:rPr lang="en" sz="1500"/>
              <a:t>occurring</a:t>
            </a:r>
            <a:r>
              <a:rPr lang="en" sz="1500"/>
              <a:t> </a:t>
            </a:r>
            <a:r>
              <a:rPr lang="en" sz="1500"/>
              <a:t>79984 times</a:t>
            </a:r>
            <a:r>
              <a:rPr lang="en" sz="1500"/>
              <a:t>) were new to the test dataset were not there in train dataset.</a:t>
            </a:r>
            <a:endParaRPr sz="1500"/>
          </a:p>
          <a:p>
            <a:pPr indent="-323850" lvl="0" marL="457200" rtl="0" algn="l">
              <a:spcBef>
                <a:spcPts val="0"/>
              </a:spcBef>
              <a:spcAft>
                <a:spcPts val="0"/>
              </a:spcAft>
              <a:buSzPts val="1500"/>
              <a:buChar char="❖"/>
            </a:pPr>
            <a:r>
              <a:rPr lang="en" sz="1500"/>
              <a:t>The tag </a:t>
            </a:r>
            <a:r>
              <a:rPr lang="en" sz="1500"/>
              <a:t>NN1 (followed by PRP) was wrongly assigned some other tag the most number of times. The tag NN1 (followed by VVN) was also assigned to some other tag the most number of times.</a:t>
            </a:r>
            <a:endParaRPr sz="1500"/>
          </a:p>
          <a:p>
            <a:pPr indent="-323850" lvl="0" marL="457200" rtl="0" algn="l">
              <a:spcBef>
                <a:spcPts val="0"/>
              </a:spcBef>
              <a:spcAft>
                <a:spcPts val="0"/>
              </a:spcAft>
              <a:buSzPts val="1500"/>
              <a:buChar char="❖"/>
            </a:pPr>
            <a:r>
              <a:rPr lang="en" sz="1500"/>
              <a:t>The confusion matrix shows high intensity diagonal owing to high accuracy of model. </a:t>
            </a:r>
            <a:endParaRPr sz="1500"/>
          </a:p>
          <a:p>
            <a:pPr indent="-323850" lvl="0" marL="457200" rtl="0" algn="l">
              <a:spcBef>
                <a:spcPts val="0"/>
              </a:spcBef>
              <a:spcAft>
                <a:spcPts val="0"/>
              </a:spcAft>
              <a:buSzPts val="1500"/>
              <a:buChar char="❖"/>
            </a:pPr>
            <a:r>
              <a:rPr lang="en" sz="1500"/>
              <a:t>Overall, the model performs well in predicting the tags for a given word, but its inability to predict tags for new words is one major flaw, followed by its inability to understand a word which is not in its most frequently used form.</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