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3" r:id="rId7"/>
    <p:sldId id="261" r:id="rId8"/>
    <p:sldId id="262" r:id="rId9"/>
    <p:sldId id="265" r:id="rId10"/>
    <p:sldId id="264" r:id="rId11"/>
    <p:sldId id="278" r:id="rId12"/>
    <p:sldId id="279" r:id="rId13"/>
    <p:sldId id="266" r:id="rId14"/>
    <p:sldId id="267" r:id="rId15"/>
    <p:sldId id="268" r:id="rId16"/>
    <p:sldId id="269" r:id="rId17"/>
    <p:sldId id="270" r:id="rId18"/>
    <p:sldId id="271" r:id="rId19"/>
    <p:sldId id="272" r:id="rId20"/>
    <p:sldId id="280" r:id="rId21"/>
    <p:sldId id="273" r:id="rId22"/>
    <p:sldId id="274" r:id="rId23"/>
    <p:sldId id="275" r:id="rId24"/>
    <p:sldId id="276" r:id="rId25"/>
    <p:sldId id="277" r:id="rId26"/>
  </p:sldIdLst>
  <p:sldSz cx="9144000" cy="5143500" type="screen16x9"/>
  <p:notesSz cx="6858000" cy="9144000"/>
  <p:embeddedFontLs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499"/>
            <a:ext cx="8512500" cy="453742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Project Title: </a:t>
            </a:r>
            <a:r>
              <a:rPr lang="en-IN" sz="3600" b="1" dirty="0">
                <a:solidFill>
                  <a:schemeClr val="lt1"/>
                </a:solidFill>
                <a:latin typeface="Montserrat"/>
                <a:ea typeface="Montserrat"/>
                <a:cs typeface="Montserrat"/>
                <a:sym typeface="Montserrat"/>
              </a:rPr>
              <a:t>Global Terrorism Analysis</a:t>
            </a:r>
            <a:br>
              <a:rPr lang="en-IN" sz="3600" b="1" dirty="0">
                <a:solidFill>
                  <a:schemeClr val="lt1"/>
                </a:solidFill>
                <a:latin typeface="Montserrat"/>
                <a:ea typeface="Montserrat"/>
                <a:cs typeface="Montserrat"/>
                <a:sym typeface="Montserrat"/>
              </a:rPr>
            </a:br>
            <a:br>
              <a:rPr lang="en-IN" sz="3600" b="1" dirty="0">
                <a:solidFill>
                  <a:schemeClr val="lt1"/>
                </a:solidFill>
                <a:latin typeface="Montserrat"/>
                <a:ea typeface="Montserrat"/>
                <a:cs typeface="Montserrat"/>
                <a:sym typeface="Montserrat"/>
              </a:rPr>
            </a:br>
            <a:r>
              <a:rPr lang="en-IN" sz="1800" b="1" u="sng" dirty="0">
                <a:solidFill>
                  <a:schemeClr val="lt1"/>
                </a:solidFill>
                <a:latin typeface="Montserrat"/>
                <a:ea typeface="Montserrat"/>
                <a:cs typeface="Montserrat"/>
                <a:sym typeface="Montserrat"/>
              </a:rPr>
              <a:t>Team Members</a:t>
            </a:r>
            <a:br>
              <a:rPr lang="en-IN" sz="1800" b="1" u="sng"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Nitesh Mishra</a:t>
            </a:r>
            <a:br>
              <a:rPr lang="en-IN" sz="1600" b="1" u="sng"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Rohit Sharma</a:t>
            </a:r>
            <a:br>
              <a:rPr lang="en-IN" sz="1600" b="1"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Abhishek Verma</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1600" b="1" dirty="0">
                <a:solidFill>
                  <a:schemeClr val="lt1"/>
                </a:solidFill>
                <a:latin typeface="Montserrat"/>
                <a:ea typeface="Montserrat"/>
                <a:cs typeface="Montserrat"/>
                <a:sym typeface="Montserrat"/>
              </a:rPr>
              <a:t>Aditya Dhoundiyal</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0F50-FAE6-FCAB-083C-6C6F799DF808}"/>
              </a:ext>
            </a:extLst>
          </p:cNvPr>
          <p:cNvSpPr>
            <a:spLocks noGrp="1"/>
          </p:cNvSpPr>
          <p:nvPr>
            <p:ph type="title"/>
          </p:nvPr>
        </p:nvSpPr>
        <p:spPr/>
        <p:txBody>
          <a:bodyPr/>
          <a:lstStyle/>
          <a:p>
            <a:pPr algn="ctr"/>
            <a:r>
              <a:rPr lang="en-IN" dirty="0"/>
              <a:t>Most Attacked Regions</a:t>
            </a:r>
          </a:p>
        </p:txBody>
      </p:sp>
      <p:sp>
        <p:nvSpPr>
          <p:cNvPr id="3" name="Text Placeholder 2">
            <a:extLst>
              <a:ext uri="{FF2B5EF4-FFF2-40B4-BE49-F238E27FC236}">
                <a16:creationId xmlns:a16="http://schemas.microsoft.com/office/drawing/2014/main" id="{55BC1362-77C8-C29C-8393-33747EDCAE84}"/>
              </a:ext>
            </a:extLst>
          </p:cNvPr>
          <p:cNvSpPr>
            <a:spLocks noGrp="1"/>
          </p:cNvSpPr>
          <p:nvPr>
            <p:ph type="body" idx="1"/>
          </p:nvPr>
        </p:nvSpPr>
        <p:spPr/>
        <p:txBody>
          <a:bodyPr/>
          <a:lstStyle/>
          <a:p>
            <a:endParaRPr lang="en-IN"/>
          </a:p>
        </p:txBody>
      </p:sp>
      <p:pic>
        <p:nvPicPr>
          <p:cNvPr id="11" name="Picture 10">
            <a:extLst>
              <a:ext uri="{FF2B5EF4-FFF2-40B4-BE49-F238E27FC236}">
                <a16:creationId xmlns:a16="http://schemas.microsoft.com/office/drawing/2014/main" id="{C0D24355-7653-59CB-812B-7E8A38D23159}"/>
              </a:ext>
            </a:extLst>
          </p:cNvPr>
          <p:cNvPicPr>
            <a:picLocks noChangeAspect="1"/>
          </p:cNvPicPr>
          <p:nvPr/>
        </p:nvPicPr>
        <p:blipFill rotWithShape="1">
          <a:blip r:embed="rId2"/>
          <a:srcRect l="6821" t="23703" r="46124" b="14970"/>
          <a:stretch/>
        </p:blipFill>
        <p:spPr>
          <a:xfrm>
            <a:off x="623776" y="1152475"/>
            <a:ext cx="7421526" cy="3710148"/>
          </a:xfrm>
          <a:prstGeom prst="rect">
            <a:avLst/>
          </a:prstGeom>
        </p:spPr>
      </p:pic>
    </p:spTree>
    <p:extLst>
      <p:ext uri="{BB962C8B-B14F-4D97-AF65-F5344CB8AC3E}">
        <p14:creationId xmlns:p14="http://schemas.microsoft.com/office/powerpoint/2010/main" val="47193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5264-9F32-662D-B93E-02F66FE5B1F3}"/>
              </a:ext>
            </a:extLst>
          </p:cNvPr>
          <p:cNvSpPr>
            <a:spLocks noGrp="1"/>
          </p:cNvSpPr>
          <p:nvPr>
            <p:ph type="title"/>
          </p:nvPr>
        </p:nvSpPr>
        <p:spPr/>
        <p:txBody>
          <a:bodyPr/>
          <a:lstStyle/>
          <a:p>
            <a:pPr algn="ctr"/>
            <a:r>
              <a:rPr lang="en-IN" dirty="0"/>
              <a:t>Percentage of attacks with region</a:t>
            </a:r>
          </a:p>
        </p:txBody>
      </p:sp>
      <p:sp>
        <p:nvSpPr>
          <p:cNvPr id="3" name="Text Placeholder 2">
            <a:extLst>
              <a:ext uri="{FF2B5EF4-FFF2-40B4-BE49-F238E27FC236}">
                <a16:creationId xmlns:a16="http://schemas.microsoft.com/office/drawing/2014/main" id="{BE7DF9A2-A2D7-12E8-702A-1AEB9750DBAC}"/>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08FB5887-0943-B1AC-6BD2-5EDD5DCDBEC7}"/>
              </a:ext>
            </a:extLst>
          </p:cNvPr>
          <p:cNvPicPr>
            <a:picLocks noChangeAspect="1"/>
          </p:cNvPicPr>
          <p:nvPr/>
        </p:nvPicPr>
        <p:blipFill rotWithShape="1">
          <a:blip r:embed="rId2"/>
          <a:srcRect l="6588" t="22406" r="43488" b="10009"/>
          <a:stretch/>
        </p:blipFill>
        <p:spPr>
          <a:xfrm>
            <a:off x="2161954" y="1017725"/>
            <a:ext cx="5805376" cy="4125775"/>
          </a:xfrm>
          <a:prstGeom prst="rect">
            <a:avLst/>
          </a:prstGeom>
        </p:spPr>
      </p:pic>
    </p:spTree>
    <p:extLst>
      <p:ext uri="{BB962C8B-B14F-4D97-AF65-F5344CB8AC3E}">
        <p14:creationId xmlns:p14="http://schemas.microsoft.com/office/powerpoint/2010/main" val="35238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F85C-6BA4-8F10-C820-3AA5C9FEE880}"/>
              </a:ext>
            </a:extLst>
          </p:cNvPr>
          <p:cNvSpPr>
            <a:spLocks noGrp="1"/>
          </p:cNvSpPr>
          <p:nvPr>
            <p:ph type="title"/>
          </p:nvPr>
        </p:nvSpPr>
        <p:spPr/>
        <p:txBody>
          <a:bodyPr/>
          <a:lstStyle/>
          <a:p>
            <a:pPr algn="ctr"/>
            <a:r>
              <a:rPr lang="en-IN" dirty="0"/>
              <a:t>Terrorist Activities by Region in Each Year</a:t>
            </a:r>
          </a:p>
        </p:txBody>
      </p:sp>
      <p:sp>
        <p:nvSpPr>
          <p:cNvPr id="3" name="Text Placeholder 2">
            <a:extLst>
              <a:ext uri="{FF2B5EF4-FFF2-40B4-BE49-F238E27FC236}">
                <a16:creationId xmlns:a16="http://schemas.microsoft.com/office/drawing/2014/main" id="{2DAE7ADD-8033-C099-C303-736FA648F360}"/>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21B863EF-7D37-B8AC-94C1-F55EFB4CE81A}"/>
              </a:ext>
            </a:extLst>
          </p:cNvPr>
          <p:cNvPicPr>
            <a:picLocks noChangeAspect="1"/>
          </p:cNvPicPr>
          <p:nvPr/>
        </p:nvPicPr>
        <p:blipFill rotWithShape="1">
          <a:blip r:embed="rId2"/>
          <a:srcRect l="6745" t="21297" r="25039" b="12845"/>
          <a:stretch/>
        </p:blipFill>
        <p:spPr>
          <a:xfrm>
            <a:off x="467833" y="1152474"/>
            <a:ext cx="7683795" cy="3866093"/>
          </a:xfrm>
          <a:prstGeom prst="rect">
            <a:avLst/>
          </a:prstGeom>
        </p:spPr>
      </p:pic>
    </p:spTree>
    <p:extLst>
      <p:ext uri="{BB962C8B-B14F-4D97-AF65-F5344CB8AC3E}">
        <p14:creationId xmlns:p14="http://schemas.microsoft.com/office/powerpoint/2010/main" val="73803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6433-4B1E-D026-372B-59A945F77EAE}"/>
              </a:ext>
            </a:extLst>
          </p:cNvPr>
          <p:cNvSpPr>
            <a:spLocks noGrp="1"/>
          </p:cNvSpPr>
          <p:nvPr>
            <p:ph type="title"/>
          </p:nvPr>
        </p:nvSpPr>
        <p:spPr/>
        <p:txBody>
          <a:bodyPr/>
          <a:lstStyle/>
          <a:p>
            <a:pPr algn="ctr"/>
            <a:r>
              <a:rPr lang="en-IN" dirty="0"/>
              <a:t>Top 5 Weapons Types</a:t>
            </a:r>
          </a:p>
        </p:txBody>
      </p:sp>
      <p:sp>
        <p:nvSpPr>
          <p:cNvPr id="3" name="Text Placeholder 2">
            <a:extLst>
              <a:ext uri="{FF2B5EF4-FFF2-40B4-BE49-F238E27FC236}">
                <a16:creationId xmlns:a16="http://schemas.microsoft.com/office/drawing/2014/main" id="{E7984451-2FC3-C042-8B4B-95C8FD12CC89}"/>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B0751520-D5F8-0C82-C1B8-77CB91B680C2}"/>
              </a:ext>
            </a:extLst>
          </p:cNvPr>
          <p:cNvPicPr>
            <a:picLocks noChangeAspect="1"/>
          </p:cNvPicPr>
          <p:nvPr/>
        </p:nvPicPr>
        <p:blipFill rotWithShape="1">
          <a:blip r:embed="rId2"/>
          <a:srcRect l="7056" t="28113" r="44960" b="9648"/>
          <a:stretch/>
        </p:blipFill>
        <p:spPr>
          <a:xfrm>
            <a:off x="645042" y="1219201"/>
            <a:ext cx="7520763" cy="3544186"/>
          </a:xfrm>
          <a:prstGeom prst="rect">
            <a:avLst/>
          </a:prstGeom>
        </p:spPr>
      </p:pic>
    </p:spTree>
    <p:extLst>
      <p:ext uri="{BB962C8B-B14F-4D97-AF65-F5344CB8AC3E}">
        <p14:creationId xmlns:p14="http://schemas.microsoft.com/office/powerpoint/2010/main" val="1031145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297E-CE41-488A-5AD5-5E171955E239}"/>
              </a:ext>
            </a:extLst>
          </p:cNvPr>
          <p:cNvSpPr>
            <a:spLocks noGrp="1"/>
          </p:cNvSpPr>
          <p:nvPr>
            <p:ph type="title"/>
          </p:nvPr>
        </p:nvSpPr>
        <p:spPr/>
        <p:txBody>
          <a:bodyPr/>
          <a:lstStyle/>
          <a:p>
            <a:pPr algn="ctr"/>
            <a:r>
              <a:rPr lang="en-IN" dirty="0"/>
              <a:t>Percentage of Weapon Types</a:t>
            </a:r>
          </a:p>
        </p:txBody>
      </p:sp>
      <p:sp>
        <p:nvSpPr>
          <p:cNvPr id="3" name="Text Placeholder 2">
            <a:extLst>
              <a:ext uri="{FF2B5EF4-FFF2-40B4-BE49-F238E27FC236}">
                <a16:creationId xmlns:a16="http://schemas.microsoft.com/office/drawing/2014/main" id="{87F4C60D-13B9-E485-73D3-AF33D840F3F1}"/>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7F61273-9A8A-3911-E5AE-E62412C8137B}"/>
              </a:ext>
            </a:extLst>
          </p:cNvPr>
          <p:cNvPicPr>
            <a:picLocks noChangeAspect="1"/>
          </p:cNvPicPr>
          <p:nvPr/>
        </p:nvPicPr>
        <p:blipFill rotWithShape="1">
          <a:blip r:embed="rId2"/>
          <a:srcRect l="6817" t="21297" r="54884" b="6990"/>
          <a:stretch/>
        </p:blipFill>
        <p:spPr>
          <a:xfrm>
            <a:off x="1704565" y="1095768"/>
            <a:ext cx="5734870" cy="4047732"/>
          </a:xfrm>
          <a:prstGeom prst="rect">
            <a:avLst/>
          </a:prstGeom>
        </p:spPr>
      </p:pic>
    </p:spTree>
    <p:extLst>
      <p:ext uri="{BB962C8B-B14F-4D97-AF65-F5344CB8AC3E}">
        <p14:creationId xmlns:p14="http://schemas.microsoft.com/office/powerpoint/2010/main" val="40812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92B7-E54F-8D9A-5EE3-70ED63F20FDE}"/>
              </a:ext>
            </a:extLst>
          </p:cNvPr>
          <p:cNvSpPr>
            <a:spLocks noGrp="1"/>
          </p:cNvSpPr>
          <p:nvPr>
            <p:ph type="title"/>
          </p:nvPr>
        </p:nvSpPr>
        <p:spPr/>
        <p:txBody>
          <a:bodyPr/>
          <a:lstStyle/>
          <a:p>
            <a:pPr algn="ctr"/>
            <a:r>
              <a:rPr lang="en-IN" dirty="0"/>
              <a:t>Top 15 Attacking Group</a:t>
            </a:r>
          </a:p>
        </p:txBody>
      </p:sp>
      <p:sp>
        <p:nvSpPr>
          <p:cNvPr id="3" name="Text Placeholder 2">
            <a:extLst>
              <a:ext uri="{FF2B5EF4-FFF2-40B4-BE49-F238E27FC236}">
                <a16:creationId xmlns:a16="http://schemas.microsoft.com/office/drawing/2014/main" id="{F947D41A-BA66-1DA7-5866-58022C8046AC}"/>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61CF7BB9-C827-0412-CE13-3F4A721BB0E5}"/>
              </a:ext>
            </a:extLst>
          </p:cNvPr>
          <p:cNvPicPr>
            <a:picLocks noChangeAspect="1"/>
          </p:cNvPicPr>
          <p:nvPr/>
        </p:nvPicPr>
        <p:blipFill rotWithShape="1">
          <a:blip r:embed="rId2"/>
          <a:srcRect l="6822" t="25084" r="50698" b="6991"/>
          <a:stretch/>
        </p:blipFill>
        <p:spPr>
          <a:xfrm>
            <a:off x="1020724" y="1209111"/>
            <a:ext cx="6797750" cy="3837739"/>
          </a:xfrm>
          <a:prstGeom prst="rect">
            <a:avLst/>
          </a:prstGeom>
        </p:spPr>
      </p:pic>
    </p:spTree>
    <p:extLst>
      <p:ext uri="{BB962C8B-B14F-4D97-AF65-F5344CB8AC3E}">
        <p14:creationId xmlns:p14="http://schemas.microsoft.com/office/powerpoint/2010/main" val="1674111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F3A7-B6CD-CE48-6BAD-F492A4075758}"/>
              </a:ext>
            </a:extLst>
          </p:cNvPr>
          <p:cNvSpPr>
            <a:spLocks noGrp="1"/>
          </p:cNvSpPr>
          <p:nvPr>
            <p:ph type="title"/>
          </p:nvPr>
        </p:nvSpPr>
        <p:spPr/>
        <p:txBody>
          <a:bodyPr/>
          <a:lstStyle/>
          <a:p>
            <a:pPr algn="ctr"/>
            <a:r>
              <a:rPr lang="en-IN" dirty="0"/>
              <a:t>Numbers of Attack per Year</a:t>
            </a:r>
          </a:p>
        </p:txBody>
      </p:sp>
      <p:sp>
        <p:nvSpPr>
          <p:cNvPr id="3" name="Text Placeholder 2">
            <a:extLst>
              <a:ext uri="{FF2B5EF4-FFF2-40B4-BE49-F238E27FC236}">
                <a16:creationId xmlns:a16="http://schemas.microsoft.com/office/drawing/2014/main" id="{00B98CEF-7452-351E-50E5-02856A9B124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B0104F75-CFD9-6E34-AC38-B70687916300}"/>
              </a:ext>
            </a:extLst>
          </p:cNvPr>
          <p:cNvPicPr>
            <a:picLocks noChangeAspect="1"/>
          </p:cNvPicPr>
          <p:nvPr/>
        </p:nvPicPr>
        <p:blipFill rotWithShape="1">
          <a:blip r:embed="rId2"/>
          <a:srcRect l="6822" t="20494" r="24728" b="13278"/>
          <a:stretch/>
        </p:blipFill>
        <p:spPr>
          <a:xfrm>
            <a:off x="545804" y="1212111"/>
            <a:ext cx="7811387" cy="3883063"/>
          </a:xfrm>
          <a:prstGeom prst="rect">
            <a:avLst/>
          </a:prstGeom>
        </p:spPr>
      </p:pic>
    </p:spTree>
    <p:extLst>
      <p:ext uri="{BB962C8B-B14F-4D97-AF65-F5344CB8AC3E}">
        <p14:creationId xmlns:p14="http://schemas.microsoft.com/office/powerpoint/2010/main" val="1181558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37A4-F5A9-5626-5E79-90E671090B2C}"/>
              </a:ext>
            </a:extLst>
          </p:cNvPr>
          <p:cNvSpPr>
            <a:spLocks noGrp="1"/>
          </p:cNvSpPr>
          <p:nvPr>
            <p:ph type="title"/>
          </p:nvPr>
        </p:nvSpPr>
        <p:spPr/>
        <p:txBody>
          <a:bodyPr/>
          <a:lstStyle/>
          <a:p>
            <a:pPr algn="ctr"/>
            <a:r>
              <a:rPr lang="en-IN" dirty="0"/>
              <a:t>    Attack vs Kills in per Year</a:t>
            </a:r>
          </a:p>
        </p:txBody>
      </p:sp>
      <p:sp>
        <p:nvSpPr>
          <p:cNvPr id="3" name="Text Placeholder 2">
            <a:extLst>
              <a:ext uri="{FF2B5EF4-FFF2-40B4-BE49-F238E27FC236}">
                <a16:creationId xmlns:a16="http://schemas.microsoft.com/office/drawing/2014/main" id="{4C463479-8735-1CEA-6504-C0234518FAF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31078531-387F-1DCE-C755-4EA009F850AC}"/>
              </a:ext>
            </a:extLst>
          </p:cNvPr>
          <p:cNvPicPr>
            <a:picLocks noChangeAspect="1"/>
          </p:cNvPicPr>
          <p:nvPr/>
        </p:nvPicPr>
        <p:blipFill rotWithShape="1">
          <a:blip r:embed="rId2"/>
          <a:srcRect l="6817" t="23506" r="24729" b="10983"/>
          <a:stretch/>
        </p:blipFill>
        <p:spPr>
          <a:xfrm>
            <a:off x="524161" y="1261731"/>
            <a:ext cx="7868471" cy="3888692"/>
          </a:xfrm>
          <a:prstGeom prst="rect">
            <a:avLst/>
          </a:prstGeom>
        </p:spPr>
      </p:pic>
    </p:spTree>
    <p:extLst>
      <p:ext uri="{BB962C8B-B14F-4D97-AF65-F5344CB8AC3E}">
        <p14:creationId xmlns:p14="http://schemas.microsoft.com/office/powerpoint/2010/main" val="3224248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4AB9-E046-47A3-11F4-0260898708EC}"/>
              </a:ext>
            </a:extLst>
          </p:cNvPr>
          <p:cNvSpPr>
            <a:spLocks noGrp="1"/>
          </p:cNvSpPr>
          <p:nvPr>
            <p:ph type="title"/>
          </p:nvPr>
        </p:nvSpPr>
        <p:spPr/>
        <p:txBody>
          <a:bodyPr/>
          <a:lstStyle/>
          <a:p>
            <a:r>
              <a:rPr lang="en-IN" dirty="0"/>
              <a:t>Challenges</a:t>
            </a:r>
          </a:p>
        </p:txBody>
      </p:sp>
      <p:sp>
        <p:nvSpPr>
          <p:cNvPr id="3" name="Text Placeholder 2">
            <a:extLst>
              <a:ext uri="{FF2B5EF4-FFF2-40B4-BE49-F238E27FC236}">
                <a16:creationId xmlns:a16="http://schemas.microsoft.com/office/drawing/2014/main" id="{CF1E0312-4861-77E5-227A-C3B78C344B2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33927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26D8-1391-9BDC-C1DF-42F14EC028E1}"/>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A417271F-A83C-777C-C086-74BC54EE7BE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1079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48856" y="148856"/>
            <a:ext cx="3211032" cy="86886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5200"/>
              <a:buNone/>
            </a:pPr>
            <a:r>
              <a:rPr lang="en-IN" sz="4000" b="1" dirty="0">
                <a:solidFill>
                  <a:srgbClr val="FF0000"/>
                </a:solidFill>
                <a:latin typeface="Montserrat"/>
                <a:ea typeface="Montserrat"/>
                <a:cs typeface="Montserrat"/>
                <a:sym typeface="Montserrat"/>
              </a:rPr>
              <a:t>Contents</a:t>
            </a:r>
            <a:endParaRPr lang="en-IN" sz="1600" b="1" dirty="0">
              <a:solidFill>
                <a:srgbClr val="FF000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B320DE21-03A7-517D-A191-B7529424CC97}"/>
              </a:ext>
            </a:extLst>
          </p:cNvPr>
          <p:cNvSpPr>
            <a:spLocks noGrp="1"/>
          </p:cNvSpPr>
          <p:nvPr>
            <p:ph type="body" idx="1"/>
          </p:nvPr>
        </p:nvSpPr>
        <p:spPr/>
        <p:txBody>
          <a:bodyPr/>
          <a:lstStyle/>
          <a:p>
            <a:pPr marL="114300" indent="0">
              <a:buNone/>
            </a:pPr>
            <a:r>
              <a:rPr lang="en-IN" sz="1800" b="1" dirty="0">
                <a:solidFill>
                  <a:schemeClr val="lt1"/>
                </a:solidFill>
                <a:latin typeface="Montserrat"/>
                <a:ea typeface="Montserrat"/>
                <a:cs typeface="Montserrat"/>
                <a:sym typeface="Montserrat"/>
              </a:rPr>
              <a:t>1- Problem Statement</a:t>
            </a:r>
          </a:p>
          <a:p>
            <a:pPr marL="114300" indent="0">
              <a:buNone/>
            </a:pPr>
            <a:r>
              <a:rPr lang="en-IN" b="1" dirty="0">
                <a:solidFill>
                  <a:schemeClr val="lt1"/>
                </a:solidFill>
                <a:latin typeface="Montserrat"/>
                <a:ea typeface="Montserrat"/>
                <a:cs typeface="Montserrat"/>
                <a:sym typeface="Montserrat"/>
              </a:rPr>
              <a:t>2</a:t>
            </a:r>
            <a:r>
              <a:rPr lang="en-IN" sz="1800" b="1" dirty="0">
                <a:solidFill>
                  <a:schemeClr val="lt1"/>
                </a:solidFill>
                <a:latin typeface="Montserrat"/>
                <a:ea typeface="Montserrat"/>
                <a:cs typeface="Montserrat"/>
                <a:sym typeface="Montserrat"/>
              </a:rPr>
              <a:t>- Data Summary</a:t>
            </a:r>
          </a:p>
          <a:p>
            <a:pPr marL="114300" indent="0">
              <a:buNone/>
            </a:pPr>
            <a:r>
              <a:rPr lang="en-IN" b="1" dirty="0">
                <a:solidFill>
                  <a:schemeClr val="lt1"/>
                </a:solidFill>
                <a:latin typeface="Montserrat"/>
                <a:ea typeface="Montserrat"/>
                <a:cs typeface="Montserrat"/>
                <a:sym typeface="Montserrat"/>
              </a:rPr>
              <a:t>3</a:t>
            </a:r>
            <a:r>
              <a:rPr lang="en-IN" sz="1800" b="1" dirty="0">
                <a:solidFill>
                  <a:schemeClr val="lt1"/>
                </a:solidFill>
                <a:latin typeface="Montserrat"/>
                <a:ea typeface="Montserrat"/>
                <a:cs typeface="Montserrat"/>
                <a:sym typeface="Montserrat"/>
              </a:rPr>
              <a:t>- Data Analysis</a:t>
            </a:r>
          </a:p>
          <a:p>
            <a:pPr marL="114300" indent="0">
              <a:buNone/>
            </a:pPr>
            <a:r>
              <a:rPr lang="en-IN" b="1" dirty="0">
                <a:solidFill>
                  <a:schemeClr val="lt1"/>
                </a:solidFill>
                <a:latin typeface="Montserrat"/>
                <a:ea typeface="Montserrat"/>
                <a:cs typeface="Montserrat"/>
                <a:sym typeface="Montserrat"/>
              </a:rPr>
              <a:t>4</a:t>
            </a:r>
            <a:r>
              <a:rPr lang="en-IN" sz="1800" b="1" dirty="0">
                <a:solidFill>
                  <a:schemeClr val="lt1"/>
                </a:solidFill>
                <a:latin typeface="Montserrat"/>
                <a:ea typeface="Montserrat"/>
                <a:cs typeface="Montserrat"/>
                <a:sym typeface="Montserrat"/>
              </a:rPr>
              <a:t>- Missing values</a:t>
            </a:r>
          </a:p>
          <a:p>
            <a:pPr marL="114300" indent="0">
              <a:buNone/>
            </a:pPr>
            <a:r>
              <a:rPr lang="en-IN" b="1" dirty="0">
                <a:solidFill>
                  <a:schemeClr val="lt1"/>
                </a:solidFill>
                <a:latin typeface="Montserrat"/>
                <a:ea typeface="Montserrat"/>
                <a:cs typeface="Montserrat"/>
                <a:sym typeface="Montserrat"/>
              </a:rPr>
              <a:t>5</a:t>
            </a:r>
            <a:r>
              <a:rPr lang="en-IN" sz="1800" b="1" dirty="0">
                <a:solidFill>
                  <a:schemeClr val="lt1"/>
                </a:solidFill>
                <a:latin typeface="Montserrat"/>
                <a:ea typeface="Montserrat"/>
                <a:cs typeface="Montserrat"/>
                <a:sym typeface="Montserrat"/>
              </a:rPr>
              <a:t>- Distribution of Numerical Variables</a:t>
            </a:r>
          </a:p>
          <a:p>
            <a:pPr marL="114300" indent="0">
              <a:buNone/>
            </a:pPr>
            <a:r>
              <a:rPr lang="en-IN" b="1" dirty="0">
                <a:solidFill>
                  <a:schemeClr val="lt1"/>
                </a:solidFill>
                <a:latin typeface="Montserrat"/>
                <a:ea typeface="Montserrat"/>
                <a:cs typeface="Montserrat"/>
                <a:sym typeface="Montserrat"/>
              </a:rPr>
              <a:t>6</a:t>
            </a:r>
            <a:r>
              <a:rPr lang="en-IN" sz="1800" b="1" dirty="0">
                <a:solidFill>
                  <a:schemeClr val="lt1"/>
                </a:solidFill>
                <a:latin typeface="Montserrat"/>
                <a:ea typeface="Montserrat"/>
                <a:cs typeface="Montserrat"/>
                <a:sym typeface="Montserrat"/>
              </a:rPr>
              <a:t>- Pie Charts</a:t>
            </a:r>
          </a:p>
          <a:p>
            <a:pPr marL="114300" indent="0">
              <a:buNone/>
            </a:pPr>
            <a:r>
              <a:rPr lang="en-IN" b="1" dirty="0">
                <a:solidFill>
                  <a:schemeClr val="lt1"/>
                </a:solidFill>
                <a:latin typeface="Montserrat"/>
                <a:ea typeface="Montserrat"/>
                <a:cs typeface="Montserrat"/>
                <a:sym typeface="Montserrat"/>
              </a:rPr>
              <a:t>7</a:t>
            </a:r>
            <a:r>
              <a:rPr lang="en-IN" sz="1800" b="1" dirty="0">
                <a:solidFill>
                  <a:schemeClr val="lt1"/>
                </a:solidFill>
                <a:latin typeface="Montserrat"/>
                <a:ea typeface="Montserrat"/>
                <a:cs typeface="Montserrat"/>
                <a:sym typeface="Montserrat"/>
              </a:rPr>
              <a:t>-</a:t>
            </a:r>
            <a:r>
              <a:rPr lang="en-IN" b="1" dirty="0">
                <a:solidFill>
                  <a:schemeClr val="lt1"/>
                </a:solidFill>
                <a:latin typeface="Montserrat"/>
                <a:ea typeface="Montserrat"/>
                <a:cs typeface="Montserrat"/>
                <a:sym typeface="Montserrat"/>
              </a:rPr>
              <a:t> Challenges</a:t>
            </a:r>
          </a:p>
          <a:p>
            <a:pPr marL="114300" indent="0">
              <a:buNone/>
            </a:pPr>
            <a:r>
              <a:rPr lang="en-IN" b="1" dirty="0">
                <a:solidFill>
                  <a:schemeClr val="lt1"/>
                </a:solidFill>
                <a:latin typeface="Montserrat"/>
                <a:ea typeface="Montserrat"/>
                <a:cs typeface="Montserrat"/>
                <a:sym typeface="Montserrat"/>
              </a:rPr>
              <a:t>8</a:t>
            </a:r>
            <a:r>
              <a:rPr lang="en-IN" sz="1800" b="1" dirty="0">
                <a:solidFill>
                  <a:schemeClr val="lt1"/>
                </a:solidFill>
                <a:latin typeface="Montserrat"/>
                <a:ea typeface="Montserrat"/>
                <a:cs typeface="Montserrat"/>
                <a:sym typeface="Montserrat"/>
              </a:rPr>
              <a:t>- Conclusion</a:t>
            </a:r>
          </a:p>
          <a:p>
            <a:pPr marL="114300" indent="0">
              <a:buNone/>
            </a:pPr>
            <a:endParaRPr lang="en-IN" sz="1800" b="1" dirty="0">
              <a:solidFill>
                <a:schemeClr val="lt1"/>
              </a:solidFill>
              <a:latin typeface="Montserrat"/>
              <a:ea typeface="Montserrat"/>
              <a:cs typeface="Montserrat"/>
              <a:sym typeface="Montserrat"/>
            </a:endParaRPr>
          </a:p>
          <a:p>
            <a:pPr marL="11430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C62A-C5FD-33EC-170F-558CA2D7F5F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17D7BDB-6EEF-A2B6-3A6F-ADE7C183622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87076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A032-6E02-2149-1469-462EC0FAC5D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BEBCE8A-E8F6-44CB-454F-F51BD1D4DDCC}"/>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D89D408-DFCD-C813-D373-D127CF377A85}"/>
              </a:ext>
            </a:extLst>
          </p:cNvPr>
          <p:cNvPicPr>
            <a:picLocks noChangeAspect="1"/>
          </p:cNvPicPr>
          <p:nvPr/>
        </p:nvPicPr>
        <p:blipFill>
          <a:blip r:embed="rId2"/>
          <a:stretch>
            <a:fillRect/>
          </a:stretch>
        </p:blipFill>
        <p:spPr>
          <a:xfrm>
            <a:off x="1644501" y="758455"/>
            <a:ext cx="6003851" cy="4139609"/>
          </a:xfrm>
          <a:prstGeom prst="rect">
            <a:avLst/>
          </a:prstGeom>
        </p:spPr>
      </p:pic>
    </p:spTree>
    <p:extLst>
      <p:ext uri="{BB962C8B-B14F-4D97-AF65-F5344CB8AC3E}">
        <p14:creationId xmlns:p14="http://schemas.microsoft.com/office/powerpoint/2010/main" val="2264167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F119-7928-F140-8725-27E0ABE30D37}"/>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1DB4D90-ECCB-A973-444F-94D4C56FD0AB}"/>
              </a:ext>
            </a:extLst>
          </p:cNvPr>
          <p:cNvSpPr>
            <a:spLocks noGrp="1"/>
          </p:cNvSpPr>
          <p:nvPr>
            <p:ph type="body" idx="1"/>
          </p:nvPr>
        </p:nvSpPr>
        <p:spPr/>
        <p:txBody>
          <a:bodyPr/>
          <a:lstStyle/>
          <a:p>
            <a:pPr algn="ctr"/>
            <a:endParaRPr lang="en-IN" sz="4800" dirty="0">
              <a:solidFill>
                <a:srgbClr val="002060"/>
              </a:solidFill>
            </a:endParaRPr>
          </a:p>
          <a:p>
            <a:pPr algn="ctr"/>
            <a:r>
              <a:rPr lang="en-IN" sz="4800" dirty="0">
                <a:solidFill>
                  <a:srgbClr val="002060"/>
                </a:solidFill>
              </a:rPr>
              <a:t>Q &amp; A</a:t>
            </a:r>
          </a:p>
        </p:txBody>
      </p:sp>
    </p:spTree>
    <p:extLst>
      <p:ext uri="{BB962C8B-B14F-4D97-AF65-F5344CB8AC3E}">
        <p14:creationId xmlns:p14="http://schemas.microsoft.com/office/powerpoint/2010/main" val="4225321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73D3-876A-7899-0948-A40D0A380BB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3E1619D-4778-2840-6A13-2DBEE4B1C22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18225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132A-8949-5A22-1F24-A09FC025099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1D1A7B0-0384-1589-EFE4-95BA14CD393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57359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737B-7AA4-9845-3155-69C01139363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F930222-6A81-A162-275D-256CEFD63A5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04935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E3FA-8EC5-7C48-2B1F-0B2C9C90E1B4}"/>
              </a:ext>
            </a:extLst>
          </p:cNvPr>
          <p:cNvSpPr>
            <a:spLocks noGrp="1"/>
          </p:cNvSpPr>
          <p:nvPr>
            <p:ph type="title"/>
          </p:nvPr>
        </p:nvSpPr>
        <p:spPr>
          <a:xfrm>
            <a:off x="311700" y="233916"/>
            <a:ext cx="8520600" cy="783809"/>
          </a:xfrm>
        </p:spPr>
        <p:txBody>
          <a:bodyPr/>
          <a:lstStyle/>
          <a:p>
            <a:r>
              <a:rPr lang="en-IN" sz="2800" b="1" dirty="0">
                <a:solidFill>
                  <a:schemeClr val="tx2">
                    <a:lumMod val="50000"/>
                  </a:schemeClr>
                </a:solidFill>
                <a:latin typeface="Montserrat"/>
                <a:ea typeface="Montserrat"/>
                <a:cs typeface="Montserrat"/>
                <a:sym typeface="Montserrat"/>
              </a:rPr>
              <a:t>Global Terrorism Analysis</a:t>
            </a:r>
            <a:endParaRPr lang="en-IN" dirty="0">
              <a:solidFill>
                <a:schemeClr val="tx2">
                  <a:lumMod val="50000"/>
                </a:schemeClr>
              </a:solidFill>
            </a:endParaRPr>
          </a:p>
        </p:txBody>
      </p:sp>
      <p:sp>
        <p:nvSpPr>
          <p:cNvPr id="3" name="Text Placeholder 2">
            <a:extLst>
              <a:ext uri="{FF2B5EF4-FFF2-40B4-BE49-F238E27FC236}">
                <a16:creationId xmlns:a16="http://schemas.microsoft.com/office/drawing/2014/main" id="{0B8E0C49-C4D9-DDC6-129C-846EDCDE6C0C}"/>
              </a:ext>
            </a:extLst>
          </p:cNvPr>
          <p:cNvSpPr>
            <a:spLocks noGrp="1"/>
          </p:cNvSpPr>
          <p:nvPr>
            <p:ph type="body" idx="1"/>
          </p:nvPr>
        </p:nvSpPr>
        <p:spPr>
          <a:xfrm>
            <a:off x="311700" y="1722473"/>
            <a:ext cx="8520600" cy="3296093"/>
          </a:xfrm>
        </p:spPr>
        <p:txBody>
          <a:bodyPr/>
          <a:lstStyle/>
          <a:p>
            <a:pPr marL="114300" indent="0">
              <a:buNone/>
            </a:pPr>
            <a:endParaRPr lang="en-US" b="0" i="0" dirty="0">
              <a:solidFill>
                <a:srgbClr val="002060"/>
              </a:solidFill>
              <a:effectLst/>
              <a:latin typeface="arial" panose="020B0604020202020204" pitchFamily="34" charset="0"/>
            </a:endParaRPr>
          </a:p>
          <a:p>
            <a:pPr marL="114300" indent="0">
              <a:buNone/>
            </a:pPr>
            <a:endParaRPr lang="en-US" dirty="0">
              <a:solidFill>
                <a:srgbClr val="002060"/>
              </a:solidFill>
              <a:latin typeface="arial" panose="020B0604020202020204" pitchFamily="34" charset="0"/>
            </a:endParaRPr>
          </a:p>
          <a:p>
            <a:pPr marL="114300" indent="0">
              <a:buNone/>
            </a:pPr>
            <a:endParaRPr lang="en-US" b="0" i="0" dirty="0">
              <a:solidFill>
                <a:srgbClr val="002060"/>
              </a:solidFill>
              <a:effectLst/>
              <a:latin typeface="arial" panose="020B0604020202020204" pitchFamily="34" charset="0"/>
            </a:endParaRPr>
          </a:p>
          <a:p>
            <a:pPr marL="114300" indent="0">
              <a:buNone/>
            </a:pPr>
            <a:r>
              <a:rPr lang="en-US" b="0" i="0" dirty="0">
                <a:solidFill>
                  <a:srgbClr val="002060"/>
                </a:solidFill>
                <a:effectLst/>
                <a:latin typeface="arial" panose="020B0604020202020204" pitchFamily="34" charset="0"/>
              </a:rPr>
              <a:t>The Global Terrorism Database (GTD) is an open-source database including information on terrorist attacks around the world from 1970 through 2017. 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endParaRPr lang="en-IN" dirty="0">
              <a:solidFill>
                <a:srgbClr val="002060"/>
              </a:solidFill>
            </a:endParaRPr>
          </a:p>
        </p:txBody>
      </p:sp>
      <p:pic>
        <p:nvPicPr>
          <p:cNvPr id="5" name="Picture 4">
            <a:extLst>
              <a:ext uri="{FF2B5EF4-FFF2-40B4-BE49-F238E27FC236}">
                <a16:creationId xmlns:a16="http://schemas.microsoft.com/office/drawing/2014/main" id="{C0031ECC-012C-4317-F55B-072E3C0DB964}"/>
              </a:ext>
            </a:extLst>
          </p:cNvPr>
          <p:cNvPicPr>
            <a:picLocks noChangeAspect="1"/>
          </p:cNvPicPr>
          <p:nvPr/>
        </p:nvPicPr>
        <p:blipFill>
          <a:blip r:embed="rId2"/>
          <a:stretch>
            <a:fillRect/>
          </a:stretch>
        </p:blipFill>
        <p:spPr>
          <a:xfrm>
            <a:off x="635073" y="914400"/>
            <a:ext cx="7261374" cy="1835888"/>
          </a:xfrm>
          <a:prstGeom prst="rect">
            <a:avLst/>
          </a:prstGeom>
        </p:spPr>
      </p:pic>
    </p:spTree>
    <p:extLst>
      <p:ext uri="{BB962C8B-B14F-4D97-AF65-F5344CB8AC3E}">
        <p14:creationId xmlns:p14="http://schemas.microsoft.com/office/powerpoint/2010/main" val="102454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B1E2-F8C7-2676-45B0-9B5E862BBCD2}"/>
              </a:ext>
            </a:extLst>
          </p:cNvPr>
          <p:cNvSpPr>
            <a:spLocks noGrp="1"/>
          </p:cNvSpPr>
          <p:nvPr>
            <p:ph type="title"/>
          </p:nvPr>
        </p:nvSpPr>
        <p:spPr/>
        <p:txBody>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FC07FAE7-72A3-EB57-A7DF-230B0FCE84EF}"/>
              </a:ext>
            </a:extLst>
          </p:cNvPr>
          <p:cNvSpPr>
            <a:spLocks noGrp="1"/>
          </p:cNvSpPr>
          <p:nvPr>
            <p:ph type="body" idx="1"/>
          </p:nvPr>
        </p:nvSpPr>
        <p:spPr/>
        <p:txBody>
          <a:bodyPr/>
          <a:lstStyle/>
          <a:p>
            <a:pPr marL="114300" indent="0">
              <a:buNone/>
            </a:pPr>
            <a:r>
              <a:rPr lang="en-US" sz="1800" b="1" dirty="0">
                <a:solidFill>
                  <a:schemeClr val="lt1"/>
                </a:solidFill>
                <a:latin typeface="Montserrat"/>
                <a:ea typeface="Montserrat"/>
                <a:cs typeface="Montserrat"/>
                <a:sym typeface="Montserrat"/>
              </a:rPr>
              <a:t>. Explore the data</a:t>
            </a:r>
          </a:p>
          <a:p>
            <a:pPr marL="114300" indent="0">
              <a:buNone/>
            </a:pPr>
            <a:r>
              <a:rPr lang="en-US" b="1" dirty="0">
                <a:solidFill>
                  <a:schemeClr val="lt1"/>
                </a:solidFill>
                <a:latin typeface="Montserrat"/>
                <a:ea typeface="Montserrat"/>
                <a:cs typeface="Montserrat"/>
                <a:sym typeface="Montserrat"/>
              </a:rPr>
              <a:t>.</a:t>
            </a:r>
            <a:r>
              <a:rPr lang="en-IN" sz="1800" b="1" dirty="0">
                <a:solidFill>
                  <a:schemeClr val="lt1"/>
                </a:solidFill>
                <a:latin typeface="Montserrat"/>
                <a:ea typeface="Montserrat"/>
                <a:cs typeface="Montserrat"/>
                <a:sym typeface="Montserrat"/>
              </a:rPr>
              <a:t> </a:t>
            </a:r>
            <a:r>
              <a:rPr lang="en-US" b="1" dirty="0">
                <a:solidFill>
                  <a:schemeClr val="lt1"/>
                </a:solidFill>
                <a:latin typeface="Montserrat"/>
                <a:ea typeface="Montserrat"/>
                <a:cs typeface="Montserrat"/>
                <a:sym typeface="Montserrat"/>
              </a:rPr>
              <a:t>A</a:t>
            </a:r>
            <a:r>
              <a:rPr lang="en-US" sz="1800" b="1" dirty="0">
                <a:solidFill>
                  <a:schemeClr val="lt1"/>
                </a:solidFill>
                <a:latin typeface="Montserrat"/>
                <a:ea typeface="Montserrat"/>
                <a:cs typeface="Montserrat"/>
                <a:sym typeface="Montserrat"/>
              </a:rPr>
              <a:t>nalyze the data</a:t>
            </a:r>
          </a:p>
          <a:p>
            <a:pPr marL="114300" indent="0">
              <a:buNone/>
            </a:pPr>
            <a:r>
              <a:rPr lang="en-US" b="1" dirty="0">
                <a:solidFill>
                  <a:schemeClr val="lt1"/>
                </a:solidFill>
                <a:latin typeface="Montserrat"/>
                <a:ea typeface="Montserrat"/>
                <a:cs typeface="Montserrat"/>
                <a:sym typeface="Montserrat"/>
              </a:rPr>
              <a:t>.</a:t>
            </a:r>
            <a:r>
              <a:rPr lang="en-IN" sz="1800" b="1" dirty="0">
                <a:solidFill>
                  <a:schemeClr val="lt1"/>
                </a:solidFill>
                <a:latin typeface="Montserrat"/>
                <a:ea typeface="Montserrat"/>
                <a:cs typeface="Montserrat"/>
                <a:sym typeface="Montserrat"/>
              </a:rPr>
              <a:t> </a:t>
            </a:r>
            <a:r>
              <a:rPr lang="en-US" b="1" dirty="0">
                <a:solidFill>
                  <a:schemeClr val="lt1"/>
                </a:solidFill>
                <a:latin typeface="Montserrat"/>
                <a:ea typeface="Montserrat"/>
                <a:cs typeface="Montserrat"/>
                <a:sym typeface="Montserrat"/>
              </a:rPr>
              <a:t>D</a:t>
            </a:r>
            <a:r>
              <a:rPr lang="en-US" sz="1800" b="1" dirty="0">
                <a:solidFill>
                  <a:schemeClr val="lt1"/>
                </a:solidFill>
                <a:latin typeface="Montserrat"/>
                <a:ea typeface="Montserrat"/>
                <a:cs typeface="Montserrat"/>
                <a:sym typeface="Montserrat"/>
              </a:rPr>
              <a:t>iscover key findings pertaining to terrorist activities.</a:t>
            </a:r>
          </a:p>
          <a:p>
            <a:pPr marL="114300" indent="0">
              <a:buNone/>
            </a:pPr>
            <a:endParaRPr lang="en-IN" sz="1800" b="1"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215968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4B88-CCD8-87CD-5DC3-172E249F9503}"/>
              </a:ext>
            </a:extLst>
          </p:cNvPr>
          <p:cNvSpPr>
            <a:spLocks noGrp="1"/>
          </p:cNvSpPr>
          <p:nvPr>
            <p:ph type="title"/>
          </p:nvPr>
        </p:nvSpPr>
        <p:spPr/>
        <p:txBody>
          <a:bodyPr/>
          <a:lstStyle/>
          <a:p>
            <a:r>
              <a:rPr lang="en-IN" dirty="0"/>
              <a:t>Data Summary</a:t>
            </a:r>
          </a:p>
        </p:txBody>
      </p:sp>
      <p:sp>
        <p:nvSpPr>
          <p:cNvPr id="3" name="Text Placeholder 2">
            <a:extLst>
              <a:ext uri="{FF2B5EF4-FFF2-40B4-BE49-F238E27FC236}">
                <a16:creationId xmlns:a16="http://schemas.microsoft.com/office/drawing/2014/main" id="{12A175A1-1615-2615-FAB1-0D1FEF0E30DB}"/>
              </a:ext>
            </a:extLst>
          </p:cNvPr>
          <p:cNvSpPr>
            <a:spLocks noGrp="1"/>
          </p:cNvSpPr>
          <p:nvPr>
            <p:ph type="body" idx="1"/>
          </p:nvPr>
        </p:nvSpPr>
        <p:spPr/>
        <p:txBody>
          <a:bodyPr/>
          <a:lstStyle/>
          <a:p>
            <a:pPr>
              <a:buClr>
                <a:srgbClr val="002060"/>
              </a:buClr>
            </a:pPr>
            <a:r>
              <a:rPr lang="en-US" b="1" dirty="0">
                <a:solidFill>
                  <a:schemeClr val="lt1"/>
                </a:solidFill>
                <a:latin typeface="Montserrat"/>
                <a:sym typeface="Montserrat"/>
              </a:rPr>
              <a:t>In this </a:t>
            </a:r>
            <a:r>
              <a:rPr lang="en-IN" sz="1800" b="1" dirty="0">
                <a:solidFill>
                  <a:schemeClr val="lt1"/>
                </a:solidFill>
                <a:latin typeface="Montserrat"/>
                <a:ea typeface="Montserrat"/>
                <a:cs typeface="Montserrat"/>
                <a:sym typeface="Montserrat"/>
              </a:rPr>
              <a:t>Global Terrorism Analysis dataset, there are 135 columns. Most columns contains missing values and also they are not much important. </a:t>
            </a:r>
            <a:r>
              <a:rPr lang="en-IN" b="1" dirty="0">
                <a:solidFill>
                  <a:schemeClr val="lt1"/>
                </a:solidFill>
                <a:latin typeface="Montserrat"/>
                <a:ea typeface="Montserrat"/>
                <a:cs typeface="Montserrat"/>
                <a:sym typeface="Montserrat"/>
              </a:rPr>
              <a:t>So, we are using important columns, these are iyear, imonth, iday, country_txt, provstate, region_txt, latitude, longitude, city, latitude, longitude, attacktype1_txt, nkill, nwound, gname, target1, targtype1_txt, weaptype1_txt’</a:t>
            </a:r>
          </a:p>
          <a:p>
            <a:pPr>
              <a:buClr>
                <a:srgbClr val="002060"/>
              </a:buClr>
            </a:pPr>
            <a:r>
              <a:rPr lang="en-IN" b="1" dirty="0">
                <a:solidFill>
                  <a:schemeClr val="lt1"/>
                </a:solidFill>
                <a:latin typeface="Montserrat"/>
                <a:ea typeface="Montserrat"/>
                <a:cs typeface="Montserrat"/>
                <a:sym typeface="Montserrat"/>
              </a:rPr>
              <a:t>The dataset ran over </a:t>
            </a:r>
            <a:r>
              <a:rPr lang="en-US" b="1" dirty="0">
                <a:solidFill>
                  <a:schemeClr val="lt1"/>
                </a:solidFill>
                <a:latin typeface="Montserrat"/>
                <a:ea typeface="Montserrat"/>
                <a:cs typeface="Montserrat"/>
                <a:sym typeface="Montserrat"/>
              </a:rPr>
              <a:t>on terrorist attacks around the world from 1970 through 2017.</a:t>
            </a:r>
            <a:endParaRPr lang="en-IN" dirty="0"/>
          </a:p>
        </p:txBody>
      </p:sp>
    </p:spTree>
    <p:extLst>
      <p:ext uri="{BB962C8B-B14F-4D97-AF65-F5344CB8AC3E}">
        <p14:creationId xmlns:p14="http://schemas.microsoft.com/office/powerpoint/2010/main" val="219198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013F-8CF7-841F-669E-3A7EDC84907F}"/>
              </a:ext>
            </a:extLst>
          </p:cNvPr>
          <p:cNvSpPr>
            <a:spLocks noGrp="1"/>
          </p:cNvSpPr>
          <p:nvPr>
            <p:ph type="title"/>
          </p:nvPr>
        </p:nvSpPr>
        <p:spPr>
          <a:xfrm>
            <a:off x="311700" y="311888"/>
            <a:ext cx="8520600" cy="588335"/>
          </a:xfrm>
        </p:spPr>
        <p:txBody>
          <a:bodyPr/>
          <a:lstStyle/>
          <a:p>
            <a:pPr algn="ctr"/>
            <a:r>
              <a:rPr lang="en-IN" dirty="0"/>
              <a:t>Different Types of Attacks</a:t>
            </a:r>
          </a:p>
        </p:txBody>
      </p:sp>
      <p:pic>
        <p:nvPicPr>
          <p:cNvPr id="9" name="Picture 8">
            <a:extLst>
              <a:ext uri="{FF2B5EF4-FFF2-40B4-BE49-F238E27FC236}">
                <a16:creationId xmlns:a16="http://schemas.microsoft.com/office/drawing/2014/main" id="{5869EF63-EADF-9AF1-58CE-9EE601BB9555}"/>
              </a:ext>
            </a:extLst>
          </p:cNvPr>
          <p:cNvPicPr>
            <a:picLocks noChangeAspect="1"/>
          </p:cNvPicPr>
          <p:nvPr/>
        </p:nvPicPr>
        <p:blipFill rotWithShape="1">
          <a:blip r:embed="rId2"/>
          <a:srcRect l="6131" t="20210" r="53714" b="18374"/>
          <a:stretch/>
        </p:blipFill>
        <p:spPr>
          <a:xfrm>
            <a:off x="1190625" y="843519"/>
            <a:ext cx="6514435" cy="4172391"/>
          </a:xfrm>
          <a:prstGeom prst="rect">
            <a:avLst/>
          </a:prstGeom>
        </p:spPr>
      </p:pic>
      <p:sp>
        <p:nvSpPr>
          <p:cNvPr id="22" name="Rectangle 13">
            <a:extLst>
              <a:ext uri="{FF2B5EF4-FFF2-40B4-BE49-F238E27FC236}">
                <a16:creationId xmlns:a16="http://schemas.microsoft.com/office/drawing/2014/main" id="{83FCB9E4-F865-DD99-5AC2-5FDBA071CF52}"/>
              </a:ext>
            </a:extLst>
          </p:cNvPr>
          <p:cNvSpPr>
            <a:spLocks noChangeArrowheads="1"/>
          </p:cNvSpPr>
          <p:nvPr/>
        </p:nvSpPr>
        <p:spPr bwMode="auto">
          <a:xfrm>
            <a:off x="0" y="0"/>
            <a:ext cx="8782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5D5D5"/>
                </a:solidFill>
                <a:effectLst/>
                <a:latin typeface="Roboto" panose="02000000000000000000" pitchFamily="2" charset="0"/>
              </a:rPr>
              <a:t>Top 5 types of attacks are :</a:t>
            </a:r>
            <a:endParaRPr kumimoji="0" lang="en-US" altLang="en-US" sz="1000" b="0" i="0" u="none" strike="noStrike" cap="none" normalizeH="0" baseline="0" dirty="0">
              <a:ln>
                <a:noFill/>
              </a:ln>
              <a:solidFill>
                <a:srgbClr val="D5D5D5"/>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4">
            <a:extLst>
              <a:ext uri="{FF2B5EF4-FFF2-40B4-BE49-F238E27FC236}">
                <a16:creationId xmlns:a16="http://schemas.microsoft.com/office/drawing/2014/main" id="{B1674398-2B62-B10A-A6D6-584F7551C880}"/>
              </a:ext>
            </a:extLst>
          </p:cNvPr>
          <p:cNvSpPr>
            <a:spLocks noChangeArrowheads="1"/>
          </p:cNvSpPr>
          <p:nvPr/>
        </p:nvSpPr>
        <p:spPr bwMode="auto">
          <a:xfrm>
            <a:off x="0" y="0"/>
            <a:ext cx="878205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6" name="Text Placeholder 25">
            <a:extLst>
              <a:ext uri="{FF2B5EF4-FFF2-40B4-BE49-F238E27FC236}">
                <a16:creationId xmlns:a16="http://schemas.microsoft.com/office/drawing/2014/main" id="{96F1F007-CB60-61D9-15CD-6E1C467A6817}"/>
              </a:ext>
            </a:extLst>
          </p:cNvPr>
          <p:cNvSpPr>
            <a:spLocks noGrp="1"/>
          </p:cNvSpPr>
          <p:nvPr>
            <p:ph type="body" idx="1"/>
          </p:nvPr>
        </p:nvSpPr>
        <p:spPr>
          <a:xfrm>
            <a:off x="311700" y="1049079"/>
            <a:ext cx="8520600" cy="3519796"/>
          </a:xfrm>
        </p:spPr>
        <p:txBody>
          <a:bodyPr/>
          <a:lstStyle/>
          <a:p>
            <a:endParaRPr lang="en-IN" dirty="0"/>
          </a:p>
        </p:txBody>
      </p:sp>
    </p:spTree>
    <p:extLst>
      <p:ext uri="{BB962C8B-B14F-4D97-AF65-F5344CB8AC3E}">
        <p14:creationId xmlns:p14="http://schemas.microsoft.com/office/powerpoint/2010/main" val="237714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CC97-5FDC-DE93-F9F6-DE802986B88C}"/>
              </a:ext>
            </a:extLst>
          </p:cNvPr>
          <p:cNvSpPr>
            <a:spLocks noGrp="1"/>
          </p:cNvSpPr>
          <p:nvPr>
            <p:ph type="title"/>
          </p:nvPr>
        </p:nvSpPr>
        <p:spPr>
          <a:xfrm>
            <a:off x="311700" y="231259"/>
            <a:ext cx="8520600" cy="577850"/>
          </a:xfrm>
        </p:spPr>
        <p:txBody>
          <a:bodyPr/>
          <a:lstStyle/>
          <a:p>
            <a:pPr algn="ctr"/>
            <a:r>
              <a:rPr lang="en-US" dirty="0"/>
              <a:t>Top 15 Countries with most attacks</a:t>
            </a:r>
            <a:endParaRPr lang="en-IN" dirty="0"/>
          </a:p>
        </p:txBody>
      </p:sp>
      <p:sp>
        <p:nvSpPr>
          <p:cNvPr id="3" name="Text Placeholder 2">
            <a:extLst>
              <a:ext uri="{FF2B5EF4-FFF2-40B4-BE49-F238E27FC236}">
                <a16:creationId xmlns:a16="http://schemas.microsoft.com/office/drawing/2014/main" id="{B534563A-0C89-4223-40B8-11A36C5238AC}"/>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9833243A-5222-6C82-E666-3C3ACD1CF34C}"/>
              </a:ext>
            </a:extLst>
          </p:cNvPr>
          <p:cNvPicPr>
            <a:picLocks noChangeAspect="1"/>
          </p:cNvPicPr>
          <p:nvPr/>
        </p:nvPicPr>
        <p:blipFill rotWithShape="1">
          <a:blip r:embed="rId2"/>
          <a:srcRect l="5582" t="28802" r="56123" b="27924"/>
          <a:stretch/>
        </p:blipFill>
        <p:spPr>
          <a:xfrm>
            <a:off x="503274" y="1017724"/>
            <a:ext cx="7917711" cy="3894517"/>
          </a:xfrm>
          <a:prstGeom prst="rect">
            <a:avLst/>
          </a:prstGeom>
        </p:spPr>
      </p:pic>
    </p:spTree>
    <p:extLst>
      <p:ext uri="{BB962C8B-B14F-4D97-AF65-F5344CB8AC3E}">
        <p14:creationId xmlns:p14="http://schemas.microsoft.com/office/powerpoint/2010/main" val="215788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B05A-6FCA-D207-52C2-D76F589C4D16}"/>
              </a:ext>
            </a:extLst>
          </p:cNvPr>
          <p:cNvSpPr>
            <a:spLocks noGrp="1"/>
          </p:cNvSpPr>
          <p:nvPr>
            <p:ph type="title"/>
          </p:nvPr>
        </p:nvSpPr>
        <p:spPr>
          <a:xfrm>
            <a:off x="311700" y="82403"/>
            <a:ext cx="8520600" cy="935322"/>
          </a:xfrm>
        </p:spPr>
        <p:txBody>
          <a:bodyPr/>
          <a:lstStyle/>
          <a:p>
            <a:pPr algn="ctr"/>
            <a:r>
              <a:rPr lang="en-US" dirty="0"/>
              <a:t>Comparing No. of Attacks with Killings for top 15 countries</a:t>
            </a:r>
            <a:endParaRPr lang="en-IN" dirty="0"/>
          </a:p>
        </p:txBody>
      </p:sp>
      <p:sp>
        <p:nvSpPr>
          <p:cNvPr id="3" name="Text Placeholder 2">
            <a:extLst>
              <a:ext uri="{FF2B5EF4-FFF2-40B4-BE49-F238E27FC236}">
                <a16:creationId xmlns:a16="http://schemas.microsoft.com/office/drawing/2014/main" id="{92F6B0BE-2941-DA86-6A19-CAD4634A5D6D}"/>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866522A1-593D-15DB-EC48-8333381349AB}"/>
              </a:ext>
            </a:extLst>
          </p:cNvPr>
          <p:cNvPicPr>
            <a:picLocks noChangeAspect="1"/>
          </p:cNvPicPr>
          <p:nvPr/>
        </p:nvPicPr>
        <p:blipFill rotWithShape="1">
          <a:blip r:embed="rId2"/>
          <a:srcRect l="3628" t="22070" r="58304" b="20818"/>
          <a:stretch/>
        </p:blipFill>
        <p:spPr>
          <a:xfrm>
            <a:off x="361506" y="1017725"/>
            <a:ext cx="8520599" cy="4043372"/>
          </a:xfrm>
          <a:prstGeom prst="rect">
            <a:avLst/>
          </a:prstGeom>
        </p:spPr>
      </p:pic>
    </p:spTree>
    <p:extLst>
      <p:ext uri="{BB962C8B-B14F-4D97-AF65-F5344CB8AC3E}">
        <p14:creationId xmlns:p14="http://schemas.microsoft.com/office/powerpoint/2010/main" val="4152335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9EF6-E751-7102-2B07-78CF4B9309AD}"/>
              </a:ext>
            </a:extLst>
          </p:cNvPr>
          <p:cNvSpPr>
            <a:spLocks noGrp="1"/>
          </p:cNvSpPr>
          <p:nvPr>
            <p:ph type="title"/>
          </p:nvPr>
        </p:nvSpPr>
        <p:spPr/>
        <p:txBody>
          <a:bodyPr/>
          <a:lstStyle/>
          <a:p>
            <a:pPr algn="ctr"/>
            <a:r>
              <a:rPr lang="en-US" dirty="0"/>
              <a:t>Top 15 Target Types</a:t>
            </a:r>
            <a:endParaRPr lang="en-IN" dirty="0"/>
          </a:p>
        </p:txBody>
      </p:sp>
      <p:sp>
        <p:nvSpPr>
          <p:cNvPr id="3" name="Text Placeholder 2">
            <a:extLst>
              <a:ext uri="{FF2B5EF4-FFF2-40B4-BE49-F238E27FC236}">
                <a16:creationId xmlns:a16="http://schemas.microsoft.com/office/drawing/2014/main" id="{3EBB55C5-BF3B-A6F5-D2E4-A317BAE87A21}"/>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03E1F3A4-0E2B-4875-13F9-86476B61AE6B}"/>
              </a:ext>
            </a:extLst>
          </p:cNvPr>
          <p:cNvPicPr>
            <a:picLocks noChangeAspect="1"/>
          </p:cNvPicPr>
          <p:nvPr/>
        </p:nvPicPr>
        <p:blipFill rotWithShape="1">
          <a:blip r:embed="rId2"/>
          <a:srcRect l="6900" t="22406" r="45115" b="16761"/>
          <a:stretch/>
        </p:blipFill>
        <p:spPr>
          <a:xfrm>
            <a:off x="871868" y="1152475"/>
            <a:ext cx="7116727" cy="3859004"/>
          </a:xfrm>
          <a:prstGeom prst="rect">
            <a:avLst/>
          </a:prstGeom>
        </p:spPr>
      </p:pic>
    </p:spTree>
    <p:extLst>
      <p:ext uri="{BB962C8B-B14F-4D97-AF65-F5344CB8AC3E}">
        <p14:creationId xmlns:p14="http://schemas.microsoft.com/office/powerpoint/2010/main" val="133508416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329</Words>
  <Application>Microsoft Office PowerPoint</Application>
  <PresentationFormat>On-screen Show (16:9)</PresentationFormat>
  <Paragraphs>41</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Montserrat</vt:lpstr>
      <vt:lpstr>Arial</vt:lpstr>
      <vt:lpstr>Roboto</vt:lpstr>
      <vt:lpstr>Simple Light</vt:lpstr>
      <vt:lpstr>           Capstone Project -1 Project Title: Global Terrorism Analysis  Team Members Nitesh Mishra Rohit Sharma Abhishek Verma Aditya Dhoundiyal </vt:lpstr>
      <vt:lpstr>Contents </vt:lpstr>
      <vt:lpstr>Global Terrorism Analysis</vt:lpstr>
      <vt:lpstr>Problem Statement </vt:lpstr>
      <vt:lpstr>Data Summary</vt:lpstr>
      <vt:lpstr>Different Types of Attacks</vt:lpstr>
      <vt:lpstr>Top 15 Countries with most attacks</vt:lpstr>
      <vt:lpstr>Comparing No. of Attacks with Killings for top 15 countries</vt:lpstr>
      <vt:lpstr>Top 15 Target Types</vt:lpstr>
      <vt:lpstr>Most Attacked Regions</vt:lpstr>
      <vt:lpstr>Percentage of attacks with region</vt:lpstr>
      <vt:lpstr>Terrorist Activities by Region in Each Year</vt:lpstr>
      <vt:lpstr>Top 5 Weapons Types</vt:lpstr>
      <vt:lpstr>Percentage of Weapon Types</vt:lpstr>
      <vt:lpstr>Top 15 Attacking Group</vt:lpstr>
      <vt:lpstr>Numbers of Attack per Year</vt:lpstr>
      <vt:lpstr>    Attack vs Kills in per Year</vt:lpstr>
      <vt:lpstr>Challenges</vt:lpstr>
      <vt:lpstr>Conclusion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Project Title: Global Terrorism Analysis  Team Members Nitesh Mishra Rohit Sharma Abhishek Verma Aditya Dhoundiyal</dc:title>
  <dc:creator>Aditya 906</dc:creator>
  <cp:lastModifiedBy>Aditya 906</cp:lastModifiedBy>
  <cp:revision>1</cp:revision>
  <dcterms:modified xsi:type="dcterms:W3CDTF">2022-08-30T07:49:48Z</dcterms:modified>
</cp:coreProperties>
</file>