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488" r:id="rId3"/>
    <p:sldId id="522" r:id="rId5"/>
    <p:sldId id="578" r:id="rId6"/>
    <p:sldId id="490" r:id="rId7"/>
    <p:sldId id="572" r:id="rId8"/>
    <p:sldId id="574" r:id="rId9"/>
    <p:sldId id="575" r:id="rId10"/>
    <p:sldId id="512" r:id="rId11"/>
    <p:sldId id="558" r:id="rId12"/>
    <p:sldId id="516" r:id="rId13"/>
    <p:sldId id="576" r:id="rId14"/>
    <p:sldId id="571" r:id="rId15"/>
    <p:sldId id="577" r:id="rId16"/>
    <p:sldId id="520" r:id="rId17"/>
    <p:sldId id="580" r:id="rId18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0" userDrawn="1">
          <p15:clr>
            <a:srgbClr val="A4A3A4"/>
          </p15:clr>
        </p15:guide>
        <p15:guide id="2" pos="3778" userDrawn="1">
          <p15:clr>
            <a:srgbClr val="A4A3A4"/>
          </p15:clr>
        </p15:guide>
        <p15:guide id="3" orient="horz" pos="1911" userDrawn="1">
          <p15:clr>
            <a:srgbClr val="A4A3A4"/>
          </p15:clr>
        </p15:guide>
        <p15:guide id="4" orient="horz" pos="1114" userDrawn="1">
          <p15:clr>
            <a:srgbClr val="A4A3A4"/>
          </p15:clr>
        </p15:guide>
        <p15:guide id="5" orient="horz" pos="707" userDrawn="1">
          <p15:clr>
            <a:srgbClr val="A4A3A4"/>
          </p15:clr>
        </p15:guide>
        <p15:guide id="6" pos="3079" userDrawn="1">
          <p15:clr>
            <a:srgbClr val="A4A3A4"/>
          </p15:clr>
        </p15:guide>
        <p15:guide id="7" pos="375" userDrawn="1">
          <p15:clr>
            <a:srgbClr val="A4A3A4"/>
          </p15:clr>
        </p15:guide>
        <p15:guide id="8" pos="54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F39"/>
    <a:srgbClr val="2F5597"/>
    <a:srgbClr val="51793B"/>
    <a:srgbClr val="D6D8E0"/>
    <a:srgbClr val="698CF5"/>
    <a:srgbClr val="93CB94"/>
    <a:srgbClr val="84B770"/>
    <a:srgbClr val="84B76F"/>
    <a:srgbClr val="A4A3A4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80750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941" y="91"/>
      </p:cViewPr>
      <p:guideLst>
        <p:guide orient="horz" pos="2560"/>
        <p:guide pos="3778"/>
        <p:guide orient="horz" pos="1911"/>
        <p:guide orient="horz" pos="1114"/>
        <p:guide orient="horz" pos="707"/>
        <p:guide pos="3079"/>
        <p:guide pos="375"/>
        <p:guide pos="5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 the development of IEEE Wi-Fi protocol, the Wi-Fi sensing gets better support and CSI has become the most popular feature in Wi-Fi sensing.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pull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3.xml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10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-635" y="1042035"/>
            <a:ext cx="914527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Does MMD Really Align? A Cross Domain Wireless Sensing Method via Local Distribution</a:t>
            </a:r>
            <a:endParaRPr lang="en-US" altLang="zh-CN" sz="2400" b="1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4" name="矩形 46"/>
          <p:cNvSpPr>
            <a:spLocks noChangeArrowheads="1"/>
          </p:cNvSpPr>
          <p:nvPr/>
        </p:nvSpPr>
        <p:spPr bwMode="auto">
          <a:xfrm>
            <a:off x="-1270" y="2007235"/>
            <a:ext cx="914527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1600" b="1" dirty="0" smtClean="0">
                <a:latin typeface="+mn-lt"/>
                <a:cs typeface="Calibri" panose="020F0502020204030204" pitchFamily="34" charset="0"/>
              </a:rPr>
              <a:t>Presenter: Zijian Zhao</a:t>
            </a:r>
            <a:endParaRPr lang="en-US" altLang="zh-CN" sz="1600" b="1" dirty="0" smtClean="0">
              <a:latin typeface="+mn-lt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buNone/>
            </a:pPr>
            <a:endParaRPr lang="en-US" altLang="zh-CN" sz="1600" b="1" dirty="0" smtClean="0">
              <a:latin typeface="+mn-lt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1400" dirty="0" smtClean="0">
                <a:latin typeface="+mn-lt"/>
                <a:cs typeface="Calibri" panose="020F0502020204030204" pitchFamily="34" charset="0"/>
              </a:rPr>
              <a:t>Joint Work With: Zhijie Cai, Tingwei Chen, Xiaoyang Li, Hang Li, Qimei Chen, Guangxu Zhu*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46"/>
          <p:cNvSpPr>
            <a:spLocks noChangeArrowheads="1"/>
          </p:cNvSpPr>
          <p:nvPr/>
        </p:nvSpPr>
        <p:spPr bwMode="auto">
          <a:xfrm>
            <a:off x="-1270" y="4838065"/>
            <a:ext cx="9145270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600"/>
              </a:spcBef>
              <a:buNone/>
            </a:pPr>
            <a:r>
              <a:rPr lang="en-US" altLang="zh-CN" sz="1400" dirty="0" smtClean="0">
                <a:latin typeface="+mn-lt"/>
                <a:cs typeface="Calibri" panose="020F0502020204030204" pitchFamily="34" charset="0"/>
              </a:rPr>
              <a:t>Presentation at 14</a:t>
            </a:r>
            <a:r>
              <a:rPr lang="en-US" altLang="zh-CN" sz="1400" baseline="30000" dirty="0" smtClean="0">
                <a:latin typeface="+mn-lt"/>
                <a:cs typeface="Calibri" panose="020F0502020204030204" pitchFamily="34" charset="0"/>
              </a:rPr>
              <a:t>th</a:t>
            </a:r>
            <a:r>
              <a:rPr lang="en-US" altLang="zh-CN" sz="1400" dirty="0" smtClean="0">
                <a:latin typeface="+mn-lt"/>
                <a:cs typeface="Calibri" panose="020F0502020204030204" pitchFamily="34" charset="0"/>
              </a:rPr>
              <a:t> IEEE/CIC ICCC, August 11, 2025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921510"/>
            <a:ext cx="9145270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/>
          <a:srcRect l="15933" r="16315" b="22457"/>
          <a:stretch>
            <a:fillRect/>
          </a:stretch>
        </p:blipFill>
        <p:spPr>
          <a:xfrm>
            <a:off x="3745230" y="3009900"/>
            <a:ext cx="1668145" cy="945515"/>
          </a:xfrm>
          <a:prstGeom prst="rect">
            <a:avLst/>
          </a:prstGeom>
        </p:spPr>
      </p:pic>
      <p:pic>
        <p:nvPicPr>
          <p:cNvPr id="110" name="Image" descr="Image"/>
          <p:cNvPicPr>
            <a:picLocks noChangeAspect="1"/>
          </p:cNvPicPr>
          <p:nvPr userDrawn="1"/>
        </p:nvPicPr>
        <p:blipFill>
          <a:blip r:embed="rId2"/>
          <a:srcRect r="79713"/>
          <a:stretch>
            <a:fillRect/>
          </a:stretch>
        </p:blipFill>
        <p:spPr>
          <a:xfrm>
            <a:off x="530225" y="2995295"/>
            <a:ext cx="989330" cy="9601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5" descr="SYSU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5355" y="3007995"/>
            <a:ext cx="944245" cy="944245"/>
          </a:xfrm>
          <a:prstGeom prst="rect">
            <a:avLst/>
          </a:prstGeom>
        </p:spPr>
      </p:pic>
      <p:pic>
        <p:nvPicPr>
          <p:cNvPr id="7" name="图片 6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037580" y="3012440"/>
            <a:ext cx="905510" cy="941070"/>
          </a:xfrm>
          <a:prstGeom prst="rect">
            <a:avLst/>
          </a:prstGeom>
        </p:spPr>
      </p:pic>
      <p:pic>
        <p:nvPicPr>
          <p:cNvPr id="8" name="图片 7"/>
          <p:cNvPicPr/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6845" y="3004820"/>
            <a:ext cx="713105" cy="962025"/>
          </a:xfrm>
          <a:prstGeom prst="rect">
            <a:avLst/>
          </a:prstGeom>
        </p:spPr>
      </p:pic>
      <p:sp>
        <p:nvSpPr>
          <p:cNvPr id="34" name="Shenzhen Research Institute of Big Data…"/>
          <p:cNvSpPr txBox="1"/>
          <p:nvPr userDrawn="1"/>
        </p:nvSpPr>
        <p:spPr>
          <a:xfrm>
            <a:off x="243840" y="4029075"/>
            <a:ext cx="1562100" cy="5073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1000" dirty="0"/>
              <a:t>Shenzhen Research Institute of Big Data</a:t>
            </a:r>
            <a:r>
              <a:rPr lang="en-US" sz="1000" dirty="0"/>
              <a:t> </a:t>
            </a:r>
            <a:r>
              <a:rPr sz="1000" dirty="0"/>
              <a:t>(</a:t>
            </a:r>
            <a:r>
              <a:rPr sz="1000" dirty="0">
                <a:latin typeface="Arial (正文)" charset="0"/>
                <a:cs typeface="Arial (正文)" charset="0"/>
              </a:rPr>
              <a:t>SRIBD</a:t>
            </a:r>
            <a:r>
              <a:rPr sz="1000" dirty="0"/>
              <a:t>)</a:t>
            </a:r>
            <a:endParaRPr sz="1000" dirty="0"/>
          </a:p>
        </p:txBody>
      </p:sp>
      <p:sp>
        <p:nvSpPr>
          <p:cNvPr id="39" name="Shenzhen Research Institute of Big Data…"/>
          <p:cNvSpPr txBox="1"/>
          <p:nvPr userDrawn="1"/>
        </p:nvSpPr>
        <p:spPr>
          <a:xfrm>
            <a:off x="1896745" y="4029075"/>
            <a:ext cx="1562100" cy="5073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Sun Yat-sen </a:t>
            </a:r>
            <a:endParaRPr lang="en-US" altLang="zh-CN" sz="1000" dirty="0"/>
          </a:p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University</a:t>
            </a:r>
            <a:endParaRPr lang="en-US" altLang="zh-CN" sz="1000" dirty="0"/>
          </a:p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(SYSU)</a:t>
            </a:r>
            <a:endParaRPr lang="en-US" altLang="zh-CN" sz="1000" dirty="0"/>
          </a:p>
        </p:txBody>
      </p:sp>
      <p:sp>
        <p:nvSpPr>
          <p:cNvPr id="40" name="Shenzhen Research Institute of Big Data…"/>
          <p:cNvSpPr txBox="1"/>
          <p:nvPr userDrawn="1"/>
        </p:nvSpPr>
        <p:spPr>
          <a:xfrm>
            <a:off x="3798570" y="4029075"/>
            <a:ext cx="1562100" cy="5073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The Chinese University</a:t>
            </a:r>
            <a:endParaRPr lang="en-US" altLang="zh-CN" sz="1000" dirty="0"/>
          </a:p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 of Hong Kong, Shenzhen</a:t>
            </a:r>
            <a:endParaRPr lang="en-US" altLang="zh-CN" sz="1000" dirty="0"/>
          </a:p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(CUHK-SZ)</a:t>
            </a:r>
            <a:endParaRPr lang="en-US" altLang="zh-CN" sz="1000" dirty="0"/>
          </a:p>
        </p:txBody>
      </p:sp>
      <p:sp>
        <p:nvSpPr>
          <p:cNvPr id="41" name="Shenzhen Research Institute of Big Data…"/>
          <p:cNvSpPr txBox="1"/>
          <p:nvPr userDrawn="1"/>
        </p:nvSpPr>
        <p:spPr>
          <a:xfrm>
            <a:off x="5672455" y="4029075"/>
            <a:ext cx="1562100" cy="5073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Wuhan</a:t>
            </a:r>
            <a:endParaRPr lang="en-US" altLang="zh-CN" sz="1000" dirty="0"/>
          </a:p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University</a:t>
            </a:r>
            <a:endParaRPr lang="en-US" altLang="zh-CN" sz="1000" dirty="0"/>
          </a:p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(WHU)</a:t>
            </a:r>
            <a:endParaRPr lang="en-US" altLang="zh-CN" sz="1000" dirty="0"/>
          </a:p>
        </p:txBody>
      </p:sp>
      <p:sp>
        <p:nvSpPr>
          <p:cNvPr id="42" name="Shenzhen Research Institute of Big Data…"/>
          <p:cNvSpPr txBox="1"/>
          <p:nvPr userDrawn="1"/>
        </p:nvSpPr>
        <p:spPr>
          <a:xfrm>
            <a:off x="7266940" y="4038600"/>
            <a:ext cx="1733550" cy="5073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The Hong Kong University</a:t>
            </a:r>
            <a:endParaRPr lang="en-US" altLang="zh-CN" sz="1000" dirty="0"/>
          </a:p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 of Science and Technology</a:t>
            </a:r>
            <a:endParaRPr lang="en-US" altLang="zh-CN" sz="1000" dirty="0"/>
          </a:p>
          <a:p>
            <a:pPr algn="ctr">
              <a:lnSpc>
                <a:spcPct val="11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000" dirty="0"/>
              <a:t>(HKUST)</a:t>
            </a:r>
            <a:endParaRPr lang="en-US" altLang="zh-CN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501585" y="170891"/>
            <a:ext cx="2691765" cy="49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Experiment Datasets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585" y="764495"/>
            <a:ext cx="820655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WiGesture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4888230" y="764540"/>
            <a:ext cx="425577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WiFall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238885"/>
            <a:ext cx="1865630" cy="1849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88230" y="1235075"/>
            <a:ext cx="1747520" cy="1864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" y="3210560"/>
            <a:ext cx="3847465" cy="1898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685" y="3209925"/>
            <a:ext cx="3726815" cy="189420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407920" y="1398905"/>
            <a:ext cx="2109470" cy="1681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6 gestures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8 volunteers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task: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gesture recognition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person identification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635750" y="1398905"/>
            <a:ext cx="2109470" cy="1681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5 actions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10 volunteers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task: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action recognition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  <a:p>
            <a:pPr marL="0" marR="0" indent="0" algn="l" defTabSz="129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굴림"/>
                <a:cs typeface="+mn-lt"/>
                <a:sym typeface="굴림"/>
              </a:rPr>
              <a:t>fall detection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굴림"/>
              <a:cs typeface="+mn-lt"/>
              <a:sym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964565"/>
            <a:ext cx="6943090" cy="1757045"/>
          </a:xfrm>
          <a:prstGeom prst="rect">
            <a:avLst/>
          </a:prstGeom>
        </p:spPr>
      </p:pic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585" y="752051"/>
            <a:ext cx="820655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Dataset Split Method:</a:t>
            </a:r>
            <a:endParaRPr 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46"/>
          <p:cNvSpPr>
            <a:spLocks noChangeArrowheads="1"/>
          </p:cNvSpPr>
          <p:nvPr/>
        </p:nvSpPr>
        <p:spPr bwMode="auto">
          <a:xfrm>
            <a:off x="501585" y="170891"/>
            <a:ext cx="2339340" cy="49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Experiment Setup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628585" y="2721821"/>
            <a:ext cx="820655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Configurations Setup:</a:t>
            </a:r>
            <a:endParaRPr 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3500" b="12515"/>
          <a:stretch>
            <a:fillRect/>
          </a:stretch>
        </p:blipFill>
        <p:spPr>
          <a:xfrm>
            <a:off x="3631565" y="2712720"/>
            <a:ext cx="3669665" cy="2431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033395"/>
            <a:ext cx="2646045" cy="2080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8" name="矩形 46"/>
          <p:cNvSpPr>
            <a:spLocks noChangeArrowheads="1"/>
          </p:cNvSpPr>
          <p:nvPr/>
        </p:nvSpPr>
        <p:spPr bwMode="auto">
          <a:xfrm>
            <a:off x="501585" y="170891"/>
            <a:ext cx="2550795" cy="49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Experiment Results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183005"/>
            <a:ext cx="8176895" cy="348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585" y="752051"/>
            <a:ext cx="820655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One-Shot Scenario:</a:t>
            </a:r>
            <a:endParaRPr 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815" y="914400"/>
            <a:ext cx="5962650" cy="4167505"/>
          </a:xfrm>
          <a:prstGeom prst="rect">
            <a:avLst/>
          </a:prstGeom>
        </p:spPr>
      </p:pic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8" name="矩形 46"/>
          <p:cNvSpPr>
            <a:spLocks noChangeArrowheads="1"/>
          </p:cNvSpPr>
          <p:nvPr/>
        </p:nvSpPr>
        <p:spPr bwMode="auto">
          <a:xfrm>
            <a:off x="501585" y="170891"/>
            <a:ext cx="2550795" cy="49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Experiment Results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585" y="752051"/>
            <a:ext cx="820655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Few-Shot Scenario:</a:t>
            </a:r>
            <a:endParaRPr 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376929" y="1835662"/>
            <a:ext cx="8037383" cy="66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Thanks for your attention!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84" name="矩形 46"/>
          <p:cNvSpPr>
            <a:spLocks noChangeArrowheads="1"/>
          </p:cNvSpPr>
          <p:nvPr/>
        </p:nvSpPr>
        <p:spPr bwMode="auto">
          <a:xfrm>
            <a:off x="2918578" y="3033598"/>
            <a:ext cx="2886710" cy="103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Presented by </a:t>
            </a:r>
            <a:r>
              <a:rPr lang="en-US" altLang="zh-CN" sz="18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Zijian Zhao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algn="ctr">
              <a:buNone/>
            </a:pP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algn="ctr">
              <a:buNone/>
            </a:pP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8" name="矩形 46"/>
          <p:cNvSpPr>
            <a:spLocks noChangeArrowheads="1"/>
          </p:cNvSpPr>
          <p:nvPr/>
        </p:nvSpPr>
        <p:spPr bwMode="auto">
          <a:xfrm>
            <a:off x="501585" y="170891"/>
            <a:ext cx="1549400" cy="49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References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853440"/>
            <a:ext cx="8496935" cy="3709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WiGesture Dataset: </a:t>
            </a:r>
            <a:endParaRPr lang="en-US" altLang="zh-CN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Zhao Z, Chen T, Meng F, et al. Finding the missing data: A bert-inspired approach against package loss in wireless sensing[C]//IEEE INFOCOM 2024-IEEE Conference on Computer Communications Workshops (INFOCOM WKSHPS). IEEE, 2024: 1-6.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WiFall Dataset (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Expanded Version):</a:t>
            </a:r>
            <a:endParaRPr lang="en-US" altLang="zh-CN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Zhao Z, Cai Z, Chen T, et al. KNN-MMD: Cross Domain Wireless Sensing via Local Distribution Alignment[J]. arXiv preprint arXiv:2412.04783, 2024.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CrossFi:</a:t>
            </a:r>
            <a:endParaRPr lang="en-US" altLang="zh-CN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Zhao Z, Chen T, Cai Z, et al. Crossfi: A cross domain wi-fi sensing framework based on siamese network[J]. IEEE Internet of Things Journal, 2025.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501585" y="208028"/>
            <a:ext cx="405638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b="1" dirty="0" smtClean="0">
                <a:solidFill>
                  <a:schemeClr val="accent1"/>
                </a:solidFill>
                <a:latin typeface="+mn-lt"/>
                <a:cs typeface="Calibri" panose="020F0502020204030204" pitchFamily="34" charset="0"/>
              </a:rPr>
              <a:t> Background: Wireless Sensing </a:t>
            </a:r>
            <a:endParaRPr lang="zh-CN" altLang="en-US" sz="2000" b="1" dirty="0">
              <a:solidFill>
                <a:schemeClr val="accent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96265" y="605790"/>
                <a:ext cx="8129270" cy="24993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b="1" dirty="0" smtClean="0">
                    <a:solidFill>
                      <a:schemeClr val="tx1"/>
                    </a:solidFill>
                    <a:ea typeface="微软雅黑" panose="020B0503020204020204" pitchFamily="34" charset="-122"/>
                    <a:cs typeface="Calibri" panose="020F0502020204030204" pitchFamily="34" charset="0"/>
                  </a:rPr>
                  <a:t>Wi-Fi Sensing: </a:t>
                </a:r>
                <a:endParaRPr lang="en-US" altLang="zh-CN" b="1" dirty="0" smtClean="0">
                  <a:solidFill>
                    <a:schemeClr val="tx1"/>
                  </a:solidFill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 marL="6286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Advantages: high privacy, high penetration, extensive coverage, and low cost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6286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Application scenarios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: smart elderly care, smart 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home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, smart transportation...</a:t>
                </a:r>
                <a:endPara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6286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Specific tasks: fall detection, person identification, action recognition ...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b="1" dirty="0" smtClean="0">
                    <a:ea typeface="微软雅黑" panose="020B0503020204020204" pitchFamily="34" charset="-122"/>
                    <a:cs typeface="Calibri" panose="020F0502020204030204" pitchFamily="34" charset="0"/>
                    <a:sym typeface="+mn-ea"/>
                  </a:rPr>
                  <a:t>Channel State Information (CSI): </a:t>
                </a:r>
                <a:endParaRPr lang="en-US" altLang="zh-CN" b="1" dirty="0" smtClean="0">
                  <a:ea typeface="微软雅黑" panose="020B0503020204020204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indent="0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600" b="1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𝑯𝑿</m:t>
                      </m:r>
                      <m:r>
                        <a:rPr lang="en-US" altLang="zh-CN" sz="1600" b="1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altLang="zh-CN" sz="1600" b="1" i="1" dirty="0">
                  <a:latin typeface="Cambria Math" panose="02040503050406030204" pitchFamily="18" charset="0"/>
                  <a:ea typeface="微软雅黑" panose="020B0503020204020204" pitchFamily="34" charset="-122"/>
                  <a:cs typeface="Cambria Math" panose="02040503050406030204" pitchFamily="18" charset="0"/>
                </a:endParaRPr>
              </a:p>
              <a:p>
                <a:pPr marL="6286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Y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: received signals;  </a:t>
                </a:r>
                <a:r>
                  <a:rPr lang="en-US" altLang="zh-CN" b="1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X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: transmitted signals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628650" lvl="1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H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: channel matrix;    </a:t>
                </a:r>
                <a:r>
                  <a:rPr lang="en-US" altLang="zh-CN" b="1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N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: noise signal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endParaRPr lang="en-US" altLang="zh-CN" b="1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" y="605790"/>
                <a:ext cx="8129270" cy="2499360"/>
              </a:xfrm>
              <a:prstGeom prst="rect">
                <a:avLst/>
              </a:prstGeom>
              <a:blipFill rotWithShape="1">
                <a:blip r:embed="rId1"/>
                <a:stretch>
                  <a:fillRect b="-5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0" y="3328670"/>
            <a:ext cx="6226175" cy="166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501585" y="208028"/>
            <a:ext cx="489077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Background: Cross Domain Challenge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6265" y="608330"/>
                <a:ext cx="8001000" cy="34798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Influence of Domain Gap:</a:t>
                </a:r>
                <a:endParaRPr lang="en-US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Data domain: </a:t>
                </a:r>
                <a:r>
                  <a:rPr lang="en-US" altLang="zh-CN" dirty="0">
                    <a:solidFill>
                      <a:srgbClr val="2F5597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source domain </a:t>
                </a:r>
                <a:r>
                  <a:rPr lang="en-US" altLang="zh-CN" b="1" dirty="0">
                    <a:solidFill>
                      <a:srgbClr val="2F5597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(X</a:t>
                </a:r>
                <a:r>
                  <a:rPr lang="en-US" altLang="zh-CN" b="1" baseline="-25000" dirty="0">
                    <a:solidFill>
                      <a:srgbClr val="2F5597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s</a:t>
                </a:r>
                <a:r>
                  <a:rPr lang="en-US" altLang="zh-CN" b="1" dirty="0">
                    <a:solidFill>
                      <a:srgbClr val="2F5597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,Y</a:t>
                </a:r>
                <a:r>
                  <a:rPr lang="en-US" altLang="zh-CN" b="1" baseline="-25000" dirty="0">
                    <a:solidFill>
                      <a:srgbClr val="2F5597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s</a:t>
                </a:r>
                <a:r>
                  <a:rPr lang="en-US" altLang="zh-CN" b="1" dirty="0">
                    <a:solidFill>
                      <a:srgbClr val="2F5597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)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;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target domain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(X</a:t>
                </a:r>
                <a:r>
                  <a:rPr lang="en-US" altLang="zh-CN" b="1" baseline="-25000" dirty="0">
                    <a:solidFill>
                      <a:srgbClr val="C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</a:t>
                </a:r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,Y</a:t>
                </a:r>
                <a:r>
                  <a:rPr lang="en-US" altLang="zh-CN" b="1" baseline="-25000" dirty="0">
                    <a:solidFill>
                      <a:srgbClr val="C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</a:t>
                </a:r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)</a:t>
                </a: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When there is a significant gap between the two domains, the </a:t>
                </a:r>
                <a:r>
                  <a:rPr lang="en-US" altLang="zh-CN" dirty="0">
                    <a:solidFill>
                      <a:srgbClr val="2F5597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model trained on the source domain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 may </a:t>
                </a:r>
                <a:r>
                  <a:rPr lang="en-US" altLang="zh-CN" dirty="0">
                    <a:solidFill>
                      <a:srgbClr val="A40F39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lose its effectiveness in the target domain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What the network learns in training set?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457200" lvl="1" indent="0">
                  <a:lnSpc>
                    <a:spcPct val="130000"/>
                  </a:lnSpc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𝜃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𝑎𝑟𝑔𝑚𝑎𝑥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𝜃</m:t>
                          </m:r>
                        </m:sub>
                      </m:sSub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 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𝑃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𝑠</m:t>
                          </m:r>
                        </m:sub>
                      </m:sSub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f</m:t>
                      </m:r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  <m:t>𝑠</m:t>
                          </m:r>
                        </m:sub>
                      </m:sSub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;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𝜃</m:t>
                      </m:r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)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)</m:t>
                      </m:r>
                    </m:oMath>
                  </m:oMathPara>
                </a14:m>
                <a:endParaRPr kumimoji="0" lang="en-US" altLang="zh-CN" b="0" i="1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  <a:p>
                <a:pPr marL="1200150" lvl="2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i="1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f  </a:t>
                </a:r>
                <a:r>
                  <a:rPr lang="en-US" altLang="zh-CN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: neural network; </a:t>
                </a:r>
                <a:r>
                  <a:rPr lang="en-US" altLang="zh-CN" i="1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θ </a:t>
                </a:r>
                <a:r>
                  <a:rPr lang="en-US" altLang="zh-CN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: network parameters</a:t>
                </a:r>
                <a:endParaRPr kumimoji="0" lang="en-US" altLang="zh-CN" b="0" i="1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However, without the guarantee of P(Y</a:t>
                </a:r>
                <a:r>
                  <a:rPr lang="en-US" altLang="zh-CN" baseline="-25000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s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|X</a:t>
                </a:r>
                <a:r>
                  <a:rPr lang="en-US" altLang="zh-CN" baseline="-25000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s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)≈P(Y</a:t>
                </a:r>
                <a:r>
                  <a:rPr lang="en-US" altLang="zh-CN" baseline="-25000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|X</a:t>
                </a:r>
                <a:r>
                  <a:rPr lang="en-US" altLang="zh-CN" baseline="-25000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), the following may occur: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457200" lvl="1" indent="0">
                  <a:lnSpc>
                    <a:spcPct val="130000"/>
                  </a:lnSpc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𝑃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f</m:t>
                      </m:r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;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𝜃</m:t>
                      </m:r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)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)≠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𝑃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|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굴림"/>
                        </a:rPr>
                        <m:t>) </m:t>
                      </m:r>
                    </m:oMath>
                  </m:oMathPara>
                </a14:m>
                <a:endParaRPr kumimoji="0" lang="en-US" altLang="zh-CN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" y="608330"/>
                <a:ext cx="8001000" cy="3479800"/>
              </a:xfrm>
              <a:prstGeom prst="rect">
                <a:avLst/>
              </a:prstGeom>
              <a:blipFill rotWithShape="1">
                <a:blip r:embed="rId1"/>
                <a:stretch>
                  <a:fillRect b="-12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38179" b="14498"/>
          <a:stretch>
            <a:fillRect/>
          </a:stretch>
        </p:blipFill>
        <p:spPr>
          <a:xfrm>
            <a:off x="945515" y="2872740"/>
            <a:ext cx="3103880" cy="2214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501585" y="208028"/>
            <a:ext cx="489077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Background: Cross Domain Challenge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265" y="608330"/>
            <a:ext cx="8001000" cy="4189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Few-Shot Scenaio:</a:t>
            </a:r>
            <a:endParaRPr lang="en-US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Practical factors:</a:t>
            </a:r>
            <a:endParaRPr 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Labeling data can be costly.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Collecting data is relative easy.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Available data during training: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kumimoji="0" lang="en-US" altLang="zh-CN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mbria Math" panose="02040503050406030204" pitchFamily="18" charset="0"/>
              <a:ea typeface="宋体" panose="02010600030101010101" pitchFamily="2" charset="-122"/>
              <a:cs typeface="Cambria Math" panose="02040503050406030204" pitchFamily="18" charset="0"/>
              <a:sym typeface="굴림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22400" y="2471420"/>
          <a:ext cx="6327140" cy="145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85"/>
                <a:gridCol w="1581785"/>
                <a:gridCol w="1581785"/>
                <a:gridCol w="1581785"/>
              </a:tblGrid>
              <a:tr h="3632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Domain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Label</a:t>
                      </a:r>
                      <a:endParaRPr lang="en-US" altLang="zh-CN"/>
                    </a:p>
                  </a:txBody>
                  <a:tcPr/>
                </a:tc>
              </a:tr>
              <a:tr h="363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Training 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2F5597"/>
                          </a:solidFill>
                        </a:rPr>
                        <a:t>source</a:t>
                      </a:r>
                      <a:endParaRPr lang="en-US" altLang="zh-CN">
                        <a:solidFill>
                          <a:srgbClr val="2F559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suffieicnt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/>
                </a:tc>
              </a:tr>
              <a:tr h="363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target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limited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/>
                </a:tc>
              </a:tr>
              <a:tr h="363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Testing 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target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sufficient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501585" y="208028"/>
            <a:ext cx="706564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Background: Previous Domain Adaptation (DA) Methods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6265" y="2045970"/>
                <a:ext cx="8001000" cy="15754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Domain Alignment Method (DAL):</a:t>
                </a:r>
                <a:endParaRPr lang="en-US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lang="en-US" altLang="zh-CN">
                    <a:ln>
                      <a:noFill/>
                    </a:ln>
                    <a:solidFill>
                      <a:schemeClr val="tx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The goal is to find a </a:t>
                </a:r>
                <a:r>
                  <a:rPr lang="en-US" altLang="zh-CN">
                    <a:ln>
                      <a:noFill/>
                    </a:ln>
                    <a:solidFill>
                      <a:srgbClr val="2F5597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common feature space </a:t>
                </a:r>
                <a:r>
                  <a:rPr lang="en-US" altLang="zh-CN" i="1">
                    <a:ln>
                      <a:noFill/>
                    </a:ln>
                    <a:solidFill>
                      <a:srgbClr val="2F5597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g</a:t>
                </a:r>
                <a:r>
                  <a:rPr lang="en-US" altLang="zh-CN">
                    <a:ln>
                      <a:noFill/>
                    </a:ln>
                    <a:solidFill>
                      <a:schemeClr val="tx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 for both the source and target domains, ensuring that: </a:t>
                </a:r>
                <a:r>
                  <a:rPr lang="en-US" altLang="zh-CN">
                    <a:solidFill>
                      <a:srgbClr val="2F5597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P(g(</a:t>
                </a:r>
                <a:r>
                  <a:rPr lang="en-US" altLang="zh-CN">
                    <a:solidFill>
                      <a:srgbClr val="2F5597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굴림"/>
                  </a:rPr>
                  <a:t>X</a:t>
                </a:r>
                <a:r>
                  <a:rPr lang="en-US" altLang="zh-CN" baseline="-25000">
                    <a:solidFill>
                      <a:srgbClr val="2F5597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굴림"/>
                  </a:rPr>
                  <a:t>s</a:t>
                </a:r>
                <a:r>
                  <a:rPr lang="en-US" altLang="zh-CN">
                    <a:solidFill>
                      <a:srgbClr val="2F5597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))=P(g(</a:t>
                </a:r>
                <a:r>
                  <a:rPr lang="en-US" altLang="zh-CN">
                    <a:solidFill>
                      <a:srgbClr val="2F5597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굴림"/>
                  </a:rPr>
                  <a:t>X</a:t>
                </a:r>
                <a:r>
                  <a:rPr lang="en-US" altLang="zh-CN" baseline="-25000">
                    <a:solidFill>
                      <a:srgbClr val="2F5597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굴림"/>
                  </a:rPr>
                  <a:t>t</a:t>
                </a:r>
                <a:r>
                  <a:rPr lang="en-US" altLang="zh-CN">
                    <a:solidFill>
                      <a:srgbClr val="2F5597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)). </a:t>
                </a:r>
                <a:r>
                  <a:rPr lang="en-US" altLang="zh-CN">
                    <a:solidFill>
                      <a:schemeClr val="tx1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(referred to as </a:t>
                </a:r>
                <a:r>
                  <a:rPr lang="en-US" altLang="zh-CN" i="1">
                    <a:solidFill>
                      <a:schemeClr val="tx1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‘</a:t>
                </a:r>
                <a:r>
                  <a:rPr lang="en-US" altLang="zh-CN" i="1">
                    <a:solidFill>
                      <a:srgbClr val="A40F39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global alignment method</a:t>
                </a:r>
                <a:r>
                  <a:rPr lang="en-US" altLang="zh-CN" i="1">
                    <a:solidFill>
                      <a:schemeClr val="tx1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’</a:t>
                </a:r>
                <a:r>
                  <a:rPr lang="en-US" altLang="zh-CN">
                    <a:solidFill>
                      <a:schemeClr val="tx1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)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Then the learning target becomes: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457200" lvl="1" indent="0">
                  <a:lnSpc>
                    <a:spcPct val="130000"/>
                  </a:lnSpc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𝜃</m:t>
                      </m:r>
                      <m:r>
                        <a:rPr kumimoji="0" lang="en-US" altLang="zh-CN" sz="1600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6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𝑎𝑟𝑔𝑚𝑎𝑥</m:t>
                          </m:r>
                        </m:e>
                        <m:sub>
                          <m:r>
                            <a:rPr kumimoji="0" lang="en-US" altLang="zh-CN" sz="16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𝜃</m:t>
                          </m:r>
                        </m:sub>
                      </m:sSub>
                      <m:r>
                        <a:rPr kumimoji="0" lang="en-US" altLang="zh-CN" sz="1600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 </m:t>
                      </m:r>
                      <m:r>
                        <a:rPr kumimoji="0" lang="en-US" altLang="zh-CN" sz="1600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𝑃</m:t>
                      </m:r>
                      <m:r>
                        <a:rPr kumimoji="0" lang="en-US" altLang="zh-CN" sz="1600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6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sz="16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f</m:t>
                      </m:r>
                      <m:r>
                        <a:rPr lang="en-US" altLang="zh-CN" sz="1600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g</m:t>
                      </m:r>
                      <m:r>
                        <a:rPr lang="en-US" altLang="zh-CN" sz="1600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);</m:t>
                      </m:r>
                      <m:r>
                        <a:rPr kumimoji="0" lang="en-US" altLang="zh-CN" sz="1600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𝜃</m:t>
                      </m:r>
                      <m:r>
                        <a:rPr kumimoji="0" lang="en-US" altLang="zh-CN" sz="1600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)</m:t>
                      </m:r>
                      <m:r>
                        <a:rPr kumimoji="0" lang="en-US" altLang="zh-CN" sz="1600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) </m:t>
                      </m:r>
                    </m:oMath>
                  </m:oMathPara>
                </a14:m>
                <a:endParaRPr kumimoji="0" lang="en-US" altLang="zh-CN" sz="1600" b="0" i="1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" y="2045970"/>
                <a:ext cx="8001000" cy="1575435"/>
              </a:xfrm>
              <a:prstGeom prst="rect">
                <a:avLst/>
              </a:prstGeom>
              <a:blipFill rotWithShape="1">
                <a:blip r:embed="rId1"/>
                <a:stretch>
                  <a:fillRect b="-116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696595"/>
            <a:ext cx="8044180" cy="1258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501585" y="208028"/>
            <a:ext cx="706564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Background: Previous Domain Adaptation (DA) Methods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6265" y="2045970"/>
                <a:ext cx="8001000" cy="7086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Domain Alignment Method (DAL):</a:t>
                </a:r>
                <a:endParaRPr lang="en-US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lang="en-US" altLang="zh-CN">
                    <a:ln>
                      <a:noFill/>
                    </a:ln>
                    <a:solidFill>
                      <a:srgbClr val="C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However, does this really guarantee:</a:t>
                </a:r>
                <a14:m>
                  <m:oMath xmlns:m="http://schemas.openxmlformats.org/officeDocument/2006/math">
                    <m:r>
                      <a:rPr kumimoji="0" lang="en-US" altLang="zh-CN" b="0" i="1" strike="noStrike" cap="none" spc="0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  <a:sym typeface="굴림"/>
                      </a:rPr>
                      <m:t> </m:t>
                    </m:r>
                    <m:r>
                      <a:rPr kumimoji="0" lang="en-US" altLang="zh-CN" b="0" i="1" strike="noStrike" cap="none" spc="0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  <a:sym typeface="굴림"/>
                      </a:rPr>
                      <m:t>𝑃</m:t>
                    </m:r>
                    <m:r>
                      <a:rPr kumimoji="0" lang="en-US" altLang="zh-CN" b="0" i="1" strike="noStrike" cap="none" spc="0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  <a:sym typeface="굴림"/>
                      </a:rPr>
                      <m:t>(</m:t>
                    </m:r>
                    <m:sSub>
                      <m:sSubPr>
                        <m:ctrlP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</m:ctrlPr>
                      </m:sSubPr>
                      <m:e>
                        <m: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  <m:t>𝑌</m:t>
                        </m:r>
                      </m:e>
                      <m:sub>
                        <m: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굴림"/>
                      </a:rPr>
                      <m:t>|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굴림"/>
                      </a:rPr>
                      <m:t>𝑓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굴림"/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굴림"/>
                      </a:rPr>
                      <m:t>𝑔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굴림"/>
                      </a:rPr>
                      <m:t>(</m:t>
                    </m:r>
                    <m:sSub>
                      <m:sSubPr>
                        <m:ctrlP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</m:ctrlPr>
                      </m:sSubPr>
                      <m:e>
                        <m: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  <m:t>𝑋</m:t>
                        </m:r>
                      </m:e>
                      <m:sub>
                        <m: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굴림"/>
                      </a:rPr>
                      <m:t>);</m:t>
                    </m:r>
                    <m:r>
                      <a:rPr kumimoji="0" lang="en-US" altLang="zh-CN" b="0" i="1" strike="noStrike" cap="none" spc="0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  <a:sym typeface="굴림"/>
                      </a:rPr>
                      <m:t>𝜃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굴림"/>
                      </a:rPr>
                      <m:t>)</m:t>
                    </m:r>
                    <m:r>
                      <a:rPr kumimoji="0" lang="en-US" altLang="zh-CN" b="0" i="1" strike="noStrike" cap="none" spc="0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  <a:sym typeface="굴림"/>
                      </a:rPr>
                      <m:t>)=</m:t>
                    </m:r>
                    <m:r>
                      <a:rPr kumimoji="0" lang="en-US" altLang="zh-CN" b="0" i="1" strike="noStrike" cap="none" spc="0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  <a:sym typeface="굴림"/>
                      </a:rPr>
                      <m:t>𝑃</m:t>
                    </m:r>
                    <m:r>
                      <a:rPr kumimoji="0" lang="en-US" altLang="zh-CN" b="0" i="1" strike="noStrike" cap="none" spc="0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  <a:sym typeface="굴림"/>
                      </a:rPr>
                      <m:t>(</m:t>
                    </m:r>
                    <m:sSub>
                      <m:sSubPr>
                        <m:ctrlP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</m:ctrlPr>
                      </m:sSubPr>
                      <m:e>
                        <m: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  <m:t>𝑌</m:t>
                        </m:r>
                      </m:e>
                      <m:sub>
                        <m: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굴림"/>
                      </a:rPr>
                      <m:t>|</m:t>
                    </m:r>
                    <m:sSub>
                      <m:sSubPr>
                        <m:ctrlP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</m:ctrlPr>
                      </m:sSubPr>
                      <m:e>
                        <m: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  <m:t>𝑋</m:t>
                        </m:r>
                      </m:e>
                      <m:sub>
                        <m:r>
                          <a:rPr kumimoji="0" lang="en-US" altLang="zh-CN" b="0" i="1" strike="noStrike" cap="none" spc="0" normalizeH="0" baseline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굴림"/>
                          </a:rPr>
                          <m:t>𝑡</m:t>
                        </m:r>
                      </m:sub>
                    </m:sSub>
                    <m:r>
                      <a:rPr kumimoji="0" lang="en-US" altLang="zh-CN" b="0" i="1" strike="noStrike" cap="none" spc="0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  <a:sym typeface="굴림"/>
                      </a:rPr>
                      <m:t>)</m:t>
                    </m:r>
                  </m:oMath>
                </a14:m>
                <a:r>
                  <a:rPr lang="en-US" altLang="zh-CN">
                    <a:ln>
                      <a:noFill/>
                    </a:ln>
                    <a:solidFill>
                      <a:srgbClr val="C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sym typeface="굴림"/>
                  </a:rPr>
                  <a:t>?</a:t>
                </a:r>
                <a:endParaRPr lang="en-US" altLang="zh-CN">
                  <a:ln>
                    <a:noFill/>
                  </a:ln>
                  <a:solidFill>
                    <a:srgbClr val="C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Helvetica" panose="020B0604020202020204" pitchFamily="34" charset="0"/>
                  <a:ea typeface="宋体" panose="02010600030101010101" pitchFamily="2" charset="-122"/>
                  <a:cs typeface="Helvetica" panose="020B0604020202020204" pitchFamily="34" charset="0"/>
                  <a:sym typeface="굴림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b="1" dirty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marL="742950" lvl="1" indent="-285750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" y="2045970"/>
                <a:ext cx="8001000" cy="708660"/>
              </a:xfrm>
              <a:prstGeom prst="rect">
                <a:avLst/>
              </a:prstGeom>
              <a:blipFill rotWithShape="1">
                <a:blip r:embed="rId1"/>
                <a:stretch>
                  <a:fillRect b="-218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696595"/>
            <a:ext cx="8044180" cy="12585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23369"/>
          <a:stretch>
            <a:fillRect/>
          </a:stretch>
        </p:blipFill>
        <p:spPr>
          <a:xfrm>
            <a:off x="2590800" y="2754630"/>
            <a:ext cx="4055110" cy="2264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11869" t="65911" r="1500" b="2703"/>
          <a:stretch>
            <a:fillRect/>
          </a:stretch>
        </p:blipFill>
        <p:spPr>
          <a:xfrm>
            <a:off x="4372610" y="3201670"/>
            <a:ext cx="2817495" cy="18472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l="12342" r="1580" b="69193"/>
          <a:stretch>
            <a:fillRect/>
          </a:stretch>
        </p:blipFill>
        <p:spPr>
          <a:xfrm>
            <a:off x="1069975" y="3077210"/>
            <a:ext cx="2947670" cy="2032000"/>
          </a:xfrm>
          <a:prstGeom prst="rect">
            <a:avLst/>
          </a:prstGeom>
        </p:spPr>
      </p:pic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501585" y="208028"/>
            <a:ext cx="706564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Background: Previous Domain Adaptation (DA) Methods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265" y="697865"/>
            <a:ext cx="7900670" cy="253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zh-CN" b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  <a:sym typeface="굴림"/>
              </a:rPr>
              <a:t>Metric-based Methods: </a:t>
            </a:r>
            <a:r>
              <a:rPr lang="en-US" altLang="zh-CN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  <a:sym typeface="굴림"/>
              </a:rPr>
              <a:t>rely on the quality of the support set</a:t>
            </a:r>
            <a:endParaRPr lang="en-US" altLang="zh-CN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  <a:sym typeface="굴림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  <a:sym typeface="굴림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  <a:sym typeface="굴림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  <a:sym typeface="굴림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  <a:sym typeface="굴림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  <a:sym typeface="굴림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  <a:sym typeface="굴림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  <a:sym typeface="굴림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Learning-based Methods: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experience an unstable training process.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1035050"/>
            <a:ext cx="6032500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501650" y="208280"/>
            <a:ext cx="861060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Principle of Local Alignment: From Bayes’ Rules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89965" y="862965"/>
                <a:ext cx="7164070" cy="3588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t" forceAA="0">
                <a:noAutofit/>
              </a:bodyPr>
              <a:p>
                <a:pPr marL="0" marR="0" indent="0" algn="l" defTabSz="1295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51793B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𝑃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51793B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𝑠</m:t>
                          </m:r>
                        </m:sub>
                      </m:sSub>
                      <m:r>
                        <a:rPr lang="en-US" altLang="zh-CN">
                          <a:solidFill>
                            <a:srgbClr val="51793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51793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g</m:t>
                      </m:r>
                      <m:r>
                        <a:rPr lang="en-US" altLang="zh-CN">
                          <a:solidFill>
                            <a:srgbClr val="51793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𝑠</m:t>
                          </m:r>
                        </m:sub>
                      </m:sSub>
                      <m:r>
                        <a:rPr lang="en-US" altLang="zh-CN">
                          <a:solidFill>
                            <a:srgbClr val="51793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))</m:t>
                      </m:r>
                    </m:oMath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=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𝑃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g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))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𝑃</m:t>
                          </m:r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g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|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P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𝑃</m:t>
                          </m:r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g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))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𝑃</m:t>
                          </m:r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g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))</m:t>
                          </m:r>
                        </m:num>
                        <m:den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𝑃</m:t>
                          </m:r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g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|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P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</m:den>
                      </m:f>
                      <m:r>
                        <a:rPr lang="en-US" altLang="zh-CN"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 </m:t>
                      </m:r>
                    </m:oMath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=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𝑃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g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))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𝑃</m:t>
                          </m:r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g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))</m:t>
                          </m:r>
                        </m:num>
                        <m:den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𝑃</m:t>
                          </m:r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g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))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fPr>
                        <m:num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𝑃</m:t>
                          </m:r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g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|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𝑃</m:t>
                          </m:r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g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|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P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P</m:t>
                          </m:r>
                          <m:r>
                            <a:rPr lang="en-US" altLang="zh-CN">
                              <a:latin typeface="Helvetica" panose="020B0604020202020204" pitchFamily="34" charset="0"/>
                              <a:cs typeface="Helvetica" panose="020B0604020202020204" pitchFamily="34" charset="0"/>
                              <a:sym typeface="굴림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=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51793B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𝑃</m:t>
                      </m:r>
                      <m:r>
                        <a:rPr kumimoji="0" lang="en-US" altLang="zh-CN" b="0" i="1" u="none" strike="noStrike" cap="none" spc="0" normalizeH="0" baseline="0">
                          <a:ln>
                            <a:noFill/>
                          </a:ln>
                          <a:solidFill>
                            <a:srgbClr val="51793B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solidFill>
                            <a:srgbClr val="51793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51793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g</m:t>
                      </m:r>
                      <m:r>
                        <a:rPr lang="en-US" altLang="zh-CN">
                          <a:solidFill>
                            <a:srgbClr val="51793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51793B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  <a:sym typeface="굴림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solidFill>
                            <a:srgbClr val="51793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굴림"/>
                        </a:rPr>
                        <m:t>))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𝑃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g</m:t>
                              </m:r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|</m:t>
                                  </m:r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𝑃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2F5597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𝑃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g</m:t>
                              </m:r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|</m:t>
                                  </m:r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𝑃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굴림"/>
                        </a:rPr>
                        <m:t>     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𝑃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g</m:t>
                              </m:r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|</m:t>
                                  </m:r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𝑃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g</m:t>
                              </m:r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|</m:t>
                                  </m:r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굴림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i="1">
                                  <a:solidFill>
                                    <a:srgbClr val="2F559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2F559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2F559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rgbClr val="2F559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𝑃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rgbClr val="2F5597"/>
                                  </a:solidFill>
                                  <a:latin typeface="Helvetica" panose="020B0604020202020204" pitchFamily="34" charset="0"/>
                                  <a:cs typeface="Helvetica" panose="020B0604020202020204" pitchFamily="34" charset="0"/>
                                  <a:sym typeface="굴림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i="1">
                                  <a:solidFill>
                                    <a:srgbClr val="2F559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2F559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2F559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rgbClr val="2F559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굴림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𝑃</m:t>
                              </m:r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spc="0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2F5597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  <a:sym typeface="굴림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0" lang="en-US" altLang="zh-CN" b="0" i="1" u="none" strike="noStrike" cap="none" spc="0" normalizeH="0" baseline="0">
                                  <a:ln>
                                    <a:noFill/>
                                  </a:ln>
                                  <a:solidFill>
                                    <a:srgbClr val="2F5597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  <a:sym typeface="굴림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zh-CN" b="0" i="1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  <a:p>
                <a:pPr marL="0" marR="0" indent="0" algn="l" defTabSz="1295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</a:pPr>
                <a:endParaRPr kumimoji="0" lang="en-US" altLang="zh-CN" sz="2400" b="0" i="1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  <a:p>
                <a:pPr marL="285750" marR="0" indent="-285750" algn="l" defTabSz="1295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charset="0"/>
                  <a:buChar char="Ø"/>
                </a:pPr>
                <a:r>
                  <a:rPr kumimoji="0" lang="en-US" altLang="zh-CN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Y: label category set</a:t>
                </a:r>
                <a:endParaRPr kumimoji="0" lang="en-US" altLang="zh-CN" b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  <a:p>
                <a:pPr marL="285750" marR="0" indent="-285750" algn="l" defTabSz="1295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charset="0"/>
                  <a:buChar char="Ø"/>
                </a:pPr>
                <a:r>
                  <a:rPr kumimoji="0" lang="en-US" altLang="zh-CN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Assume the label is balanced, so that </a:t>
                </a:r>
                <a:r>
                  <a:rPr kumimoji="0" lang="en-US" altLang="zh-CN" b="0" u="none" strike="noStrike" cap="none" spc="0" normalizeH="0" baseline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P(y</a:t>
                </a:r>
                <a:r>
                  <a:rPr kumimoji="0" lang="en-US" altLang="zh-CN" b="0" u="none" strike="noStrike" cap="none" spc="0" normalizeH="0" baseline="-2500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s</a:t>
                </a:r>
                <a:r>
                  <a:rPr kumimoji="0" lang="en-US" altLang="zh-CN" b="0" u="none" strike="noStrike" cap="none" spc="0" normalizeH="0" baseline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)=P(y</a:t>
                </a:r>
                <a:r>
                  <a:rPr kumimoji="0" lang="en-US" altLang="zh-CN" b="0" u="none" strike="noStrike" cap="none" spc="0" normalizeH="0" baseline="-2500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t</a:t>
                </a:r>
                <a:r>
                  <a:rPr kumimoji="0" lang="en-US" altLang="zh-CN" b="0" u="none" strike="noStrike" cap="none" spc="0" normalizeH="0" baseline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)</a:t>
                </a:r>
                <a:r>
                  <a:rPr kumimoji="0" lang="en-US" altLang="zh-CN" b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. </a:t>
                </a:r>
                <a:endParaRPr kumimoji="0" lang="en-US" altLang="zh-CN" b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  <a:p>
                <a:pPr marL="285750" marR="0" indent="-285750" algn="l" defTabSz="1295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charset="0"/>
                  <a:buChar char="Ø"/>
                </a:pPr>
                <a:r>
                  <a:rPr kumimoji="0" lang="en-US" altLang="zh-CN" b="0" i="1" u="none" strike="noStrike" cap="none" spc="0" normalizeH="0" baseline="0">
                    <a:ln>
                      <a:noFill/>
                    </a:ln>
                    <a:solidFill>
                      <a:srgbClr val="A40F39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굴림"/>
                  </a:rPr>
                  <a:t>What we really need is the local alignment within each categoty.</a:t>
                </a:r>
                <a:endParaRPr kumimoji="0" lang="en-US" altLang="zh-CN" b="0" i="1" u="none" strike="noStrike" cap="none" spc="0" normalizeH="0" baseline="0">
                  <a:ln>
                    <a:noFill/>
                  </a:ln>
                  <a:solidFill>
                    <a:srgbClr val="A40F39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굴림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65" y="862965"/>
                <a:ext cx="7164070" cy="35883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" name="矩形 46"/>
          <p:cNvSpPr>
            <a:spLocks noChangeArrowheads="1"/>
          </p:cNvSpPr>
          <p:nvPr/>
        </p:nvSpPr>
        <p:spPr bwMode="auto">
          <a:xfrm>
            <a:off x="501585" y="206451"/>
            <a:ext cx="131889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sym typeface="+mn-ea"/>
              </a:rPr>
              <a:t>Workflow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808990"/>
            <a:ext cx="5444490" cy="3444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25" y="899795"/>
            <a:ext cx="3261995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3020" y="823595"/>
            <a:ext cx="3762375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zh-CN" sz="1200" b="1" dirty="0" smtClean="0">
                <a:solidFill>
                  <a:schemeClr val="tx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How to Achieve Local Alignment: </a:t>
            </a:r>
            <a:endParaRPr lang="en-US" altLang="zh-CN" sz="1200" b="1" dirty="0" smtClean="0">
              <a:solidFill>
                <a:schemeClr val="tx1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200" dirty="0" smtClean="0">
                <a:solidFill>
                  <a:schemeClr val="tx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generate pseudo labels for the testing set</a:t>
            </a:r>
            <a:endParaRPr lang="en-US" altLang="zh-CN" sz="1200" dirty="0" smtClean="0">
              <a:solidFill>
                <a:schemeClr val="tx1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200" dirty="0" smtClean="0">
                <a:solidFill>
                  <a:schemeClr val="tx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align training set and testing set within each category using MK-MMD</a:t>
            </a:r>
            <a:endParaRPr lang="en-US" altLang="zh-CN" sz="1200" b="1" dirty="0" smtClean="0">
              <a:solidFill>
                <a:schemeClr val="tx1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zh-CN" sz="1200" b="1" dirty="0" smtClean="0">
                <a:solidFill>
                  <a:schemeClr val="tx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How to Overcome the High Dependence to Support Set Quality:</a:t>
            </a:r>
            <a:endParaRPr lang="en-US" altLang="zh-CN" sz="1200" b="1" dirty="0" smtClean="0">
              <a:solidFill>
                <a:schemeClr val="tx1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200" dirty="0" smtClean="0">
                <a:solidFill>
                  <a:schemeClr val="tx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construct the help set according to confidence levels</a:t>
            </a:r>
            <a:endParaRPr lang="en-US" altLang="zh-CN" sz="1200" b="1" dirty="0" smtClean="0">
              <a:solidFill>
                <a:schemeClr val="tx1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zh-CN" sz="1200" b="1" dirty="0" smtClean="0">
                <a:solidFill>
                  <a:schemeClr val="tx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How to Identify When to Stop the Training:</a:t>
            </a:r>
            <a:endParaRPr lang="en-US" altLang="zh-CN" sz="1200" b="1" dirty="0" smtClean="0">
              <a:solidFill>
                <a:schemeClr val="tx1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200" dirty="0" smtClean="0">
                <a:solidFill>
                  <a:schemeClr val="tx1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exclude the support set during training and use it as valid set</a:t>
            </a:r>
            <a:endParaRPr lang="en-US" altLang="zh-CN" sz="1200" dirty="0" smtClean="0">
              <a:solidFill>
                <a:schemeClr val="tx1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498*114"/>
  <p:tag name="TABLE_ENDDRAG_RECT" val="112*99*498*114"/>
</p:tagLst>
</file>

<file path=ppt/tags/tag2.xml><?xml version="1.0" encoding="utf-8"?>
<p:tagLst xmlns:p="http://schemas.openxmlformats.org/presentationml/2006/main">
  <p:tag name="KSO_WM_DIAGRAM_VIRTUALLY_FRAME" val="{&quot;height&quot;:334.35,&quot;left&quot;:0,&quot;top&quot;:103.25,&quot;width&quot;:1024}"/>
</p:tagLst>
</file>

<file path=ppt/tags/tag3.xml><?xml version="1.0" encoding="utf-8"?>
<p:tagLst xmlns:p="http://schemas.openxmlformats.org/presentationml/2006/main">
  <p:tag name="KSO_WM_DIAGRAM_VIRTUALLY_FRAME" val="{&quot;height&quot;:334.35,&quot;left&quot;:0,&quot;top&quot;:103.25,&quot;width&quot;:1024}"/>
</p:tagLst>
</file>

<file path=ppt/tags/tag4.xml><?xml version="1.0" encoding="utf-8"?>
<p:tagLst xmlns:p="http://schemas.openxmlformats.org/presentationml/2006/main">
  <p:tag name="KSO_WM_DIAGRAM_VIRTUALLY_FRAME" val="{&quot;height&quot;:334.35,&quot;left&quot;:0,&quot;top&quot;:103.25,&quot;width&quot;:1024}"/>
</p:tagLst>
</file>

<file path=ppt/tags/tag5.xml><?xml version="1.0" encoding="utf-8"?>
<p:tagLst xmlns:p="http://schemas.openxmlformats.org/presentationml/2006/main">
  <p:tag name="KSO_WM_DIAGRAM_VIRTUALLY_FRAME" val="{&quot;height&quot;:334.35,&quot;left&quot;:0,&quot;top&quot;:103.25,&quot;width&quot;:1024}"/>
</p:tagLst>
</file>

<file path=ppt/tags/tag6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4275</Words>
  <Application>WPS 演示</Application>
  <PresentationFormat>On-screen Show (16:9)</PresentationFormat>
  <Paragraphs>211</Paragraphs>
  <Slides>15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Helvetica</vt:lpstr>
      <vt:lpstr>Arial (正文)</vt:lpstr>
      <vt:lpstr>Cambria Math</vt:lpstr>
      <vt:lpstr>Wingdings</vt:lpstr>
      <vt:lpstr>굴림</vt:lpstr>
      <vt:lpstr>Helvetica</vt:lpstr>
      <vt:lpstr>Segoe Print</vt:lpstr>
      <vt:lpstr>MS Mincho</vt:lpstr>
      <vt:lpstr>Arial Unicode MS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号百公司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Titan</dc:creator>
  <cp:lastModifiedBy>赵子健</cp:lastModifiedBy>
  <cp:revision>797</cp:revision>
  <cp:lastPrinted>2023-09-13T13:29:00Z</cp:lastPrinted>
  <dcterms:created xsi:type="dcterms:W3CDTF">2014-06-03T07:56:00Z</dcterms:created>
  <dcterms:modified xsi:type="dcterms:W3CDTF">2025-08-10T12:32:21Z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791DBB856C1143E0A91DF5700A402977_12</vt:lpwstr>
  </property>
  <property fmtid="{D5CDD505-2E9C-101B-9397-08002B2CF9AE}" pid="3" name="KSOProductBuildVer">
    <vt:lpwstr>2052-12.1.0.21915</vt:lpwstr>
  </property>
</Properties>
</file>