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630078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50920"/>
            <a:ext cx="9071640" cy="1051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ARM6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640" y="2811960"/>
            <a:ext cx="906948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From: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ARM Architecture Reference Manual,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©2005, ARM Ltd.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Some Condition Field Patterns</a:t>
            </a:r>
            <a:endParaRPr b="0" lang="en-US" sz="4890" spc="-1" strike="noStrike"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38000" y="1489320"/>
          <a:ext cx="8503560" cy="3569040"/>
        </p:xfrm>
        <a:graphic>
          <a:graphicData uri="http://schemas.openxmlformats.org/drawingml/2006/table">
            <a:tbl>
              <a:tblPr/>
              <a:tblGrid>
                <a:gridCol w="2125080"/>
                <a:gridCol w="2125080"/>
                <a:gridCol w="2125080"/>
                <a:gridCol w="2128680"/>
              </a:tblGrid>
              <a:tr h="640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Opcode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[31:28] 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Mnemonic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extension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Meaning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Condition flag 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Equal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equal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 clear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Carry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Carry clear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 clear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Minus (negative)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Plus (+ or zero)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 clear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Overflow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 overflow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 clear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Branch Instructions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04520" y="1241280"/>
            <a:ext cx="8868600" cy="31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ARM processors support a branch instruction that allows a conditional branch forwards or backwards up to 32MB. As the PC is one of the general-purpose registers (R15), a branch or jump can also be generated by writing a value to R15.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subroutine call can be performed by a variant of the standard branch instruction. As well as allowing a branch forward or backward up to 32MB, the Branch with Link (BL) instruction preserves the address of the instruction after the branch (the return address) in the LR (R14).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441360"/>
            <a:ext cx="907128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Branch Instruction Encoding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0" t="0" r="0" b="80766"/>
          <a:stretch/>
        </p:blipFill>
        <p:spPr>
          <a:xfrm>
            <a:off x="548640" y="1188720"/>
            <a:ext cx="8960400" cy="91368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655920" y="2194560"/>
            <a:ext cx="8670600" cy="35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ucidaSansTypewriteX"/>
              </a:rPr>
              <a:t>B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(Branch) and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ucidaSansTypewriteX"/>
              </a:rPr>
              <a:t>BL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(Branch and Link) cause a branch to a target address.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LucidaSansTypewriteX"/>
              </a:rPr>
              <a:t>BL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also stores a return address in the link register, R14 (also known as LR).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Helvetica-Bold"/>
                <a:ea typeface="Helvetica-Bold"/>
              </a:rPr>
              <a:t>Syntax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Lucida Console"/>
                <a:ea typeface="LucidaSansTypewriteX"/>
              </a:rPr>
              <a:t>B{L}{&lt;cond&gt;} &lt;target_address&gt;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branch target address is calculated by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24 bit offset encodes a 8MB two's-complement offset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Because instructions are always 4 bytes wide, and because memory is byte-addressable,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lowest 2 bits are always zero.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 the effective reach of a branch instruction is +/- 32MB.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Branch Instructions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0080" y="1893600"/>
            <a:ext cx="8685720" cy="31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B label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branch unconditionally to label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BCC label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branch if carry flag is clear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BEQ label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branch if zero flag is set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MOV PC, #0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branch to location zero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BL func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subroutine call to func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MOV PC, LR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return from subroutine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MOV LR, PC 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store address of next instruction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 PC, =func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load address into program counter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Data Processing Instructions</a:t>
            </a:r>
            <a:endParaRPr b="0" lang="en-US" sz="489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47480" y="1371600"/>
            <a:ext cx="9211320" cy="35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Data Processing Opcodes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5303520"/>
            <a:ext cx="92077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 Processing Instructions do not affect the flags unless an 'S' is appended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the mnemonic.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22960" y="1259640"/>
            <a:ext cx="8595360" cy="280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Arial"/>
              </a:rPr>
              <a:t>ADC Add with Carry.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ADD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AND 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BIC Bit Clear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CMN Compare Negative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CMP Compare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EOR Exclusive OR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MOV Move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MVN Move Not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ORR OR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RSB Reverse Subtract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RSC Reverse Subtract w/ Carry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SBC Subtract with Carry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SUB Subtract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TEQ Test Equivalence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TST Test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Immediate Mode Examples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31520" y="1554480"/>
            <a:ext cx="8412480" cy="120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latin typeface="Lucida Console"/>
              </a:rPr>
              <a:t>MOV R0, #0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Move zero to R0</a:t>
            </a:r>
            <a:endParaRPr b="0" lang="en-US" sz="2200" spc="-1" strike="noStrike">
              <a:latin typeface="Lucida Console"/>
            </a:endParaRPr>
          </a:p>
          <a:p>
            <a:r>
              <a:rPr b="0" lang="en-US" sz="2200" spc="-1" strike="noStrike">
                <a:latin typeface="Lucida Console"/>
              </a:rPr>
              <a:t>ADD R3, R3, #1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Add one to R3</a:t>
            </a:r>
            <a:endParaRPr b="0" lang="en-US" sz="2200" spc="-1" strike="noStrike">
              <a:latin typeface="Lucida Console"/>
            </a:endParaRPr>
          </a:p>
          <a:p>
            <a:r>
              <a:rPr b="0" lang="en-US" sz="2200" spc="-1" strike="noStrike">
                <a:latin typeface="Lucida Console"/>
              </a:rPr>
              <a:t>CMP R7, #1000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Compare R7 with 1000</a:t>
            </a:r>
            <a:endParaRPr b="0" lang="en-US" sz="2200" spc="-1" strike="noStrike">
              <a:latin typeface="Lucida Console"/>
            </a:endParaRPr>
          </a:p>
          <a:p>
            <a:r>
              <a:rPr b="0" lang="en-US" sz="2200" spc="-1" strike="noStrike">
                <a:latin typeface="Lucida Console"/>
              </a:rPr>
              <a:t>BIC R9, R8, #0xFF00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Clear bits 8-15 of R8</a:t>
            </a:r>
            <a:endParaRPr b="0" lang="en-US" sz="2200" spc="-1" strike="noStrike">
              <a:latin typeface="Lucida Consol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Register Mode Examples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31520" y="1554480"/>
            <a:ext cx="8412480" cy="92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latin typeface="Lucida Console"/>
              </a:rPr>
              <a:t>MOV R2, R0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Copy R0 to R2</a:t>
            </a:r>
            <a:endParaRPr b="0" lang="en-US" sz="2200" spc="-1" strike="noStrike">
              <a:latin typeface="Lucida Console"/>
            </a:endParaRPr>
          </a:p>
          <a:p>
            <a:r>
              <a:rPr b="0" lang="en-US" sz="2200" spc="-1" strike="noStrike">
                <a:latin typeface="Lucida Console"/>
              </a:rPr>
              <a:t>ADD R4, R3, R2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Add R2 to R3, store in R4</a:t>
            </a:r>
            <a:endParaRPr b="0" lang="en-US" sz="2200" spc="-1" strike="noStrike">
              <a:latin typeface="Lucida Console"/>
            </a:endParaRPr>
          </a:p>
          <a:p>
            <a:r>
              <a:rPr b="0" lang="en-US" sz="2200" spc="-1" strike="noStrike">
                <a:latin typeface="Lucida Console"/>
              </a:rPr>
              <a:t>CMP R7, R8 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	</a:t>
            </a:r>
            <a:r>
              <a:rPr b="0" lang="en-US" sz="2200" spc="-1" strike="noStrike">
                <a:latin typeface="Lucida Console"/>
              </a:rPr>
              <a:t>; Compare R7 and R8</a:t>
            </a:r>
            <a:endParaRPr b="0" lang="en-US" sz="2200" spc="-1" strike="noStrike">
              <a:latin typeface="Lucida Consol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Multiply Examples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31520" y="1302480"/>
            <a:ext cx="87771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MUL R4, R2,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Multiply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MULS R4, R2,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Multiply, set N and Z flags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MLA R7, R8, R9, R3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Multiply and add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SMULL R4, R8, R2, R3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Signed multiply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UMULL R6, R8, R0,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Unsigned multiply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UMLAL R5, R8, R0,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Unsigned long multiply and add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Multiply Examples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31520" y="1302480"/>
            <a:ext cx="877716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MUL R4, R2,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Multiply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MULS R4, R2,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Multiply, set N and Z flags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MLA R7, R8, R9, R3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Multiply and add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SMULL R4, R8, R2, R3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Signed multiply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UMULL R6, R8, R0,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Unsigned multiply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UMLAL R5, R8, R0, R1 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Unsigned long multiply and add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ARM Design Philosophy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82520" y="1218960"/>
            <a:ext cx="97819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ARM is a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-Italic"/>
              </a:rPr>
              <a:t>Reduced Instruction Set Computer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(RISC), as it incorporates these typical RISC architecture features: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large uniform register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Times-Italic"/>
              </a:rPr>
              <a:t>load/store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architecture, where data-processing operations only operate on register contents, not directly on memory contents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simple addressing modes, with all load/store addresses being determined from register contents and instruction fields only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uniform and fixed-length instruction fields, to simplify instruction decode.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Load and Store Instructions</a:t>
            </a:r>
            <a:endParaRPr b="0" lang="en-US" sz="489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08400" y="1234080"/>
            <a:ext cx="8747280" cy="425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Load and Store, Immed. Offset</a:t>
            </a:r>
            <a:endParaRPr b="0" lang="en-US" sz="489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0" t="0" r="0" b="14099"/>
          <a:stretch/>
        </p:blipFill>
        <p:spPr>
          <a:xfrm>
            <a:off x="570600" y="1218960"/>
            <a:ext cx="8666640" cy="444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Load/Store, Register Offset</a:t>
            </a:r>
            <a:endParaRPr b="0" lang="en-US" sz="489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48640" y="1180440"/>
            <a:ext cx="8992800" cy="439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Load and Store Examples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48640" y="1363680"/>
            <a:ext cx="87771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 R1, [R0]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R1 ← M[R0]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 R8, [R3, #4]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R8 ← M[R3 + 4]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 R12, [R13, #-4]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R12 ← M[R13 - 4]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STR R2, [R1, #0x100]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M[R1 + 0x100] ←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LDRB R5, [R9]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R5[0:7] ← M[R9][0:7]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(zero top 3 bytes)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LDRB R3, [R8, #3]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R3[0:7] ← M[R8 + 3][0:7]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(zero top 3 bytes)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STRB R4, [R10, #0x200]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M[R10 + 0x200][0:7] ← R4[0:7]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 R11, [R1, R2]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R11 ← M[R1 + R2]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STRB R10, [R7, -R4]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M[R7 – R4] ← R10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LDR R11, [R3, R5, LSL #2]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; R11 ← M[R3 + R5*4]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Benefits of ARM Design Philosopy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48640" y="1371600"/>
            <a:ext cx="896004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architectural simplicity of ARM processors has traditionally led to very small implement-ations, and small implementations allow devices with very low power consumption. Implementation size, performance, and very low power consumption remain key attributes in the development of the ARM architecture.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 Example of an ARM computer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84040" y="1262880"/>
            <a:ext cx="6943680" cy="46274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7771680" y="1828440"/>
            <a:ext cx="18273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Rasberry 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394240" y="5688720"/>
            <a:ext cx="420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https://www.raspberrypi.org/help/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ARM Registers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220040"/>
            <a:ext cx="9051480" cy="44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ARM has 31 general-purpose 32-bit registers. At any one time, 16 of these registers are visible. The other registers are used to speed up exception processing.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Three of the 16 visible registers have special roles: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Stack pointer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 normally uses R13 as a Stack Pointer (SP).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Link register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Register 14 is the Link Register (LR). This register holds the address of the next instruction after a Branch and Link (BL or BLX) instruction, which is the instruction used to make a subroutine call.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 counter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Register 15 is the Program Counter (PC). It can be used in most instructions as a pointer to the instruction which is two instructions after the instruction being executed.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Unbanked Registers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8640" y="2114640"/>
            <a:ext cx="91429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Registers R0 to R7 are unbanked registers. This means that each of them refers to the same 32-bit physical register in all processor modes. They are completely general-purpose registers, with no special uses implied by the architecture, and can be used wherever an instruction allows a general-purpose register to be specified.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Banked Registers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8640" y="2298600"/>
            <a:ext cx="89600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Registers R8 to R14 are banked registers. The physical register referred to by each of them depends on the current processor mode. Where a particular physical register is intended, without depending on the current processor mode, a more specific name (as described below) is used. Almost all instructions allow the banked registers to be used wherever a general-purpose register is allowed.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640" y="441000"/>
            <a:ext cx="90694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Status Registers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48640" y="1371600"/>
            <a:ext cx="90514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processor state other than the general-purpose register contents is held in status registers. The current operating processor status is in the Current Program Status Register (CPSR). The CPSR holds, among other items: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four condition code flags (Negative, Zero, Carry and oVerflow).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interrupt disable bits, one for each type of interrupt.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five bits that encode the current processor mode.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640" y="403200"/>
            <a:ext cx="906948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890" spc="-1" strike="noStrike">
                <a:solidFill>
                  <a:srgbClr val="000000"/>
                </a:solidFill>
                <a:latin typeface="Arial"/>
                <a:ea typeface="DejaVu Sans"/>
              </a:rPr>
              <a:t>The Condition Field</a:t>
            </a:r>
            <a:endParaRPr b="0" lang="en-US" sz="489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48640" y="1449360"/>
            <a:ext cx="896004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Most ARM instructions can be conditionally executed, which means that they only have their normal effect if the N, Z, C and V flags in the CPSR satisfy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condition specified in the instruction. If the flags do not satisfy this condition, the instruction acts as a NOP: that is, execution advances to the next instruction as normal, including any relevant checks for interrupts and Prefetch Aborts, but has no other effect.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Every instruction contains a 4-bit condition code field in bits 31 to 28: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32000" y="4206240"/>
            <a:ext cx="8724960" cy="10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2019-04-01T16:05:29Z</dcterms:created>
  <dc:creator/>
  <dc:description/>
  <dc:language>en-US</dc:language>
  <cp:lastModifiedBy/>
  <dcterms:modified xsi:type="dcterms:W3CDTF">2019-07-12T16:41:33Z</dcterms:modified>
  <cp:revision>16</cp:revision>
  <dc:subject/>
  <dc:title/>
</cp:coreProperties>
</file>