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5720"/>
            <a:ext cx="9071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microdigitaled.com/ARM/ASM_ARM/"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9160"/>
            <a:ext cx="907020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Raspberry Pi Assembly Programming</a:t>
            </a:r>
            <a:endParaRPr b="0" lang="en-US" sz="4400" spc="-1" strike="noStrike">
              <a:latin typeface="Arial"/>
            </a:endParaRPr>
          </a:p>
        </p:txBody>
      </p:sp>
      <p:sp>
        <p:nvSpPr>
          <p:cNvPr id="115" name="CustomShape 2"/>
          <p:cNvSpPr/>
          <p:nvPr/>
        </p:nvSpPr>
        <p:spPr>
          <a:xfrm>
            <a:off x="504000" y="2481840"/>
            <a:ext cx="9070200" cy="974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solidFill>
                  <a:srgbClr val="000000"/>
                </a:solidFill>
                <a:latin typeface="Arial"/>
                <a:ea typeface="DejaVu Sans"/>
              </a:rPr>
              <a:t>From:  </a:t>
            </a:r>
            <a:endParaRPr b="0" lang="en-US" sz="3200" spc="-1" strike="noStrike">
              <a:latin typeface="Arial"/>
            </a:endParaRPr>
          </a:p>
          <a:p>
            <a:pPr algn="ctr">
              <a:lnSpc>
                <a:spcPct val="100000"/>
              </a:lnSpc>
            </a:pPr>
            <a:r>
              <a:rPr b="0" lang="en-US" sz="1600" spc="-1" strike="noStrike" u="sng">
                <a:solidFill>
                  <a:srgbClr val="0000ff"/>
                </a:solidFill>
                <a:uFillTx/>
                <a:latin typeface="Arial"/>
                <a:ea typeface="DejaVu Sans"/>
                <a:hlinkClick r:id="rId1"/>
              </a:rPr>
              <a:t>http://www.microdigitaled.com/ARM/ASM_ARM/</a:t>
            </a:r>
            <a:r>
              <a:rPr b="0" lang="en-US" sz="1600" spc="-1" strike="noStrike">
                <a:solidFill>
                  <a:srgbClr val="0000ff"/>
                </a:solidFill>
                <a:latin typeface="Arial"/>
                <a:ea typeface="DejaVu Sans"/>
              </a:rPr>
              <a:t>Software/ARM_Assembly_Programming_Using_Raspberry_Pi_GUI.pdf</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Linking the Program</a:t>
            </a:r>
            <a:endParaRPr b="0" lang="en-US" sz="4400" spc="-1" strike="noStrike">
              <a:latin typeface="Arial"/>
            </a:endParaRPr>
          </a:p>
        </p:txBody>
      </p:sp>
      <p:sp>
        <p:nvSpPr>
          <p:cNvPr id="138" name="CustomShape 2"/>
          <p:cNvSpPr/>
          <p:nvPr/>
        </p:nvSpPr>
        <p:spPr>
          <a:xfrm>
            <a:off x="548640" y="1280160"/>
            <a:ext cx="8868240" cy="1765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Linker takes one or more object files and creates an executable file. To run the linker, use command “</a:t>
            </a:r>
            <a:r>
              <a:rPr b="1" lang="en-US" sz="2200" spc="-1" strike="noStrike">
                <a:solidFill>
                  <a:srgbClr val="000000"/>
                </a:solidFill>
                <a:latin typeface="Times New Roman"/>
                <a:ea typeface="DejaVu Sans"/>
              </a:rPr>
              <a:t>ld –o p2_1 p2_1.o</a:t>
            </a:r>
            <a:r>
              <a:rPr b="0" lang="en-US" sz="2200" spc="-1" strike="noStrike">
                <a:solidFill>
                  <a:srgbClr val="000000"/>
                </a:solidFill>
                <a:latin typeface="Times New Roman"/>
                <a:ea typeface="DejaVu Sans"/>
              </a:rPr>
              <a:t>”. In this command, “</a:t>
            </a:r>
            <a:r>
              <a:rPr b="1" lang="en-US" sz="2200" spc="-1" strike="noStrike">
                <a:solidFill>
                  <a:srgbClr val="000000"/>
                </a:solidFill>
                <a:latin typeface="Times New Roman"/>
                <a:ea typeface="DejaVu Sans"/>
              </a:rPr>
              <a:t>ld</a:t>
            </a:r>
            <a:r>
              <a:rPr b="0" lang="en-US" sz="2200" spc="-1" strike="noStrike">
                <a:solidFill>
                  <a:srgbClr val="000000"/>
                </a:solidFill>
                <a:latin typeface="Times New Roman"/>
                <a:ea typeface="DejaVu Sans"/>
              </a:rPr>
              <a:t>” is the name of the linker program, “</a:t>
            </a:r>
            <a:r>
              <a:rPr b="1" lang="en-US" sz="2200" spc="-1" strike="noStrike">
                <a:solidFill>
                  <a:srgbClr val="000000"/>
                </a:solidFill>
                <a:latin typeface="Times New Roman"/>
                <a:ea typeface="DejaVu Sans"/>
              </a:rPr>
              <a:t>–o p2_1</a:t>
            </a:r>
            <a:r>
              <a:rPr b="0" lang="en-US" sz="2200" spc="-1" strike="noStrike">
                <a:solidFill>
                  <a:srgbClr val="000000"/>
                </a:solidFill>
                <a:latin typeface="Times New Roman"/>
                <a:ea typeface="DejaVu Sans"/>
              </a:rPr>
              <a:t>” tells the linker to produce the output executable file with the name </a:t>
            </a:r>
            <a:r>
              <a:rPr b="1" lang="en-US" sz="2200" spc="-1" strike="noStrike">
                <a:solidFill>
                  <a:srgbClr val="000000"/>
                </a:solidFill>
                <a:latin typeface="Times New Roman"/>
                <a:ea typeface="DejaVu Sans"/>
              </a:rPr>
              <a:t>p2_1</a:t>
            </a:r>
            <a:r>
              <a:rPr b="0" lang="en-US" sz="2200" spc="-1" strike="noStrike">
                <a:solidFill>
                  <a:srgbClr val="000000"/>
                </a:solidFill>
                <a:latin typeface="Times New Roman"/>
                <a:ea typeface="DejaVu Sans"/>
              </a:rPr>
              <a:t>, and lastly, “</a:t>
            </a:r>
            <a:r>
              <a:rPr b="1" lang="en-US" sz="2200" spc="-1" strike="noStrike">
                <a:solidFill>
                  <a:srgbClr val="000000"/>
                </a:solidFill>
                <a:latin typeface="Times New Roman"/>
                <a:ea typeface="DejaVu Sans"/>
              </a:rPr>
              <a:t>p2_1.o</a:t>
            </a:r>
            <a:r>
              <a:rPr b="0" lang="en-US" sz="2200" spc="-1" strike="noStrike">
                <a:solidFill>
                  <a:srgbClr val="000000"/>
                </a:solidFill>
                <a:latin typeface="Times New Roman"/>
                <a:ea typeface="DejaVu Sans"/>
              </a:rPr>
              <a:t>” is the input object file name.</a:t>
            </a:r>
            <a:endParaRPr b="0" lang="en-US" sz="2200" spc="-1" strike="noStrike">
              <a:latin typeface="Arial"/>
            </a:endParaRPr>
          </a:p>
        </p:txBody>
      </p:sp>
      <p:pic>
        <p:nvPicPr>
          <p:cNvPr id="139" name="" descr=""/>
          <p:cNvPicPr/>
          <p:nvPr/>
        </p:nvPicPr>
        <p:blipFill>
          <a:blip r:embed="rId1"/>
          <a:srcRect l="0" t="-5482" r="45501" b="0"/>
          <a:stretch/>
        </p:blipFill>
        <p:spPr>
          <a:xfrm>
            <a:off x="548640" y="3017520"/>
            <a:ext cx="8502480" cy="1387080"/>
          </a:xfrm>
          <a:prstGeom prst="rect">
            <a:avLst/>
          </a:prstGeom>
          <a:ln>
            <a:noFill/>
          </a:ln>
        </p:spPr>
      </p:pic>
      <p:sp>
        <p:nvSpPr>
          <p:cNvPr id="140" name="CustomShape 3"/>
          <p:cNvSpPr/>
          <p:nvPr/>
        </p:nvSpPr>
        <p:spPr>
          <a:xfrm>
            <a:off x="457200" y="4663440"/>
            <a:ext cx="88682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Again, the linker produces no output to the console when there are no errors.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Executing the Program</a:t>
            </a:r>
            <a:endParaRPr b="0" lang="en-US" sz="4400" spc="-1" strike="noStrike">
              <a:latin typeface="Arial"/>
            </a:endParaRPr>
          </a:p>
        </p:txBody>
      </p:sp>
      <p:sp>
        <p:nvSpPr>
          <p:cNvPr id="142" name="CustomShape 2"/>
          <p:cNvSpPr/>
          <p:nvPr/>
        </p:nvSpPr>
        <p:spPr>
          <a:xfrm>
            <a:off x="504000" y="1172520"/>
            <a:ext cx="89128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To execute the program, type the command “</a:t>
            </a:r>
            <a:r>
              <a:rPr b="1" lang="en-US" sz="2200" spc="-1" strike="noStrike">
                <a:solidFill>
                  <a:srgbClr val="000000"/>
                </a:solidFill>
                <a:latin typeface="Times New Roman"/>
                <a:ea typeface="DejaVu Sans"/>
              </a:rPr>
              <a:t>./p2_1</a:t>
            </a:r>
            <a:r>
              <a:rPr b="0" lang="en-US" sz="2200" spc="-1" strike="noStrike">
                <a:solidFill>
                  <a:srgbClr val="000000"/>
                </a:solidFill>
                <a:latin typeface="Times New Roman"/>
                <a:ea typeface="DejaVu Sans"/>
              </a:rPr>
              <a:t>” at the prompt. It tells the shell to execute the program named </a:t>
            </a:r>
            <a:r>
              <a:rPr b="1" lang="en-US" sz="2200" spc="-1" strike="noStrike">
                <a:solidFill>
                  <a:srgbClr val="000000"/>
                </a:solidFill>
                <a:latin typeface="Times New Roman"/>
                <a:ea typeface="DejaVu Sans"/>
              </a:rPr>
              <a:t>p2_1</a:t>
            </a:r>
            <a:r>
              <a:rPr b="0" lang="en-US" sz="2200" spc="-1" strike="noStrike">
                <a:solidFill>
                  <a:srgbClr val="000000"/>
                </a:solidFill>
                <a:latin typeface="Times New Roman"/>
                <a:ea typeface="DejaVu Sans"/>
              </a:rPr>
              <a:t> at the current directory.</a:t>
            </a:r>
            <a:endParaRPr b="0" lang="en-US" sz="2200" spc="-1" strike="noStrike">
              <a:latin typeface="Arial"/>
            </a:endParaRPr>
          </a:p>
        </p:txBody>
      </p:sp>
      <p:pic>
        <p:nvPicPr>
          <p:cNvPr id="143" name="" descr=""/>
          <p:cNvPicPr/>
          <p:nvPr/>
        </p:nvPicPr>
        <p:blipFill>
          <a:blip r:embed="rId1"/>
          <a:stretch/>
        </p:blipFill>
        <p:spPr>
          <a:xfrm>
            <a:off x="548640" y="1975680"/>
            <a:ext cx="8685360" cy="1352520"/>
          </a:xfrm>
          <a:prstGeom prst="rect">
            <a:avLst/>
          </a:prstGeom>
          <a:ln>
            <a:noFill/>
          </a:ln>
        </p:spPr>
      </p:pic>
      <p:sp>
        <p:nvSpPr>
          <p:cNvPr id="144" name="CustomShape 3"/>
          <p:cNvSpPr/>
          <p:nvPr/>
        </p:nvSpPr>
        <p:spPr>
          <a:xfrm>
            <a:off x="548640" y="3610440"/>
            <a:ext cx="886824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Recall the last instruction in the program is an infinite loop. After executing the first three instructions, the program is stuck at the infinite loop that consumes 100% of the CPU time. An infinite loop is typical for a program in a simple embedded system without an operating system. </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Terminating the Program</a:t>
            </a:r>
            <a:endParaRPr b="0" lang="en-US" sz="4400" spc="-1" strike="noStrike">
              <a:latin typeface="Arial"/>
            </a:endParaRPr>
          </a:p>
        </p:txBody>
      </p:sp>
      <p:pic>
        <p:nvPicPr>
          <p:cNvPr id="146" name="" descr=""/>
          <p:cNvPicPr/>
          <p:nvPr/>
        </p:nvPicPr>
        <p:blipFill>
          <a:blip r:embed="rId1"/>
          <a:stretch/>
        </p:blipFill>
        <p:spPr>
          <a:xfrm>
            <a:off x="731520" y="1645920"/>
            <a:ext cx="8593920" cy="1490400"/>
          </a:xfrm>
          <a:prstGeom prst="rect">
            <a:avLst/>
          </a:prstGeom>
          <a:ln>
            <a:noFill/>
          </a:ln>
        </p:spPr>
      </p:pic>
      <p:sp>
        <p:nvSpPr>
          <p:cNvPr id="147" name="CustomShape 2"/>
          <p:cNvSpPr/>
          <p:nvPr/>
        </p:nvSpPr>
        <p:spPr>
          <a:xfrm>
            <a:off x="731520" y="1053360"/>
            <a:ext cx="86126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For now, type Ctrl-C to terminate the program and get the prompt back.</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363600"/>
            <a:ext cx="907164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Proper Termination</a:t>
            </a:r>
            <a:endParaRPr b="0" lang="en-US" sz="4400" spc="-1" strike="noStrike">
              <a:latin typeface="Arial"/>
            </a:endParaRPr>
          </a:p>
        </p:txBody>
      </p:sp>
      <p:sp>
        <p:nvSpPr>
          <p:cNvPr id="149" name="CustomShape 2"/>
          <p:cNvSpPr/>
          <p:nvPr/>
        </p:nvSpPr>
        <p:spPr>
          <a:xfrm>
            <a:off x="731520" y="1097280"/>
            <a:ext cx="8503560" cy="374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latin typeface="Times New Roman"/>
              </a:rPr>
              <a:t>As an application running under a multitasking operating system, the program should be terminated when done. Otherwise, the program running a dummy infinite loop will consume the CPU time and slow down all the other programs.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latin typeface="Times New Roman"/>
              </a:rPr>
              <a:t>To terminate a program, replace the dummy infinite loop at the end with:</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latin typeface="Lucida Console"/>
              </a:rPr>
              <a:t>MOV R7, #1</a:t>
            </a:r>
            <a:endParaRPr b="0" lang="en-US" sz="2400" spc="-1" strike="noStrike">
              <a:latin typeface="Arial"/>
            </a:endParaRPr>
          </a:p>
          <a:p>
            <a:pPr>
              <a:lnSpc>
                <a:spcPct val="100000"/>
              </a:lnSpc>
            </a:pPr>
            <a:r>
              <a:rPr b="0" lang="en-US" sz="2400" spc="-1" strike="noStrike">
                <a:latin typeface="Lucida Console"/>
              </a:rPr>
              <a:t>SVC 0</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63600"/>
            <a:ext cx="907164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Explanation of Termination</a:t>
            </a:r>
            <a:endParaRPr b="0" lang="en-US" sz="4400" spc="-1" strike="noStrike">
              <a:latin typeface="Arial"/>
            </a:endParaRPr>
          </a:p>
        </p:txBody>
      </p:sp>
      <p:sp>
        <p:nvSpPr>
          <p:cNvPr id="151" name="CustomShape 2"/>
          <p:cNvSpPr/>
          <p:nvPr/>
        </p:nvSpPr>
        <p:spPr>
          <a:xfrm>
            <a:off x="914400" y="1097280"/>
            <a:ext cx="8229240" cy="444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latin typeface="Times New Roman"/>
              </a:rPr>
              <a:t>The number 1 placed in Register 7 tells the operating system to terminate this program. The instruction “SVC 0” is the system call, that transfers the program execution to the operating system. If you place a different number in R7, the operating system will perform a difference service. </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latin typeface="Times New Roman"/>
              </a:rPr>
              <a:t>After replacing the dummy infinite loop with the system call to end the program, run the assembler and linker again. This time after you execute the program, the program will terminate by itself and the prompt reappears immediately without user intervention.</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Program Output</a:t>
            </a:r>
            <a:endParaRPr b="0" lang="en-US" sz="4400" spc="-1" strike="noStrike">
              <a:latin typeface="Arial"/>
            </a:endParaRPr>
          </a:p>
        </p:txBody>
      </p:sp>
      <p:sp>
        <p:nvSpPr>
          <p:cNvPr id="153" name="TextShape 2"/>
          <p:cNvSpPr txBox="1"/>
          <p:nvPr/>
        </p:nvSpPr>
        <p:spPr>
          <a:xfrm>
            <a:off x="640080" y="1102320"/>
            <a:ext cx="8686800" cy="1828800"/>
          </a:xfrm>
          <a:prstGeom prst="rect">
            <a:avLst/>
          </a:prstGeom>
          <a:noFill/>
          <a:ln>
            <a:noFill/>
          </a:ln>
        </p:spPr>
        <p:txBody>
          <a:bodyPr lIns="90000" rIns="90000" tIns="45000" bIns="45000">
            <a:spAutoFit/>
          </a:bodyPr>
          <a:p>
            <a:r>
              <a:rPr b="0" lang="en-US" sz="2400" spc="-1" strike="noStrike">
                <a:latin typeface="Times New Roman"/>
              </a:rPr>
              <a:t>When an assembly program terminates, it can leave an exit code in Register 0 before the exit system call is made. After the program exit, the user may retrieve the exit code by reading the shell variable “$?”. This is a simple method for a single integer output of a program.</a:t>
            </a:r>
            <a:endParaRPr b="0" lang="en-US" sz="2400" spc="-1" strike="noStrike">
              <a:latin typeface="Times New Roman"/>
            </a:endParaRPr>
          </a:p>
        </p:txBody>
      </p:sp>
      <p:pic>
        <p:nvPicPr>
          <p:cNvPr id="154" name="" descr=""/>
          <p:cNvPicPr/>
          <p:nvPr/>
        </p:nvPicPr>
        <p:blipFill>
          <a:blip r:embed="rId1"/>
          <a:stretch/>
        </p:blipFill>
        <p:spPr>
          <a:xfrm>
            <a:off x="731520" y="2722680"/>
            <a:ext cx="9000720" cy="25808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Using GDB</a:t>
            </a:r>
            <a:endParaRPr b="0" lang="en-US" sz="4400" spc="-1" strike="noStrike">
              <a:latin typeface="Arial"/>
            </a:endParaRPr>
          </a:p>
        </p:txBody>
      </p:sp>
      <p:sp>
        <p:nvSpPr>
          <p:cNvPr id="156" name="TextShape 2"/>
          <p:cNvSpPr txBox="1"/>
          <p:nvPr/>
        </p:nvSpPr>
        <p:spPr>
          <a:xfrm>
            <a:off x="731520" y="1172520"/>
            <a:ext cx="8595360" cy="3097800"/>
          </a:xfrm>
          <a:prstGeom prst="rect">
            <a:avLst/>
          </a:prstGeom>
          <a:noFill/>
          <a:ln>
            <a:noFill/>
          </a:ln>
        </p:spPr>
        <p:txBody>
          <a:bodyPr lIns="90000" rIns="90000" tIns="45000" bIns="45000">
            <a:spAutoFit/>
          </a:bodyPr>
          <a:p>
            <a:r>
              <a:rPr b="0" lang="en-US" sz="2800" spc="-1" strike="noStrike">
                <a:latin typeface="Times New Roman"/>
              </a:rPr>
              <a:t>GDB (GNU Debugger) is a great tool to use to study the assembly programs. You can use GDB to step through the program and examine the contents of the registers and memory.</a:t>
            </a:r>
            <a:endParaRPr b="0" lang="en-US" sz="2800" spc="-1" strike="noStrike">
              <a:latin typeface="Times New Roman"/>
            </a:endParaRPr>
          </a:p>
          <a:p>
            <a:endParaRPr b="0" lang="en-US" sz="2800" spc="-1" strike="noStrike">
              <a:latin typeface="Times New Roman"/>
            </a:endParaRPr>
          </a:p>
          <a:p>
            <a:r>
              <a:rPr b="0" lang="en-US" sz="2800" spc="-1" strike="noStrike">
                <a:latin typeface="Times New Roman"/>
              </a:rPr>
              <a:t>In the following example, we will demonstrate how to control the execution of a program using GDB and examine the registers and memory content.</a:t>
            </a:r>
            <a:endParaRPr b="0" lang="en-US" sz="2800" spc="-1" strike="noStrike">
              <a:latin typeface="Times New Roman"/>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Preparation to Use GDB</a:t>
            </a:r>
            <a:endParaRPr b="0" lang="en-US" sz="4400" spc="-1" strike="noStrike">
              <a:latin typeface="Arial"/>
            </a:endParaRPr>
          </a:p>
        </p:txBody>
      </p:sp>
      <p:sp>
        <p:nvSpPr>
          <p:cNvPr id="158" name="TextShape 2"/>
          <p:cNvSpPr txBox="1"/>
          <p:nvPr/>
        </p:nvSpPr>
        <p:spPr>
          <a:xfrm>
            <a:off x="504000" y="1172160"/>
            <a:ext cx="8914320" cy="3569760"/>
          </a:xfrm>
          <a:prstGeom prst="rect">
            <a:avLst/>
          </a:prstGeom>
          <a:noFill/>
          <a:ln>
            <a:noFill/>
          </a:ln>
        </p:spPr>
        <p:txBody>
          <a:bodyPr lIns="90000" rIns="90000" tIns="45000" bIns="45000">
            <a:spAutoFit/>
          </a:bodyPr>
          <a:p>
            <a:r>
              <a:rPr b="0" lang="en-US" sz="2800" spc="-1" strike="noStrike">
                <a:latin typeface="Times New Roman"/>
              </a:rPr>
              <a:t>To use GDB, you must add “-g” to the assembler command line. Then the symbols and line numbers of the source code will be preserved in the output executable file and the debugger will be able to link the machine code to the source code line by line. </a:t>
            </a:r>
            <a:endParaRPr b="0" lang="en-US" sz="2800" spc="-1" strike="noStrike">
              <a:latin typeface="Arial"/>
            </a:endParaRPr>
          </a:p>
          <a:p>
            <a:endParaRPr b="0" lang="en-US" sz="2800" spc="-1" strike="noStrike">
              <a:latin typeface="Arial"/>
            </a:endParaRPr>
          </a:p>
          <a:p>
            <a:r>
              <a:rPr b="0" lang="en-US" sz="2800" spc="-1" strike="noStrike">
                <a:latin typeface="Lucida Console"/>
              </a:rPr>
              <a:t>as </a:t>
            </a:r>
            <a:r>
              <a:rPr b="0" lang="en-US" sz="2800" spc="-1" strike="noStrike">
                <a:latin typeface="Lucida Console"/>
              </a:rPr>
              <a:t>-g</a:t>
            </a:r>
            <a:r>
              <a:rPr b="0" lang="en-US" sz="2800" spc="-1" strike="noStrike">
                <a:latin typeface="Lucida Console"/>
              </a:rPr>
              <a:t> -o p2_1.o p2_1.s</a:t>
            </a:r>
            <a:endParaRPr b="0" lang="en-US" sz="2800" spc="-1" strike="noStrike">
              <a:latin typeface="Arial"/>
            </a:endParaRPr>
          </a:p>
          <a:p>
            <a:endParaRPr b="0" lang="en-US" sz="2800" spc="-1" strike="noStrike">
              <a:latin typeface="Arial"/>
            </a:endParaRPr>
          </a:p>
          <a:p>
            <a:r>
              <a:rPr b="0" lang="en-US" sz="2800" spc="-1" strike="noStrike">
                <a:latin typeface="Times New Roman"/>
              </a:rPr>
              <a:t>The linker command stays the same.</a:t>
            </a:r>
            <a:endParaRPr b="0" lang="en-US" sz="2800" spc="-1" strike="noStrike">
              <a:latin typeface="Arial"/>
            </a:endParaRPr>
          </a:p>
          <a:p>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Launching GDB</a:t>
            </a:r>
            <a:endParaRPr b="0" lang="en-US" sz="4400" spc="-1" strike="noStrike">
              <a:latin typeface="Arial"/>
            </a:endParaRPr>
          </a:p>
        </p:txBody>
      </p:sp>
      <p:sp>
        <p:nvSpPr>
          <p:cNvPr id="160" name="TextShape 2"/>
          <p:cNvSpPr txBox="1"/>
          <p:nvPr/>
        </p:nvSpPr>
        <p:spPr>
          <a:xfrm>
            <a:off x="548640" y="1172520"/>
            <a:ext cx="8412480" cy="2385000"/>
          </a:xfrm>
          <a:prstGeom prst="rect">
            <a:avLst/>
          </a:prstGeom>
          <a:noFill/>
          <a:ln>
            <a:noFill/>
          </a:ln>
        </p:spPr>
        <p:txBody>
          <a:bodyPr lIns="90000" rIns="90000" tIns="45000" bIns="45000">
            <a:spAutoFit/>
          </a:bodyPr>
          <a:p>
            <a:r>
              <a:rPr b="0" lang="en-US" sz="2400" spc="-1" strike="noStrike">
                <a:latin typeface="Times New Roman"/>
              </a:rPr>
              <a:t>To launch the GNU Debugger, type the command gdb followed by the executable file name:</a:t>
            </a:r>
            <a:endParaRPr b="0" lang="en-US" sz="2400" spc="-1" strike="noStrike">
              <a:latin typeface="Times New Roman"/>
            </a:endParaRPr>
          </a:p>
          <a:p>
            <a:endParaRPr b="0" lang="en-US" sz="2400" spc="-1" strike="noStrike">
              <a:latin typeface="Times New Roman"/>
            </a:endParaRPr>
          </a:p>
          <a:p>
            <a:r>
              <a:rPr b="0" lang="en-US" sz="2400" spc="-1" strike="noStrike">
                <a:latin typeface="Lucida Console"/>
              </a:rPr>
              <a:t>gdb p2_1</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After displaying the license and warranty statements, the prompt is shown as (gdb). </a:t>
            </a:r>
            <a:endParaRPr b="0" lang="en-US" sz="2400" spc="-1" strike="noStrike">
              <a:latin typeface="Times New Roman"/>
            </a:endParaRPr>
          </a:p>
        </p:txBody>
      </p:sp>
      <p:pic>
        <p:nvPicPr>
          <p:cNvPr id="161" name="" descr=""/>
          <p:cNvPicPr/>
          <p:nvPr/>
        </p:nvPicPr>
        <p:blipFill>
          <a:blip r:embed="rId1"/>
          <a:stretch/>
        </p:blipFill>
        <p:spPr>
          <a:xfrm>
            <a:off x="489240" y="3931920"/>
            <a:ext cx="8471880" cy="52560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GDB Commands</a:t>
            </a:r>
            <a:endParaRPr b="0" lang="en-US" sz="4400" spc="-1" strike="noStrike">
              <a:latin typeface="Arial"/>
            </a:endParaRPr>
          </a:p>
        </p:txBody>
      </p:sp>
      <p:sp>
        <p:nvSpPr>
          <p:cNvPr id="163" name="TextShape 2"/>
          <p:cNvSpPr txBox="1"/>
          <p:nvPr/>
        </p:nvSpPr>
        <p:spPr>
          <a:xfrm>
            <a:off x="640080" y="1172520"/>
            <a:ext cx="8778240" cy="2216880"/>
          </a:xfrm>
          <a:prstGeom prst="rect">
            <a:avLst/>
          </a:prstGeom>
          <a:noFill/>
          <a:ln>
            <a:noFill/>
          </a:ln>
        </p:spPr>
        <p:txBody>
          <a:bodyPr lIns="90000" rIns="90000" tIns="45000" bIns="45000">
            <a:spAutoFit/>
          </a:bodyPr>
          <a:p>
            <a:r>
              <a:rPr b="0" lang="en-US" sz="2400" spc="-1" strike="noStrike">
                <a:latin typeface="Times New Roman"/>
              </a:rPr>
              <a:t>GDB has a wealth of commands. I will only touch a few here. At the gdb prompt, you only need to type the minimal number of characters to be distinctive for the command. I will show the full command but underscore the minimal required characters.</a:t>
            </a:r>
            <a:endParaRPr b="0" lang="en-US" sz="2400" spc="-1" strike="noStrike">
              <a:latin typeface="Times New Roman"/>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Introduction</a:t>
            </a:r>
            <a:endParaRPr b="0" lang="en-US" sz="4400" spc="-1" strike="noStrike">
              <a:latin typeface="Arial"/>
            </a:endParaRPr>
          </a:p>
        </p:txBody>
      </p:sp>
      <p:sp>
        <p:nvSpPr>
          <p:cNvPr id="117" name="CustomShape 2"/>
          <p:cNvSpPr/>
          <p:nvPr/>
        </p:nvSpPr>
        <p:spPr>
          <a:xfrm>
            <a:off x="504000" y="1172520"/>
            <a:ext cx="909576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DejaVu Sans"/>
              </a:rPr>
              <a:t>The Raspberry Pi is an inexpensive credit-card sized Linux computer. At its core is an ARMv6 CPU. The free download Raspbian package (from </a:t>
            </a:r>
            <a:r>
              <a:rPr b="0" lang="en-US" sz="2400" spc="-1" strike="noStrike" u="sng">
                <a:solidFill>
                  <a:srgbClr val="000000"/>
                </a:solidFill>
                <a:uFillTx/>
                <a:latin typeface="Times New Roman"/>
                <a:ea typeface="DejaVu Sans"/>
              </a:rPr>
              <a:t>h</a:t>
            </a:r>
            <a:r>
              <a:rPr b="0" lang="en-US" sz="2400" spc="-1" strike="noStrike">
                <a:solidFill>
                  <a:srgbClr val="000000"/>
                </a:solidFill>
                <a:latin typeface="Times New Roman"/>
                <a:ea typeface="DejaVu Sans"/>
              </a:rPr>
              <a:t>ttp://www.raspberrypi.org/downloads/) contains all the software necessary for ARM assembly language programming.</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Times New Roman"/>
                <a:ea typeface="DejaVu Sans"/>
              </a:rPr>
              <a:t>The downloaded package includes Raspbian operating system and several programming language supports. Among them is the GNU Compiler Collection (GCC) which supports programming in C, C++ and assembly languages.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u="sng">
                <a:uFillTx/>
                <a:latin typeface="Arial"/>
              </a:rPr>
              <a:t>L</a:t>
            </a:r>
            <a:r>
              <a:rPr b="0" lang="en-US" sz="4400" spc="-1" strike="noStrike">
                <a:latin typeface="Arial"/>
              </a:rPr>
              <a:t>ist source code</a:t>
            </a:r>
            <a:endParaRPr b="0" lang="en-US" sz="4400" spc="-1" strike="noStrike">
              <a:latin typeface="Arial"/>
            </a:endParaRPr>
          </a:p>
        </p:txBody>
      </p:sp>
      <p:sp>
        <p:nvSpPr>
          <p:cNvPr id="165" name="TextShape 2"/>
          <p:cNvSpPr txBox="1"/>
          <p:nvPr/>
        </p:nvSpPr>
        <p:spPr>
          <a:xfrm>
            <a:off x="530640" y="1097280"/>
            <a:ext cx="8961120" cy="2449080"/>
          </a:xfrm>
          <a:prstGeom prst="rect">
            <a:avLst/>
          </a:prstGeom>
          <a:noFill/>
          <a:ln>
            <a:noFill/>
          </a:ln>
        </p:spPr>
        <p:txBody>
          <a:bodyPr lIns="90000" rIns="90000" tIns="45000" bIns="45000">
            <a:spAutoFit/>
          </a:bodyPr>
          <a:p>
            <a:r>
              <a:rPr b="0" lang="en-US" sz="2400" spc="-1" strike="noStrike">
                <a:latin typeface="Times New Roman"/>
              </a:rPr>
              <a:t>To list the source code, the command is:</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l</a:t>
            </a:r>
            <a:r>
              <a:rPr b="0" lang="en-US" sz="2400" spc="-1" strike="noStrike">
                <a:latin typeface="Lucida Console"/>
              </a:rPr>
              <a:t>ist</a:t>
            </a:r>
            <a:r>
              <a:rPr b="0" lang="en-US" sz="2400" spc="-1" strike="noStrike">
                <a:latin typeface="Times New Roman"/>
              </a:rPr>
              <a:t> </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The list command displays up to 10 lines of the source code with the line number in front of each line. To see the next 10 lines, just hit the Enter key.</a:t>
            </a:r>
            <a:endParaRPr b="0" lang="en-US" sz="2400" spc="-1" strike="noStrike">
              <a:latin typeface="Times New Roman"/>
            </a:endParaRPr>
          </a:p>
        </p:txBody>
      </p:sp>
      <p:pic>
        <p:nvPicPr>
          <p:cNvPr id="166" name="" descr=""/>
          <p:cNvPicPr/>
          <p:nvPr/>
        </p:nvPicPr>
        <p:blipFill>
          <a:blip r:embed="rId1"/>
          <a:stretch/>
        </p:blipFill>
        <p:spPr>
          <a:xfrm>
            <a:off x="519480" y="3657600"/>
            <a:ext cx="8972280" cy="171432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Set a </a:t>
            </a:r>
            <a:r>
              <a:rPr b="0" lang="en-US" sz="4400" spc="-1" strike="noStrike" u="sng">
                <a:uFillTx/>
                <a:latin typeface="Arial"/>
              </a:rPr>
              <a:t>b</a:t>
            </a:r>
            <a:r>
              <a:rPr b="0" lang="en-US" sz="4400" spc="-1" strike="noStrike">
                <a:latin typeface="Arial"/>
              </a:rPr>
              <a:t>reakpoint</a:t>
            </a:r>
            <a:endParaRPr b="0" lang="en-US" sz="4400" spc="-1" strike="noStrike">
              <a:latin typeface="Arial"/>
            </a:endParaRPr>
          </a:p>
        </p:txBody>
      </p:sp>
      <p:sp>
        <p:nvSpPr>
          <p:cNvPr id="168" name="TextShape 2"/>
          <p:cNvSpPr txBox="1"/>
          <p:nvPr/>
        </p:nvSpPr>
        <p:spPr>
          <a:xfrm>
            <a:off x="457200" y="1280160"/>
            <a:ext cx="9097200" cy="2560320"/>
          </a:xfrm>
          <a:prstGeom prst="rect">
            <a:avLst/>
          </a:prstGeom>
          <a:noFill/>
          <a:ln>
            <a:noFill/>
          </a:ln>
        </p:spPr>
        <p:txBody>
          <a:bodyPr lIns="90000" rIns="90000" tIns="45000" bIns="45000">
            <a:spAutoFit/>
          </a:bodyPr>
          <a:p>
            <a:r>
              <a:rPr b="0" lang="en-US" sz="2400" spc="-1" strike="noStrike">
                <a:latin typeface="Times New Roman"/>
              </a:rPr>
              <a:t>The command to set a </a:t>
            </a:r>
            <a:r>
              <a:rPr b="0" lang="en-US" sz="2400" spc="-1" strike="noStrike" u="sng">
                <a:uFillTx/>
                <a:latin typeface="Times New Roman"/>
              </a:rPr>
              <a:t>b</a:t>
            </a:r>
            <a:r>
              <a:rPr b="0" lang="en-US" sz="2400" spc="-1" strike="noStrike">
                <a:latin typeface="Times New Roman"/>
              </a:rPr>
              <a:t>reakpoint is</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b</a:t>
            </a:r>
            <a:r>
              <a:rPr b="0" lang="en-US" sz="2400" spc="-1" strike="noStrike">
                <a:latin typeface="Lucida Console"/>
              </a:rPr>
              <a:t>reak n</a:t>
            </a:r>
            <a:r>
              <a:rPr b="0" lang="en-US" sz="2400" spc="-1" strike="noStrike">
                <a:latin typeface="Times New Roman"/>
              </a:rPr>
              <a:t> </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where n = line number. For example, to set a breakpoint at line 6:</a:t>
            </a:r>
            <a:endParaRPr b="0" lang="en-US" sz="2400" spc="-1" strike="noStrike">
              <a:latin typeface="Times New Roman"/>
            </a:endParaRPr>
          </a:p>
          <a:p>
            <a:endParaRPr b="0" lang="en-US" sz="2400" spc="-1" strike="noStrike">
              <a:latin typeface="Times New Roman"/>
            </a:endParaRPr>
          </a:p>
          <a:p>
            <a:r>
              <a:rPr b="0" lang="en-US" sz="2400" spc="-1" strike="noStrike">
                <a:latin typeface="Lucida Console"/>
              </a:rPr>
              <a:t>b 6</a:t>
            </a:r>
            <a:endParaRPr b="0" lang="en-US" sz="2400" spc="-1" strike="noStrike">
              <a:latin typeface="Times New Roman"/>
            </a:endParaRPr>
          </a:p>
        </p:txBody>
      </p:sp>
      <p:pic>
        <p:nvPicPr>
          <p:cNvPr id="169" name="" descr=""/>
          <p:cNvPicPr/>
          <p:nvPr/>
        </p:nvPicPr>
        <p:blipFill>
          <a:blip r:embed="rId1"/>
          <a:srcRect l="0" t="40058" r="24303" b="0"/>
          <a:stretch/>
        </p:blipFill>
        <p:spPr>
          <a:xfrm>
            <a:off x="548640" y="4179600"/>
            <a:ext cx="8686800" cy="66672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u="sng">
                <a:uFillTx/>
                <a:latin typeface="Arial"/>
              </a:rPr>
              <a:t>R</a:t>
            </a:r>
            <a:r>
              <a:rPr b="0" lang="en-US" sz="4400" spc="-1" strike="noStrike">
                <a:latin typeface="Arial"/>
              </a:rPr>
              <a:t>un the program</a:t>
            </a:r>
            <a:endParaRPr b="0" lang="en-US" sz="4400" spc="-1" strike="noStrike">
              <a:latin typeface="Arial"/>
            </a:endParaRPr>
          </a:p>
        </p:txBody>
      </p:sp>
      <p:sp>
        <p:nvSpPr>
          <p:cNvPr id="171" name="TextShape 2"/>
          <p:cNvSpPr txBox="1"/>
          <p:nvPr/>
        </p:nvSpPr>
        <p:spPr>
          <a:xfrm>
            <a:off x="504000" y="1097280"/>
            <a:ext cx="9005760" cy="2417040"/>
          </a:xfrm>
          <a:prstGeom prst="rect">
            <a:avLst/>
          </a:prstGeom>
          <a:noFill/>
          <a:ln>
            <a:noFill/>
          </a:ln>
        </p:spPr>
        <p:txBody>
          <a:bodyPr lIns="90000" rIns="90000" tIns="45000" bIns="45000">
            <a:spAutoFit/>
          </a:bodyPr>
          <a:p>
            <a:r>
              <a:rPr b="0" lang="en-US" sz="2400" spc="-1" strike="noStrike">
                <a:latin typeface="Times New Roman"/>
              </a:rPr>
              <a:t>To start the program you are debugging, use command </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r</a:t>
            </a:r>
            <a:r>
              <a:rPr b="0" lang="en-US" sz="2400" spc="-1" strike="noStrike">
                <a:latin typeface="Lucida Console"/>
              </a:rPr>
              <a:t>un </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Program execution will start from the beginning until it hits the breakpoint. The line where the breakpoint was set will be displayed. Remember, this instruction has not been executed yet.</a:t>
            </a:r>
            <a:endParaRPr b="0" lang="en-US" sz="2400" spc="-1" strike="noStrike">
              <a:latin typeface="Times New Roman"/>
            </a:endParaRPr>
          </a:p>
        </p:txBody>
      </p:sp>
      <p:pic>
        <p:nvPicPr>
          <p:cNvPr id="172" name="" descr=""/>
          <p:cNvPicPr/>
          <p:nvPr/>
        </p:nvPicPr>
        <p:blipFill>
          <a:blip r:embed="rId1"/>
          <a:stretch/>
        </p:blipFill>
        <p:spPr>
          <a:xfrm>
            <a:off x="555120" y="3724200"/>
            <a:ext cx="8746200" cy="184356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E</a:t>
            </a:r>
            <a:r>
              <a:rPr b="0" lang="en-US" sz="4400" spc="-1" strike="noStrike">
                <a:latin typeface="Arial"/>
              </a:rPr>
              <a:t>x</a:t>
            </a:r>
            <a:r>
              <a:rPr b="0" lang="en-US" sz="4400" spc="-1" strike="noStrike">
                <a:latin typeface="Arial"/>
              </a:rPr>
              <a:t>amine Registers</a:t>
            </a:r>
            <a:endParaRPr b="0" lang="en-US" sz="4400" spc="-1" strike="noStrike">
              <a:latin typeface="Arial"/>
            </a:endParaRPr>
          </a:p>
        </p:txBody>
      </p:sp>
      <p:sp>
        <p:nvSpPr>
          <p:cNvPr id="174" name="TextShape 2"/>
          <p:cNvSpPr txBox="1"/>
          <p:nvPr/>
        </p:nvSpPr>
        <p:spPr>
          <a:xfrm>
            <a:off x="504000" y="1172520"/>
            <a:ext cx="9071640" cy="2417040"/>
          </a:xfrm>
          <a:prstGeom prst="rect">
            <a:avLst/>
          </a:prstGeom>
          <a:noFill/>
          <a:ln>
            <a:noFill/>
          </a:ln>
        </p:spPr>
        <p:txBody>
          <a:bodyPr lIns="90000" rIns="90000" tIns="45000" bIns="45000">
            <a:spAutoFit/>
          </a:bodyPr>
          <a:p>
            <a:r>
              <a:rPr b="0" lang="en-US" sz="2400" spc="-1" strike="noStrike">
                <a:latin typeface="Times New Roman"/>
              </a:rPr>
              <a:t>We can examine the general purpose registers using the command:</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i</a:t>
            </a:r>
            <a:r>
              <a:rPr b="0" lang="en-US" sz="2400" spc="-1" strike="noStrike">
                <a:latin typeface="Lucida Console"/>
              </a:rPr>
              <a:t>nfo </a:t>
            </a:r>
            <a:r>
              <a:rPr b="0" lang="en-US" sz="2400" spc="-1" strike="noStrike" u="sng">
                <a:uFillTx/>
                <a:latin typeface="Lucida Console"/>
              </a:rPr>
              <a:t>r</a:t>
            </a:r>
            <a:r>
              <a:rPr b="0" lang="en-US" sz="2400" spc="-1" strike="noStrike">
                <a:latin typeface="Lucida Console"/>
              </a:rPr>
              <a:t>egisters </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The display shows the register names, the contents in hexadecimal, and the contents in decimal. Registers that hold only addresses will show their values only in hexadecimal.</a:t>
            </a:r>
            <a:endParaRPr b="0" lang="en-US" sz="2400" spc="-1" strike="noStrike">
              <a:latin typeface="Times New Roman"/>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Examine Registers (cont.)</a:t>
            </a:r>
            <a:endParaRPr b="0" lang="en-US" sz="4400" spc="-1" strike="noStrike">
              <a:latin typeface="Arial"/>
            </a:endParaRPr>
          </a:p>
        </p:txBody>
      </p:sp>
      <p:pic>
        <p:nvPicPr>
          <p:cNvPr id="176" name="" descr=""/>
          <p:cNvPicPr/>
          <p:nvPr/>
        </p:nvPicPr>
        <p:blipFill>
          <a:blip r:embed="rId1"/>
          <a:stretch/>
        </p:blipFill>
        <p:spPr>
          <a:xfrm>
            <a:off x="1387080" y="1084680"/>
            <a:ext cx="7178040" cy="4206240"/>
          </a:xfrm>
          <a:prstGeom prst="rect">
            <a:avLst/>
          </a:prstGeom>
          <a:ln>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u="sng">
                <a:uFillTx/>
                <a:latin typeface="Arial"/>
              </a:rPr>
              <a:t>Disas</a:t>
            </a:r>
            <a:r>
              <a:rPr b="0" lang="en-US" sz="4400" spc="-1" strike="noStrike">
                <a:latin typeface="Arial"/>
              </a:rPr>
              <a:t>semble machine code</a:t>
            </a:r>
            <a:endParaRPr b="0" lang="en-US" sz="4400" spc="-1" strike="noStrike">
              <a:latin typeface="Arial"/>
            </a:endParaRPr>
          </a:p>
        </p:txBody>
      </p:sp>
      <p:sp>
        <p:nvSpPr>
          <p:cNvPr id="178" name="TextShape 2"/>
          <p:cNvSpPr txBox="1"/>
          <p:nvPr/>
        </p:nvSpPr>
        <p:spPr>
          <a:xfrm>
            <a:off x="548640" y="1097280"/>
            <a:ext cx="8686800" cy="2754000"/>
          </a:xfrm>
          <a:prstGeom prst="rect">
            <a:avLst/>
          </a:prstGeom>
          <a:noFill/>
          <a:ln>
            <a:noFill/>
          </a:ln>
        </p:spPr>
        <p:txBody>
          <a:bodyPr lIns="90000" rIns="90000" tIns="45000" bIns="45000">
            <a:spAutoFit/>
          </a:bodyPr>
          <a:p>
            <a:pPr>
              <a:lnSpc>
                <a:spcPct val="100000"/>
              </a:lnSpc>
            </a:pPr>
            <a:r>
              <a:rPr b="0" lang="en-US" sz="2400" spc="-1" strike="noStrike">
                <a:latin typeface="Times New Roman"/>
                <a:ea typeface="Microsoft YaHei"/>
              </a:rPr>
              <a:t>The command to disassemble the machine code back to assembly instructions is:</a:t>
            </a: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r>
              <a:rPr b="0" lang="en-US" sz="2400" spc="-1" strike="noStrike" u="sng">
                <a:uFillTx/>
                <a:latin typeface="Lucida Console"/>
                <a:ea typeface="Microsoft YaHei"/>
              </a:rPr>
              <a:t>disas</a:t>
            </a:r>
            <a:r>
              <a:rPr b="0" lang="en-US" sz="2400" spc="-1" strike="noStrike">
                <a:latin typeface="Lucida Console"/>
                <a:ea typeface="Microsoft YaHei"/>
              </a:rPr>
              <a:t>semble</a:t>
            </a:r>
            <a:endParaRPr b="0" lang="en-US" sz="2400" spc="-1" strike="noStrike">
              <a:latin typeface="Times New Roman"/>
            </a:endParaRPr>
          </a:p>
          <a:p>
            <a:pPr>
              <a:lnSpc>
                <a:spcPct val="100000"/>
              </a:lnSpc>
            </a:pPr>
            <a:endParaRPr b="0" lang="en-US" sz="2400" spc="-1" strike="noStrike">
              <a:latin typeface="Times New Roman"/>
            </a:endParaRPr>
          </a:p>
          <a:p>
            <a:pPr>
              <a:lnSpc>
                <a:spcPct val="100000"/>
              </a:lnSpc>
            </a:pPr>
            <a:r>
              <a:rPr b="0" lang="en-US" sz="2400" spc="-1" strike="noStrike">
                <a:latin typeface="Times New Roman"/>
                <a:ea typeface="Microsoft YaHei"/>
              </a:rPr>
              <a:t>The result may differ from the original source code. T</a:t>
            </a:r>
            <a:r>
              <a:rPr b="0" lang="en-US" sz="2400" spc="-1" strike="noStrike">
                <a:latin typeface="Times New Roman"/>
              </a:rPr>
              <a:t>he breakpoint is marked by an arrow at the left margin.</a:t>
            </a:r>
            <a:endParaRPr b="0" lang="en-US" sz="2400" spc="-1" strike="noStrike">
              <a:latin typeface="Times New Roman"/>
            </a:endParaRPr>
          </a:p>
          <a:p>
            <a:endParaRPr b="0" lang="en-US" sz="2400" spc="-1" strike="noStrike">
              <a:latin typeface="Times New Roman"/>
            </a:endParaRPr>
          </a:p>
        </p:txBody>
      </p:sp>
      <p:pic>
        <p:nvPicPr>
          <p:cNvPr id="179" name="" descr=""/>
          <p:cNvPicPr/>
          <p:nvPr/>
        </p:nvPicPr>
        <p:blipFill>
          <a:blip r:embed="rId1"/>
          <a:stretch/>
        </p:blipFill>
        <p:spPr>
          <a:xfrm>
            <a:off x="518040" y="3587400"/>
            <a:ext cx="8991720" cy="1624680"/>
          </a:xfrm>
          <a:prstGeom prst="rect">
            <a:avLst/>
          </a:prstGeom>
          <a:ln>
            <a:noFill/>
          </a:ln>
        </p:spPr>
      </p:pic>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u="sng">
                <a:uFillTx/>
                <a:latin typeface="Arial"/>
              </a:rPr>
              <a:t>Disas</a:t>
            </a:r>
            <a:r>
              <a:rPr b="0" lang="en-US" sz="4400" spc="-1" strike="noStrike">
                <a:latin typeface="Arial"/>
              </a:rPr>
              <a:t>semble machine code (cont.)</a:t>
            </a:r>
            <a:endParaRPr b="0" lang="en-US" sz="4400" spc="-1" strike="noStrike">
              <a:latin typeface="Arial"/>
            </a:endParaRPr>
          </a:p>
        </p:txBody>
      </p:sp>
      <p:sp>
        <p:nvSpPr>
          <p:cNvPr id="181" name="TextShape 2"/>
          <p:cNvSpPr txBox="1"/>
          <p:nvPr/>
        </p:nvSpPr>
        <p:spPr>
          <a:xfrm>
            <a:off x="504000" y="1172520"/>
            <a:ext cx="9071640" cy="1479240"/>
          </a:xfrm>
          <a:prstGeom prst="rect">
            <a:avLst/>
          </a:prstGeom>
          <a:noFill/>
          <a:ln>
            <a:noFill/>
          </a:ln>
        </p:spPr>
        <p:txBody>
          <a:bodyPr lIns="90000" rIns="90000" tIns="45000" bIns="45000">
            <a:spAutoFit/>
          </a:bodyPr>
          <a:p>
            <a:r>
              <a:rPr b="0" lang="en-US" sz="2400" spc="-1" strike="noStrike">
                <a:latin typeface="Times New Roman"/>
              </a:rPr>
              <a:t>The disassemble command also takes a starting address and an ending address separated by a comma such as:</a:t>
            </a:r>
            <a:endParaRPr b="0" lang="en-US" sz="2400" spc="-1" strike="noStrike">
              <a:latin typeface="Times New Roman"/>
            </a:endParaRPr>
          </a:p>
          <a:p>
            <a:endParaRPr b="0" lang="en-US" sz="2400" spc="-1" strike="noStrike">
              <a:latin typeface="Times New Roman"/>
            </a:endParaRPr>
          </a:p>
          <a:p>
            <a:r>
              <a:rPr b="0" lang="en-US" sz="2400" spc="-1" strike="noStrike">
                <a:latin typeface="Lucida Console"/>
              </a:rPr>
              <a:t>disas 0x8054, 0x806c</a:t>
            </a:r>
            <a:endParaRPr b="0" lang="en-US" sz="2400" spc="-1" strike="noStrike">
              <a:latin typeface="Times New Roman"/>
            </a:endParaRPr>
          </a:p>
        </p:txBody>
      </p:sp>
      <p:pic>
        <p:nvPicPr>
          <p:cNvPr id="182" name="" descr=""/>
          <p:cNvPicPr/>
          <p:nvPr/>
        </p:nvPicPr>
        <p:blipFill>
          <a:blip r:embed="rId1"/>
          <a:stretch/>
        </p:blipFill>
        <p:spPr>
          <a:xfrm>
            <a:off x="640080" y="2926080"/>
            <a:ext cx="8595360" cy="1900080"/>
          </a:xfrm>
          <a:prstGeom prst="rect">
            <a:avLst/>
          </a:prstGeom>
          <a:ln>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Step through the instructions</a:t>
            </a:r>
            <a:endParaRPr b="0" lang="en-US" sz="4400" spc="-1" strike="noStrike">
              <a:latin typeface="Arial"/>
            </a:endParaRPr>
          </a:p>
        </p:txBody>
      </p:sp>
      <p:sp>
        <p:nvSpPr>
          <p:cNvPr id="184" name="TextShape 2"/>
          <p:cNvSpPr txBox="1"/>
          <p:nvPr/>
        </p:nvSpPr>
        <p:spPr>
          <a:xfrm>
            <a:off x="504000" y="1172520"/>
            <a:ext cx="8731440" cy="1069200"/>
          </a:xfrm>
          <a:prstGeom prst="rect">
            <a:avLst/>
          </a:prstGeom>
          <a:noFill/>
          <a:ln>
            <a:noFill/>
          </a:ln>
        </p:spPr>
        <p:txBody>
          <a:bodyPr lIns="90000" rIns="90000" tIns="45000" bIns="45000">
            <a:spAutoFit/>
          </a:bodyPr>
          <a:p>
            <a:r>
              <a:rPr b="0" lang="en-US" sz="2400" spc="-1" strike="noStrike">
                <a:latin typeface="Times New Roman"/>
              </a:rPr>
              <a:t>The command to step one instruction at a time is:</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stepi</a:t>
            </a:r>
            <a:endParaRPr b="0" lang="en-US" sz="2400" spc="-1" strike="noStrike">
              <a:latin typeface="Times New Roman"/>
            </a:endParaRPr>
          </a:p>
        </p:txBody>
      </p:sp>
      <p:pic>
        <p:nvPicPr>
          <p:cNvPr id="185" name="" descr=""/>
          <p:cNvPicPr/>
          <p:nvPr/>
        </p:nvPicPr>
        <p:blipFill>
          <a:blip r:embed="rId1"/>
          <a:stretch/>
        </p:blipFill>
        <p:spPr>
          <a:xfrm>
            <a:off x="529560" y="2377440"/>
            <a:ext cx="8701200" cy="256032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u="sng">
                <a:uFillTx/>
                <a:latin typeface="Arial"/>
              </a:rPr>
              <a:t>C</a:t>
            </a:r>
            <a:r>
              <a:rPr b="0" lang="en-US" sz="4400" spc="-1" strike="noStrike">
                <a:latin typeface="Arial"/>
              </a:rPr>
              <a:t>ontinue program execution</a:t>
            </a:r>
            <a:endParaRPr b="0" lang="en-US" sz="4400" spc="-1" strike="noStrike">
              <a:latin typeface="Arial"/>
            </a:endParaRPr>
          </a:p>
        </p:txBody>
      </p:sp>
      <p:sp>
        <p:nvSpPr>
          <p:cNvPr id="187" name="TextShape 2"/>
          <p:cNvSpPr txBox="1"/>
          <p:nvPr/>
        </p:nvSpPr>
        <p:spPr>
          <a:xfrm>
            <a:off x="640080" y="1172520"/>
            <a:ext cx="8778240" cy="2080080"/>
          </a:xfrm>
          <a:prstGeom prst="rect">
            <a:avLst/>
          </a:prstGeom>
          <a:noFill/>
          <a:ln>
            <a:noFill/>
          </a:ln>
        </p:spPr>
        <p:txBody>
          <a:bodyPr lIns="90000" rIns="90000" tIns="45000" bIns="45000">
            <a:spAutoFit/>
          </a:bodyPr>
          <a:p>
            <a:r>
              <a:rPr b="0" lang="en-US" sz="2400" spc="-1" strike="noStrike">
                <a:latin typeface="Times New Roman"/>
              </a:rPr>
              <a:t>The command to continue from where execution was halted is: </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c</a:t>
            </a:r>
            <a:r>
              <a:rPr b="0" lang="en-US" sz="2400" spc="-1" strike="noStrike">
                <a:latin typeface="Lucida Console"/>
              </a:rPr>
              <a:t>ontinue</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Since there are no more breakpoints left, the program will hit the infinite loop, and you must press Ctrl-C to exit.</a:t>
            </a:r>
            <a:endParaRPr b="0" lang="en-US" sz="2400" spc="-1" strike="noStrike">
              <a:latin typeface="Times New Roman"/>
            </a:endParaRPr>
          </a:p>
        </p:txBody>
      </p:sp>
      <p:pic>
        <p:nvPicPr>
          <p:cNvPr id="188" name="" descr=""/>
          <p:cNvPicPr/>
          <p:nvPr/>
        </p:nvPicPr>
        <p:blipFill>
          <a:blip r:embed="rId1"/>
          <a:stretch/>
        </p:blipFill>
        <p:spPr>
          <a:xfrm>
            <a:off x="640080" y="3424320"/>
            <a:ext cx="8609760" cy="1330560"/>
          </a:xfrm>
          <a:prstGeom prst="rect">
            <a:avLst/>
          </a:prstGeom>
          <a:ln>
            <a:noFill/>
          </a:ln>
        </p:spPr>
      </p:pic>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E</a:t>
            </a:r>
            <a:r>
              <a:rPr b="0" lang="en-US" sz="4400" spc="-1" strike="noStrike" u="sng">
                <a:uFillTx/>
                <a:latin typeface="Arial"/>
              </a:rPr>
              <a:t>x</a:t>
            </a:r>
            <a:r>
              <a:rPr b="0" lang="en-US" sz="4400" spc="-1" strike="noStrike">
                <a:latin typeface="Arial"/>
              </a:rPr>
              <a:t>amine Memory</a:t>
            </a:r>
            <a:endParaRPr b="0" lang="en-US" sz="4400" spc="-1" strike="noStrike">
              <a:latin typeface="Arial"/>
            </a:endParaRPr>
          </a:p>
        </p:txBody>
      </p:sp>
      <p:sp>
        <p:nvSpPr>
          <p:cNvPr id="190" name="TextShape 2"/>
          <p:cNvSpPr txBox="1"/>
          <p:nvPr/>
        </p:nvSpPr>
        <p:spPr>
          <a:xfrm>
            <a:off x="365760" y="1097280"/>
            <a:ext cx="9225720" cy="1775160"/>
          </a:xfrm>
          <a:prstGeom prst="rect">
            <a:avLst/>
          </a:prstGeom>
          <a:noFill/>
          <a:ln>
            <a:noFill/>
          </a:ln>
        </p:spPr>
        <p:txBody>
          <a:bodyPr lIns="90000" rIns="90000" tIns="45000" bIns="45000">
            <a:spAutoFit/>
          </a:bodyPr>
          <a:p>
            <a:r>
              <a:rPr b="0" lang="en-US" sz="2400" spc="-1" strike="noStrike">
                <a:latin typeface="Times New Roman"/>
              </a:rPr>
              <a:t>The command to examine the memory is</a:t>
            </a:r>
            <a:endParaRPr b="0" lang="en-US" sz="2400" spc="-1" strike="noStrike">
              <a:latin typeface="Times New Roman"/>
            </a:endParaRPr>
          </a:p>
          <a:p>
            <a:endParaRPr b="0" lang="en-US" sz="2400" spc="-1" strike="noStrike">
              <a:latin typeface="Times New Roman"/>
            </a:endParaRPr>
          </a:p>
          <a:p>
            <a:r>
              <a:rPr b="0" lang="en-US" sz="2400" spc="-1" strike="noStrike">
                <a:latin typeface="Lucida Console"/>
              </a:rPr>
              <a:t>x/nfs address</a:t>
            </a:r>
            <a:r>
              <a:rPr b="0" lang="en-US" sz="2400" spc="-1" strike="noStrike">
                <a:latin typeface="Times New Roman"/>
              </a:rPr>
              <a:t> </a:t>
            </a:r>
            <a:endParaRPr b="0" lang="en-US" sz="2400" spc="-1" strike="noStrike">
              <a:latin typeface="Times New Roman"/>
            </a:endParaRPr>
          </a:p>
          <a:p>
            <a:endParaRPr b="0" lang="en-US" sz="2400" spc="-1" strike="noStrike">
              <a:latin typeface="Times New Roman"/>
            </a:endParaRPr>
          </a:p>
          <a:p>
            <a:r>
              <a:rPr b="0" lang="en-US" sz="2400" spc="-1" strike="noStrike">
                <a:latin typeface="Times New Roman"/>
              </a:rPr>
              <a:t>where n=number of items, f=format, and s=size. </a:t>
            </a:r>
            <a:endParaRPr b="0" lang="en-US" sz="2400" spc="-1" strike="noStrike">
              <a:latin typeface="Times New Roman"/>
            </a:endParaRPr>
          </a:p>
        </p:txBody>
      </p:sp>
      <p:graphicFrame>
        <p:nvGraphicFramePr>
          <p:cNvPr id="191" name="Table 3"/>
          <p:cNvGraphicFramePr/>
          <p:nvPr/>
        </p:nvGraphicFramePr>
        <p:xfrm>
          <a:off x="457200" y="2926080"/>
          <a:ext cx="9052200" cy="2377080"/>
        </p:xfrm>
        <a:graphic>
          <a:graphicData uri="http://schemas.openxmlformats.org/drawingml/2006/table">
            <a:tbl>
              <a:tblPr/>
              <a:tblGrid>
                <a:gridCol w="2171880"/>
                <a:gridCol w="6880680"/>
              </a:tblGrid>
              <a:tr h="694440">
                <a:tc>
                  <a:txBody>
                    <a:bodyPr lIns="90000" rIns="90000" tIns="46800" bIns="46800">
                      <a:noAutofit/>
                    </a:bodyPr>
                    <a:p>
                      <a:pPr algn="just"/>
                      <a:r>
                        <a:rPr b="1" lang="en-US" sz="2200" spc="-1" strike="noStrike">
                          <a:solidFill>
                            <a:srgbClr val="000000"/>
                          </a:solidFill>
                          <a:latin typeface="Calibri,Bold"/>
                          <a:ea typeface="Calibri,Bold"/>
                        </a:rPr>
                        <a:t>Options </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just"/>
                      <a:r>
                        <a:rPr b="1" lang="en-US" sz="2200" spc="-1" strike="noStrike">
                          <a:solidFill>
                            <a:srgbClr val="000000"/>
                          </a:solidFill>
                          <a:latin typeface="Calibri,Bold"/>
                        </a:rPr>
                        <a:t>Possible values</a:t>
                      </a:r>
                      <a:endParaRPr b="1" lang="en-US" sz="2200" spc="-1" strike="noStrike">
                        <a:solidFill>
                          <a:srgbClr val="000000"/>
                        </a:solidFill>
                        <a:latin typeface="Calibri,Bold"/>
                        <a:ea typeface="Calibri,Bold"/>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7640">
                <a:tc>
                  <a:txBody>
                    <a:bodyPr lIns="90000" rIns="90000" tIns="46800" bIns="46800">
                      <a:noAutofit/>
                    </a:bodyPr>
                    <a:p>
                      <a:pPr algn="just"/>
                      <a:r>
                        <a:rPr b="0" lang="en-US" sz="2200" spc="-1" strike="noStrike">
                          <a:solidFill>
                            <a:srgbClr val="000000"/>
                          </a:solidFill>
                          <a:latin typeface="Calibri"/>
                          <a:ea typeface="Calibri"/>
                        </a:rPr>
                        <a:t>Number of items </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just"/>
                      <a:r>
                        <a:rPr b="0" lang="en-US" sz="2200" spc="-1" strike="noStrike">
                          <a:solidFill>
                            <a:srgbClr val="000000"/>
                          </a:solidFill>
                          <a:latin typeface="Calibri"/>
                        </a:rPr>
                        <a:t>any number</a:t>
                      </a:r>
                      <a:endParaRPr b="0" lang="en-US" sz="2200" spc="-1" strike="noStrike">
                        <a:solidFill>
                          <a:srgbClr val="000000"/>
                        </a:solidFill>
                        <a:latin typeface="Calibri"/>
                        <a:ea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47720">
                <a:tc>
                  <a:txBody>
                    <a:bodyPr lIns="90000" rIns="90000" tIns="46800" bIns="46800">
                      <a:noAutofit/>
                    </a:bodyPr>
                    <a:p>
                      <a:pPr algn="just"/>
                      <a:r>
                        <a:rPr b="0" lang="en-US" sz="2200" spc="-1" strike="noStrike">
                          <a:solidFill>
                            <a:srgbClr val="000000"/>
                          </a:solidFill>
                          <a:latin typeface="Calibri"/>
                          <a:ea typeface="Calibri"/>
                        </a:rPr>
                        <a:t>Format </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just"/>
                      <a:r>
                        <a:rPr b="1" lang="en-US" sz="2200" spc="-1" strike="noStrike">
                          <a:solidFill>
                            <a:srgbClr val="000000"/>
                          </a:solidFill>
                          <a:latin typeface="Calibri,Bold"/>
                          <a:ea typeface="Calibri,Bold"/>
                        </a:rPr>
                        <a:t>o</a:t>
                      </a:r>
                      <a:r>
                        <a:rPr b="0" lang="en-US" sz="2200" spc="-1" strike="noStrike">
                          <a:solidFill>
                            <a:srgbClr val="000000"/>
                          </a:solidFill>
                          <a:latin typeface="Calibri"/>
                          <a:ea typeface="Calibri"/>
                        </a:rPr>
                        <a:t>ctal, he</a:t>
                      </a:r>
                      <a:r>
                        <a:rPr b="1" lang="en-US" sz="2200" spc="-1" strike="noStrike">
                          <a:solidFill>
                            <a:srgbClr val="000000"/>
                          </a:solidFill>
                          <a:latin typeface="Calibri,Bold"/>
                          <a:ea typeface="Calibri,Bold"/>
                        </a:rPr>
                        <a:t>x</a:t>
                      </a:r>
                      <a:r>
                        <a:rPr b="0" lang="en-US" sz="2200" spc="-1" strike="noStrike">
                          <a:solidFill>
                            <a:srgbClr val="000000"/>
                          </a:solidFill>
                          <a:latin typeface="Calibri"/>
                          <a:ea typeface="Calibri"/>
                        </a:rPr>
                        <a:t>, </a:t>
                      </a:r>
                      <a:r>
                        <a:rPr b="1" lang="en-US" sz="2200" spc="-1" strike="noStrike">
                          <a:solidFill>
                            <a:srgbClr val="000000"/>
                          </a:solidFill>
                          <a:latin typeface="Calibri,Bold"/>
                          <a:ea typeface="Calibri,Bold"/>
                        </a:rPr>
                        <a:t>d</a:t>
                      </a:r>
                      <a:r>
                        <a:rPr b="0" lang="en-US" sz="2200" spc="-1" strike="noStrike">
                          <a:solidFill>
                            <a:srgbClr val="000000"/>
                          </a:solidFill>
                          <a:latin typeface="Calibri"/>
                          <a:ea typeface="Calibri"/>
                        </a:rPr>
                        <a:t>ecimal, </a:t>
                      </a:r>
                      <a:r>
                        <a:rPr b="1" lang="en-US" sz="2200" spc="-1" strike="noStrike">
                          <a:solidFill>
                            <a:srgbClr val="000000"/>
                          </a:solidFill>
                          <a:latin typeface="Calibri,Bold"/>
                          <a:ea typeface="Calibri,Bold"/>
                        </a:rPr>
                        <a:t>u</a:t>
                      </a:r>
                      <a:r>
                        <a:rPr b="0" lang="en-US" sz="2200" spc="-1" strike="noStrike">
                          <a:solidFill>
                            <a:srgbClr val="000000"/>
                          </a:solidFill>
                          <a:latin typeface="Calibri"/>
                          <a:ea typeface="Calibri"/>
                        </a:rPr>
                        <a:t>nsigned decimal, bi</a:t>
                      </a:r>
                      <a:r>
                        <a:rPr b="1" lang="en-US" sz="2200" spc="-1" strike="noStrike">
                          <a:solidFill>
                            <a:srgbClr val="000000"/>
                          </a:solidFill>
                          <a:latin typeface="Calibri,Bold"/>
                          <a:ea typeface="Calibri,Bold"/>
                        </a:rPr>
                        <a:t>t</a:t>
                      </a:r>
                      <a:r>
                        <a:rPr b="0" lang="en-US" sz="2200" spc="-1" strike="noStrike">
                          <a:solidFill>
                            <a:srgbClr val="000000"/>
                          </a:solidFill>
                          <a:latin typeface="Calibri"/>
                          <a:ea typeface="Calibri"/>
                        </a:rPr>
                        <a:t>, </a:t>
                      </a:r>
                      <a:r>
                        <a:rPr b="1" lang="en-US" sz="2200" spc="-1" strike="noStrike">
                          <a:solidFill>
                            <a:srgbClr val="000000"/>
                          </a:solidFill>
                          <a:latin typeface="Calibri,Bold"/>
                          <a:ea typeface="Calibri,Bold"/>
                        </a:rPr>
                        <a:t>f</a:t>
                      </a:r>
                      <a:r>
                        <a:rPr b="0" lang="en-US" sz="2200" spc="-1" strike="noStrike">
                          <a:solidFill>
                            <a:srgbClr val="000000"/>
                          </a:solidFill>
                          <a:latin typeface="Calibri"/>
                          <a:ea typeface="Calibri"/>
                        </a:rPr>
                        <a:t>loat,</a:t>
                      </a:r>
                      <a:endParaRPr b="0" lang="en-US" sz="2200" spc="-1" strike="noStrike">
                        <a:latin typeface="Arial"/>
                      </a:endParaRPr>
                    </a:p>
                    <a:p>
                      <a:pPr algn="just"/>
                      <a:r>
                        <a:rPr b="1" lang="en-US" sz="2200" spc="-1" strike="noStrike">
                          <a:solidFill>
                            <a:srgbClr val="000000"/>
                          </a:solidFill>
                          <a:latin typeface="Calibri,Bold"/>
                          <a:ea typeface="Calibri,Bold"/>
                        </a:rPr>
                        <a:t>a</a:t>
                      </a:r>
                      <a:r>
                        <a:rPr b="0" lang="en-US" sz="2200" spc="-1" strike="noStrike">
                          <a:solidFill>
                            <a:srgbClr val="000000"/>
                          </a:solidFill>
                          <a:latin typeface="Calibri"/>
                          <a:ea typeface="Calibri"/>
                        </a:rPr>
                        <a:t>ddress, </a:t>
                      </a:r>
                      <a:r>
                        <a:rPr b="1" lang="en-US" sz="2200" spc="-1" strike="noStrike">
                          <a:solidFill>
                            <a:srgbClr val="000000"/>
                          </a:solidFill>
                          <a:latin typeface="Calibri,Bold"/>
                          <a:ea typeface="Calibri,Bold"/>
                        </a:rPr>
                        <a:t>i</a:t>
                      </a:r>
                      <a:r>
                        <a:rPr b="0" lang="en-US" sz="2200" spc="-1" strike="noStrike">
                          <a:solidFill>
                            <a:srgbClr val="000000"/>
                          </a:solidFill>
                          <a:latin typeface="Calibri"/>
                          <a:ea typeface="Calibri"/>
                        </a:rPr>
                        <a:t>nstruction, </a:t>
                      </a:r>
                      <a:r>
                        <a:rPr b="1" lang="en-US" sz="2200" spc="-1" strike="noStrike">
                          <a:solidFill>
                            <a:srgbClr val="000000"/>
                          </a:solidFill>
                          <a:latin typeface="Calibri,Bold"/>
                          <a:ea typeface="Calibri,Bold"/>
                        </a:rPr>
                        <a:t>c</a:t>
                      </a:r>
                      <a:r>
                        <a:rPr b="0" lang="en-US" sz="2200" spc="-1" strike="noStrike">
                          <a:solidFill>
                            <a:srgbClr val="000000"/>
                          </a:solidFill>
                          <a:latin typeface="Calibri"/>
                          <a:ea typeface="Calibri"/>
                        </a:rPr>
                        <a:t>har, and </a:t>
                      </a:r>
                      <a:r>
                        <a:rPr b="1" lang="en-US" sz="2200" spc="-1" strike="noStrike">
                          <a:solidFill>
                            <a:srgbClr val="000000"/>
                          </a:solidFill>
                          <a:latin typeface="Calibri,Bold"/>
                          <a:ea typeface="Calibri,Bold"/>
                        </a:rPr>
                        <a:t>s</a:t>
                      </a:r>
                      <a:r>
                        <a:rPr b="0" lang="en-US" sz="2200" spc="-1" strike="noStrike">
                          <a:solidFill>
                            <a:srgbClr val="000000"/>
                          </a:solidFill>
                          <a:latin typeface="Calibri"/>
                          <a:ea typeface="Calibri"/>
                        </a:rPr>
                        <a:t>tring</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7280">
                <a:tc>
                  <a:txBody>
                    <a:bodyPr lIns="90000" rIns="90000" tIns="46800" bIns="46800">
                      <a:noAutofit/>
                    </a:bodyPr>
                    <a:p>
                      <a:pPr algn="just"/>
                      <a:r>
                        <a:rPr b="0" lang="en-US" sz="2200" spc="-1" strike="noStrike">
                          <a:solidFill>
                            <a:srgbClr val="000000"/>
                          </a:solidFill>
                          <a:latin typeface="Calibri"/>
                          <a:ea typeface="Calibri"/>
                        </a:rPr>
                        <a:t>Size </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just"/>
                      <a:r>
                        <a:rPr b="1" lang="en-US" sz="2200" spc="-1" strike="noStrike">
                          <a:solidFill>
                            <a:srgbClr val="000000"/>
                          </a:solidFill>
                          <a:latin typeface="Calibri,Bold"/>
                          <a:ea typeface="Calibri,Bold"/>
                        </a:rPr>
                        <a:t>b</a:t>
                      </a:r>
                      <a:r>
                        <a:rPr b="0" lang="en-US" sz="2200" spc="-1" strike="noStrike">
                          <a:solidFill>
                            <a:srgbClr val="000000"/>
                          </a:solidFill>
                          <a:latin typeface="Calibri"/>
                          <a:ea typeface="Calibri"/>
                        </a:rPr>
                        <a:t>yte, </a:t>
                      </a:r>
                      <a:r>
                        <a:rPr b="1" lang="en-US" sz="2200" spc="-1" strike="noStrike">
                          <a:solidFill>
                            <a:srgbClr val="000000"/>
                          </a:solidFill>
                          <a:latin typeface="Calibri,Bold"/>
                          <a:ea typeface="Calibri,Bold"/>
                        </a:rPr>
                        <a:t>h</a:t>
                      </a:r>
                      <a:r>
                        <a:rPr b="0" lang="en-US" sz="2200" spc="-1" strike="noStrike">
                          <a:solidFill>
                            <a:srgbClr val="000000"/>
                          </a:solidFill>
                          <a:latin typeface="Calibri"/>
                          <a:ea typeface="Calibri"/>
                        </a:rPr>
                        <a:t>alfword, </a:t>
                      </a:r>
                      <a:r>
                        <a:rPr b="1" lang="en-US" sz="2200" spc="-1" strike="noStrike">
                          <a:solidFill>
                            <a:srgbClr val="000000"/>
                          </a:solidFill>
                          <a:latin typeface="Calibri,Bold"/>
                          <a:ea typeface="Calibri,Bold"/>
                        </a:rPr>
                        <a:t>w</a:t>
                      </a:r>
                      <a:r>
                        <a:rPr b="0" lang="en-US" sz="2200" spc="-1" strike="noStrike">
                          <a:solidFill>
                            <a:srgbClr val="000000"/>
                          </a:solidFill>
                          <a:latin typeface="Calibri"/>
                          <a:ea typeface="Calibri"/>
                        </a:rPr>
                        <a:t>ord, </a:t>
                      </a:r>
                      <a:r>
                        <a:rPr b="1" lang="en-US" sz="2200" spc="-1" strike="noStrike">
                          <a:solidFill>
                            <a:srgbClr val="000000"/>
                          </a:solidFill>
                          <a:latin typeface="Calibri,Bold"/>
                          <a:ea typeface="Calibri,Bold"/>
                        </a:rPr>
                        <a:t>g</a:t>
                      </a:r>
                      <a:r>
                        <a:rPr b="0" lang="en-US" sz="2200" spc="-1" strike="noStrike">
                          <a:solidFill>
                            <a:srgbClr val="000000"/>
                          </a:solidFill>
                          <a:latin typeface="Calibri"/>
                          <a:ea typeface="Calibri"/>
                        </a:rPr>
                        <a:t>iant (8-byte)</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Software Tools</a:t>
            </a:r>
            <a:endParaRPr b="0" lang="en-US" sz="4400" spc="-1" strike="noStrike">
              <a:latin typeface="Arial"/>
            </a:endParaRPr>
          </a:p>
        </p:txBody>
      </p:sp>
      <p:sp>
        <p:nvSpPr>
          <p:cNvPr id="119" name="CustomShape 2"/>
          <p:cNvSpPr/>
          <p:nvPr/>
        </p:nvSpPr>
        <p:spPr>
          <a:xfrm>
            <a:off x="640080" y="1172520"/>
            <a:ext cx="8776800" cy="243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In this document, we will use the commands </a:t>
            </a:r>
            <a:r>
              <a:rPr b="1" lang="en-US" sz="2200" spc="-1" strike="noStrike">
                <a:solidFill>
                  <a:srgbClr val="000000"/>
                </a:solidFill>
                <a:latin typeface="Times New Roman"/>
                <a:ea typeface="DejaVu Sans"/>
              </a:rPr>
              <a:t>as</a:t>
            </a:r>
            <a:r>
              <a:rPr b="0" lang="en-US" sz="2200" spc="-1" strike="noStrike">
                <a:solidFill>
                  <a:srgbClr val="000000"/>
                </a:solidFill>
                <a:latin typeface="Times New Roman"/>
                <a:ea typeface="DejaVu Sans"/>
              </a:rPr>
              <a:t> (assembler), </a:t>
            </a:r>
            <a:r>
              <a:rPr b="1" lang="en-US" sz="2200" spc="-1" strike="noStrike">
                <a:solidFill>
                  <a:srgbClr val="000000"/>
                </a:solidFill>
                <a:latin typeface="Times New Roman"/>
                <a:ea typeface="DejaVu Sans"/>
              </a:rPr>
              <a:t>ld</a:t>
            </a:r>
            <a:r>
              <a:rPr b="0" lang="en-US" sz="2200" spc="-1" strike="noStrike">
                <a:solidFill>
                  <a:srgbClr val="000000"/>
                </a:solidFill>
                <a:latin typeface="Times New Roman"/>
                <a:ea typeface="DejaVu Sans"/>
              </a:rPr>
              <a:t> (link loader), and </a:t>
            </a:r>
            <a:r>
              <a:rPr b="1" lang="en-US" sz="2200" spc="-1" strike="noStrike">
                <a:solidFill>
                  <a:srgbClr val="000000"/>
                </a:solidFill>
                <a:latin typeface="Times New Roman"/>
                <a:ea typeface="DejaVu Sans"/>
              </a:rPr>
              <a:t>gdb</a:t>
            </a:r>
            <a:r>
              <a:rPr b="0" lang="en-US" sz="2200" spc="-1" strike="noStrike">
                <a:solidFill>
                  <a:srgbClr val="000000"/>
                </a:solidFill>
                <a:latin typeface="Times New Roman"/>
                <a:ea typeface="DejaVu Sans"/>
              </a:rPr>
              <a:t> (GNU debugger) from GCC. These are commands of the command line interface that can be executed from the command prompt.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Times New Roman"/>
                <a:ea typeface="DejaVu Sans"/>
              </a:rPr>
              <a:t>The Raspbian software package comes with two command line text editors </a:t>
            </a:r>
            <a:r>
              <a:rPr b="1" lang="en-US" sz="2200" spc="-1" strike="noStrike">
                <a:solidFill>
                  <a:srgbClr val="000000"/>
                </a:solidFill>
                <a:latin typeface="Times New Roman"/>
                <a:ea typeface="DejaVu Sans"/>
              </a:rPr>
              <a:t>nano</a:t>
            </a:r>
            <a:r>
              <a:rPr b="0" lang="en-US" sz="2200" spc="-1" strike="noStrike">
                <a:solidFill>
                  <a:srgbClr val="000000"/>
                </a:solidFill>
                <a:latin typeface="Times New Roman"/>
                <a:ea typeface="DejaVu Sans"/>
              </a:rPr>
              <a:t> and </a:t>
            </a:r>
            <a:r>
              <a:rPr b="1" lang="en-US" sz="2200" spc="-1" strike="noStrike">
                <a:solidFill>
                  <a:srgbClr val="000000"/>
                </a:solidFill>
                <a:latin typeface="Times New Roman"/>
                <a:ea typeface="DejaVu Sans"/>
              </a:rPr>
              <a:t>vi</a:t>
            </a:r>
            <a:r>
              <a:rPr b="0" lang="en-US" sz="2200" spc="-1" strike="noStrike">
                <a:solidFill>
                  <a:srgbClr val="000000"/>
                </a:solidFill>
                <a:latin typeface="Times New Roman"/>
                <a:ea typeface="DejaVu Sans"/>
              </a:rPr>
              <a:t> that may be used to enter and edit the assembly source code. Here are the versions used in this tutorial:</a:t>
            </a:r>
            <a:endParaRPr b="0" lang="en-US" sz="2200" spc="-1" strike="noStrike">
              <a:latin typeface="Arial"/>
            </a:endParaRPr>
          </a:p>
        </p:txBody>
      </p:sp>
      <p:pic>
        <p:nvPicPr>
          <p:cNvPr id="120" name="" descr=""/>
          <p:cNvPicPr/>
          <p:nvPr/>
        </p:nvPicPr>
        <p:blipFill>
          <a:blip r:embed="rId1"/>
          <a:stretch/>
        </p:blipFill>
        <p:spPr>
          <a:xfrm>
            <a:off x="600480" y="3657600"/>
            <a:ext cx="8999280" cy="132228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Examine Memory (cont.)</a:t>
            </a:r>
            <a:endParaRPr b="0" lang="en-US" sz="4400" spc="-1" strike="noStrike">
              <a:latin typeface="Arial"/>
            </a:endParaRPr>
          </a:p>
        </p:txBody>
      </p:sp>
      <p:sp>
        <p:nvSpPr>
          <p:cNvPr id="193" name="TextShape 2"/>
          <p:cNvSpPr txBox="1"/>
          <p:nvPr/>
        </p:nvSpPr>
        <p:spPr>
          <a:xfrm>
            <a:off x="640080" y="1280160"/>
            <a:ext cx="8686800" cy="1406160"/>
          </a:xfrm>
          <a:prstGeom prst="rect">
            <a:avLst/>
          </a:prstGeom>
          <a:noFill/>
          <a:ln>
            <a:noFill/>
          </a:ln>
        </p:spPr>
        <p:txBody>
          <a:bodyPr lIns="90000" rIns="90000" tIns="45000" bIns="45000">
            <a:spAutoFit/>
          </a:bodyPr>
          <a:p>
            <a:r>
              <a:rPr b="0" lang="en-US" sz="2400" spc="-1" strike="noStrike">
                <a:latin typeface="Times New Roman"/>
              </a:rPr>
              <a:t>For example, to display eight words in hexadecimal starting at location 0x8054, the command is </a:t>
            </a:r>
            <a:endParaRPr b="0" lang="en-US" sz="2400" spc="-1" strike="noStrike">
              <a:latin typeface="Times New Roman"/>
            </a:endParaRPr>
          </a:p>
          <a:p>
            <a:endParaRPr b="0" lang="en-US" sz="2400" spc="-1" strike="noStrike">
              <a:latin typeface="Times New Roman"/>
            </a:endParaRPr>
          </a:p>
          <a:p>
            <a:r>
              <a:rPr b="0" lang="en-US" sz="2400" spc="-1" strike="noStrike">
                <a:latin typeface="Lucida Console"/>
              </a:rPr>
              <a:t>x/8xw 0x8054</a:t>
            </a:r>
            <a:endParaRPr b="0" lang="en-US" sz="2400" spc="-1" strike="noStrike">
              <a:latin typeface="Times New Roman"/>
            </a:endParaRPr>
          </a:p>
        </p:txBody>
      </p:sp>
      <p:pic>
        <p:nvPicPr>
          <p:cNvPr id="194" name="" descr=""/>
          <p:cNvPicPr/>
          <p:nvPr/>
        </p:nvPicPr>
        <p:blipFill>
          <a:blip r:embed="rId1"/>
          <a:stretch/>
        </p:blipFill>
        <p:spPr>
          <a:xfrm>
            <a:off x="457200" y="3017520"/>
            <a:ext cx="9038880" cy="1249200"/>
          </a:xfrm>
          <a:prstGeom prst="rect">
            <a:avLst/>
          </a:prstGeom>
          <a:ln>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Exit GDB</a:t>
            </a:r>
            <a:endParaRPr b="0" lang="en-US" sz="4400" spc="-1" strike="noStrike">
              <a:latin typeface="Arial"/>
            </a:endParaRPr>
          </a:p>
        </p:txBody>
      </p:sp>
      <p:sp>
        <p:nvSpPr>
          <p:cNvPr id="196" name="TextShape 2"/>
          <p:cNvSpPr txBox="1"/>
          <p:nvPr/>
        </p:nvSpPr>
        <p:spPr>
          <a:xfrm>
            <a:off x="731520" y="1172520"/>
            <a:ext cx="8595360" cy="2250720"/>
          </a:xfrm>
          <a:prstGeom prst="rect">
            <a:avLst/>
          </a:prstGeom>
          <a:noFill/>
          <a:ln>
            <a:noFill/>
          </a:ln>
        </p:spPr>
        <p:txBody>
          <a:bodyPr lIns="90000" rIns="90000" tIns="45000" bIns="45000">
            <a:spAutoFit/>
          </a:bodyPr>
          <a:p>
            <a:r>
              <a:rPr b="0" lang="en-US" sz="2400" spc="-1" strike="noStrike">
                <a:latin typeface="Times New Roman"/>
              </a:rPr>
              <a:t>To exit GDB, the command is </a:t>
            </a:r>
            <a:endParaRPr b="0" lang="en-US" sz="2400" spc="-1" strike="noStrike">
              <a:latin typeface="Times New Roman"/>
            </a:endParaRPr>
          </a:p>
          <a:p>
            <a:endParaRPr b="0" lang="en-US" sz="2400" spc="-1" strike="noStrike">
              <a:latin typeface="Times New Roman"/>
            </a:endParaRPr>
          </a:p>
          <a:p>
            <a:r>
              <a:rPr b="0" lang="en-US" sz="2400" spc="-1" strike="noStrike" u="sng">
                <a:uFillTx/>
                <a:latin typeface="Lucida Console"/>
              </a:rPr>
              <a:t>q</a:t>
            </a:r>
            <a:r>
              <a:rPr b="0" lang="en-US" sz="2400" spc="-1" strike="noStrike">
                <a:latin typeface="Lucida Console"/>
              </a:rPr>
              <a:t>uit</a:t>
            </a:r>
            <a:endParaRPr b="0" lang="en-US" sz="2400" spc="-1" strike="noStrike">
              <a:latin typeface="Times New Roman"/>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4000" y="225720"/>
            <a:ext cx="9071640" cy="946800"/>
          </a:xfrm>
          <a:prstGeom prst="rect">
            <a:avLst/>
          </a:prstGeom>
          <a:noFill/>
          <a:ln>
            <a:noFill/>
          </a:ln>
        </p:spPr>
        <p:txBody>
          <a:bodyPr lIns="0" rIns="0" tIns="0" bIns="0" anchor="ctr">
            <a:spAutoFit/>
          </a:bodyPr>
          <a:p>
            <a:pPr algn="ctr"/>
            <a:r>
              <a:rPr b="0" lang="en-US" sz="4400" spc="-1" strike="noStrike">
                <a:latin typeface="Arial"/>
              </a:rPr>
              <a:t>Summary</a:t>
            </a:r>
            <a:endParaRPr b="0" lang="en-US" sz="4400" spc="-1" strike="noStrike">
              <a:latin typeface="Arial"/>
            </a:endParaRPr>
          </a:p>
        </p:txBody>
      </p:sp>
      <p:sp>
        <p:nvSpPr>
          <p:cNvPr id="198" name="TextShape 2"/>
          <p:cNvSpPr txBox="1"/>
          <p:nvPr/>
        </p:nvSpPr>
        <p:spPr>
          <a:xfrm>
            <a:off x="504000" y="1172520"/>
            <a:ext cx="9005760" cy="3459960"/>
          </a:xfrm>
          <a:prstGeom prst="rect">
            <a:avLst/>
          </a:prstGeom>
          <a:noFill/>
          <a:ln>
            <a:noFill/>
          </a:ln>
        </p:spPr>
        <p:txBody>
          <a:bodyPr lIns="90000" rIns="90000" tIns="45000" bIns="45000">
            <a:spAutoFit/>
          </a:bodyPr>
          <a:p>
            <a:r>
              <a:rPr b="0" lang="en-US" sz="2400" spc="-1" strike="noStrike">
                <a:latin typeface="Times New Roman"/>
              </a:rPr>
              <a:t>We have seen several tools for assembly language programming available on the Raspberry Pi:</a:t>
            </a:r>
            <a:endParaRPr b="0" lang="en-US" sz="2400" spc="-1" strike="noStrike">
              <a:latin typeface="Times New Roman"/>
            </a:endParaRPr>
          </a:p>
          <a:p>
            <a:endParaRPr b="0" lang="en-US" sz="2400" spc="-1" strike="noStrike">
              <a:latin typeface="Times New Roman"/>
            </a:endParaRPr>
          </a:p>
          <a:p>
            <a:pPr marL="216000" indent="-216000">
              <a:buClr>
                <a:srgbClr val="000000"/>
              </a:buClr>
              <a:buSzPct val="45000"/>
              <a:buFont typeface="Wingdings" charset="2"/>
              <a:buChar char=""/>
            </a:pPr>
            <a:r>
              <a:rPr b="1" lang="en-US" sz="2400" spc="-1" strike="noStrike">
                <a:latin typeface="Times New Roman"/>
              </a:rPr>
              <a:t>nano</a:t>
            </a:r>
            <a:r>
              <a:rPr b="0" lang="en-US" sz="2400" spc="-1" strike="noStrike">
                <a:latin typeface="Times New Roman"/>
              </a:rPr>
              <a:t>, a text editor</a:t>
            </a:r>
            <a:endParaRPr b="0" lang="en-US" sz="2400" spc="-1" strike="noStrike">
              <a:latin typeface="Times New Roman"/>
            </a:endParaRPr>
          </a:p>
          <a:p>
            <a:pPr marL="216000" indent="-216000">
              <a:buClr>
                <a:srgbClr val="000000"/>
              </a:buClr>
              <a:buSzPct val="45000"/>
              <a:buFont typeface="Wingdings" charset="2"/>
              <a:buChar char=""/>
            </a:pPr>
            <a:r>
              <a:rPr b="1" lang="en-US" sz="2400" spc="-1" strike="noStrike">
                <a:latin typeface="Times New Roman"/>
              </a:rPr>
              <a:t>as</a:t>
            </a:r>
            <a:r>
              <a:rPr b="0" lang="en-US" sz="2400" spc="-1" strike="noStrike">
                <a:latin typeface="Times New Roman"/>
              </a:rPr>
              <a:t>, the assembler</a:t>
            </a:r>
            <a:endParaRPr b="0" lang="en-US" sz="2400" spc="-1" strike="noStrike">
              <a:latin typeface="Times New Roman"/>
            </a:endParaRPr>
          </a:p>
          <a:p>
            <a:pPr marL="216000" indent="-216000">
              <a:buClr>
                <a:srgbClr val="000000"/>
              </a:buClr>
              <a:buSzPct val="45000"/>
              <a:buFont typeface="Wingdings" charset="2"/>
              <a:buChar char=""/>
            </a:pPr>
            <a:r>
              <a:rPr b="1" lang="en-US" sz="2400" spc="-1" strike="noStrike">
                <a:latin typeface="Times New Roman"/>
              </a:rPr>
              <a:t>ld</a:t>
            </a:r>
            <a:r>
              <a:rPr b="0" lang="en-US" sz="2400" spc="-1" strike="noStrike">
                <a:latin typeface="Times New Roman"/>
              </a:rPr>
              <a:t>, the linker</a:t>
            </a:r>
            <a:endParaRPr b="0" lang="en-US" sz="2400" spc="-1" strike="noStrike">
              <a:latin typeface="Times New Roman"/>
            </a:endParaRPr>
          </a:p>
          <a:p>
            <a:pPr marL="216000" indent="-216000">
              <a:buClr>
                <a:srgbClr val="000000"/>
              </a:buClr>
              <a:buSzPct val="45000"/>
              <a:buFont typeface="Wingdings" charset="2"/>
              <a:buChar char=""/>
            </a:pPr>
            <a:r>
              <a:rPr b="1" lang="en-US" sz="2400" spc="-1" strike="noStrike">
                <a:latin typeface="Times New Roman"/>
              </a:rPr>
              <a:t>gdb</a:t>
            </a:r>
            <a:r>
              <a:rPr b="0" lang="en-US" sz="2400" spc="-1" strike="noStrike">
                <a:latin typeface="Times New Roman"/>
              </a:rPr>
              <a:t>, the debugger</a:t>
            </a:r>
            <a:endParaRPr b="0" lang="en-US" sz="2400" spc="-1" strike="noStrike">
              <a:latin typeface="Times New Roman"/>
            </a:endParaRPr>
          </a:p>
          <a:p>
            <a:pPr marL="216000" indent="-216000">
              <a:buClr>
                <a:srgbClr val="000000"/>
              </a:buClr>
              <a:buSzPct val="45000"/>
              <a:buFont typeface="Wingdings" charset="2"/>
              <a:buChar char=""/>
            </a:pPr>
            <a:endParaRPr b="0" lang="en-US" sz="2400" spc="-1" strike="noStrike">
              <a:latin typeface="Times New Roman"/>
            </a:endParaRPr>
          </a:p>
          <a:p>
            <a:r>
              <a:rPr b="0" lang="en-US" sz="2400" spc="-1" strike="noStrike">
                <a:latin typeface="Times New Roman"/>
              </a:rPr>
              <a:t>We will get better acquainted with these tools as we use them to develop our own programs.</a:t>
            </a:r>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GCC Assembly Syntax</a:t>
            </a:r>
            <a:endParaRPr b="0" lang="en-US" sz="4400" spc="-1" strike="noStrike">
              <a:latin typeface="Arial"/>
            </a:endParaRPr>
          </a:p>
        </p:txBody>
      </p:sp>
      <p:sp>
        <p:nvSpPr>
          <p:cNvPr id="122" name="CustomShape 2"/>
          <p:cNvSpPr/>
          <p:nvPr/>
        </p:nvSpPr>
        <p:spPr>
          <a:xfrm>
            <a:off x="457200" y="1371600"/>
            <a:ext cx="9051120" cy="3106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The program is running under Raspbian OS. The OS provides services such as console read/write or file I/O.</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Times New Roman"/>
                <a:ea typeface="DejaVu Sans"/>
              </a:rPr>
              <a:t>Here are some syntax rules for the assembly source file:</a:t>
            </a:r>
            <a:endParaRPr b="0" lang="en-US" sz="2200" spc="-1" strike="noStrike">
              <a:latin typeface="Arial"/>
            </a:endParaRPr>
          </a:p>
          <a:p>
            <a:pPr>
              <a:lnSpc>
                <a:spcPct val="100000"/>
              </a:lnSpc>
            </a:pPr>
            <a:endParaRPr b="0" lang="en-US" sz="2200" spc="-1" strike="noStrike">
              <a:latin typeface="Arial"/>
            </a:endParaRPr>
          </a:p>
          <a:p>
            <a:pPr marL="216000" indent="-214560">
              <a:lnSpc>
                <a:spcPct val="100000"/>
              </a:lnSpc>
              <a:buClr>
                <a:srgbClr val="000000"/>
              </a:buClr>
              <a:buSzPct val="45000"/>
              <a:buFont typeface="Wingdings" charset="2"/>
              <a:buChar char=""/>
            </a:pPr>
            <a:r>
              <a:rPr b="0" lang="en-US" sz="2200" spc="-1" strike="noStrike">
                <a:solidFill>
                  <a:srgbClr val="000000"/>
                </a:solidFill>
                <a:latin typeface="Times New Roman"/>
                <a:ea typeface="DejaVu Sans"/>
              </a:rPr>
              <a:t>Comments are preceded by ‘@’ instead of ‘;’. The assembler also accepts  C++ style comments enclosed with ‘/* */’ and ‘//’.</a:t>
            </a:r>
            <a:endParaRPr b="0" lang="en-US" sz="2200" spc="-1" strike="noStrike">
              <a:latin typeface="Arial"/>
            </a:endParaRPr>
          </a:p>
          <a:p>
            <a:pPr>
              <a:lnSpc>
                <a:spcPct val="100000"/>
              </a:lnSpc>
            </a:pPr>
            <a:endParaRPr b="0" lang="en-US" sz="2200" spc="-1" strike="noStrike">
              <a:latin typeface="Arial"/>
            </a:endParaRPr>
          </a:p>
          <a:p>
            <a:pPr marL="216000" indent="-214560">
              <a:lnSpc>
                <a:spcPct val="100000"/>
              </a:lnSpc>
              <a:buClr>
                <a:srgbClr val="000000"/>
              </a:buClr>
              <a:buSzPct val="45000"/>
              <a:buFont typeface="Wingdings" charset="2"/>
              <a:buChar char=""/>
            </a:pPr>
            <a:r>
              <a:rPr b="0" lang="en-US" sz="2200" spc="-1" strike="noStrike">
                <a:solidFill>
                  <a:srgbClr val="000000"/>
                </a:solidFill>
                <a:latin typeface="Times New Roman"/>
                <a:ea typeface="DejaVu Sans"/>
              </a:rPr>
              <a:t>Labels must be followed by a ‘:’.</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GCC Assembly Directives</a:t>
            </a:r>
            <a:endParaRPr b="0" lang="en-US" sz="4400" spc="-1" strike="noStrike">
              <a:latin typeface="Arial"/>
            </a:endParaRPr>
          </a:p>
        </p:txBody>
      </p:sp>
      <p:graphicFrame>
        <p:nvGraphicFramePr>
          <p:cNvPr id="124" name="Table 2"/>
          <p:cNvGraphicFramePr/>
          <p:nvPr/>
        </p:nvGraphicFramePr>
        <p:xfrm>
          <a:off x="582120" y="1426320"/>
          <a:ext cx="8686440" cy="3477240"/>
        </p:xfrm>
        <a:graphic>
          <a:graphicData uri="http://schemas.openxmlformats.org/drawingml/2006/table">
            <a:tbl>
              <a:tblPr/>
              <a:tblGrid>
                <a:gridCol w="2906640"/>
                <a:gridCol w="5780160"/>
              </a:tblGrid>
              <a:tr h="289800">
                <a:tc>
                  <a:txBody>
                    <a:bodyPr lIns="90000" rIns="90000">
                      <a:noAutofit/>
                    </a:bodyPr>
                    <a:p>
                      <a:pPr algn="just">
                        <a:lnSpc>
                          <a:spcPct val="100000"/>
                        </a:lnSpc>
                      </a:pPr>
                      <a:r>
                        <a:rPr b="1" lang="en-US" sz="1300" spc="-1" strike="noStrike">
                          <a:solidFill>
                            <a:srgbClr val="000000"/>
                          </a:solidFill>
                          <a:latin typeface="Courier New"/>
                        </a:rPr>
                        <a:t>GCC Directive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just">
                        <a:lnSpc>
                          <a:spcPct val="100000"/>
                        </a:lnSpc>
                      </a:pPr>
                      <a:r>
                        <a:rPr b="1" lang="en-US" sz="1300" spc="-1" strike="noStrike">
                          <a:solidFill>
                            <a:srgbClr val="000000"/>
                          </a:solidFill>
                          <a:latin typeface="Courier New"/>
                        </a:rPr>
                        <a:t>Explanation</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89800">
                <a:tc>
                  <a:txBody>
                    <a:bodyPr lIns="90000" rIns="90000">
                      <a:noAutofit/>
                    </a:bodyPr>
                    <a:p>
                      <a:pPr algn="just">
                        <a:lnSpc>
                          <a:spcPct val="100000"/>
                        </a:lnSpc>
                      </a:pPr>
                      <a:r>
                        <a:rPr b="0" lang="en-US" sz="1300" spc="-1" strike="noStrike">
                          <a:solidFill>
                            <a:srgbClr val="000000"/>
                          </a:solidFill>
                          <a:latin typeface="Courier New"/>
                        </a:rPr>
                        <a:t>.text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Signifies the beginning of code or constant</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800">
                <a:tc>
                  <a:txBody>
                    <a:bodyPr lIns="90000" rIns="90000">
                      <a:noAutofit/>
                    </a:bodyPr>
                    <a:p>
                      <a:pPr algn="just">
                        <a:lnSpc>
                          <a:spcPct val="100000"/>
                        </a:lnSpc>
                      </a:pPr>
                      <a:r>
                        <a:rPr b="0" lang="en-US" sz="1300" spc="-1" strike="noStrike">
                          <a:solidFill>
                            <a:srgbClr val="000000"/>
                          </a:solidFill>
                          <a:latin typeface="Courier New"/>
                        </a:rPr>
                        <a:t>.data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US" sz="1300" spc="-1" strike="noStrike">
                          <a:solidFill>
                            <a:srgbClr val="000000"/>
                          </a:solidFill>
                          <a:latin typeface="Courier New"/>
                        </a:rPr>
                        <a:t>Signifies the beginning of read/write data</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800">
                <a:tc>
                  <a:txBody>
                    <a:bodyPr lIns="90000" rIns="90000">
                      <a:noAutofit/>
                    </a:bodyPr>
                    <a:p>
                      <a:pPr algn="just">
                        <a:lnSpc>
                          <a:spcPct val="100000"/>
                        </a:lnSpc>
                      </a:pPr>
                      <a:r>
                        <a:rPr b="0" lang="en-US" sz="1300" spc="-1" strike="noStrike">
                          <a:solidFill>
                            <a:srgbClr val="000000"/>
                          </a:solidFill>
                          <a:latin typeface="Courier New"/>
                        </a:rPr>
                        <a:t>.global </a:t>
                      </a:r>
                      <a:r>
                        <a:rPr b="0" i="1" lang="en-US" sz="1300" spc="-1" strike="noStrike">
                          <a:solidFill>
                            <a:srgbClr val="000000"/>
                          </a:solidFill>
                          <a:latin typeface="Courier New"/>
                        </a:rPr>
                        <a:t>label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Makes the label visible to linker</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800">
                <a:tc>
                  <a:txBody>
                    <a:bodyPr lIns="90000" rIns="90000">
                      <a:noAutofit/>
                    </a:bodyPr>
                    <a:p>
                      <a:pPr algn="just">
                        <a:lnSpc>
                          <a:spcPct val="100000"/>
                        </a:lnSpc>
                      </a:pPr>
                      <a:r>
                        <a:rPr b="0" lang="en-US" sz="1300" spc="-1" strike="noStrike">
                          <a:solidFill>
                            <a:srgbClr val="000000"/>
                          </a:solidFill>
                          <a:latin typeface="Courier New"/>
                        </a:rPr>
                        <a:t>.extern </a:t>
                      </a:r>
                      <a:r>
                        <a:rPr b="0" i="1" lang="en-US" sz="1300" spc="-1" strike="noStrike">
                          <a:solidFill>
                            <a:srgbClr val="000000"/>
                          </a:solidFill>
                          <a:latin typeface="Courier New"/>
                        </a:rPr>
                        <a:t>label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US" sz="1300" spc="-1" strike="noStrike">
                          <a:solidFill>
                            <a:srgbClr val="000000"/>
                          </a:solidFill>
                          <a:latin typeface="Courier New"/>
                        </a:rPr>
                        <a:t>label is declared outside of this file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800">
                <a:tc>
                  <a:txBody>
                    <a:bodyPr lIns="90000" rIns="90000">
                      <a:noAutofit/>
                    </a:bodyPr>
                    <a:p>
                      <a:pPr algn="just">
                        <a:lnSpc>
                          <a:spcPct val="100000"/>
                        </a:lnSpc>
                      </a:pPr>
                      <a:r>
                        <a:rPr b="0" lang="en-US" sz="1300" spc="-1" strike="noStrike">
                          <a:solidFill>
                            <a:srgbClr val="000000"/>
                          </a:solidFill>
                          <a:latin typeface="Courier New"/>
                        </a:rPr>
                        <a:t>.word </a:t>
                      </a:r>
                      <a:r>
                        <a:rPr b="0" i="1" lang="en-US" sz="1300" spc="-1" strike="noStrike">
                          <a:solidFill>
                            <a:srgbClr val="000000"/>
                          </a:solidFill>
                          <a:latin typeface="Courier New"/>
                        </a:rPr>
                        <a:t>word </a:t>
                      </a:r>
                      <a:r>
                        <a:rPr b="0" lang="en-US" sz="1300" spc="-1" strike="noStrike">
                          <a:solidFill>
                            <a:srgbClr val="000000"/>
                          </a:solidFill>
                          <a:latin typeface="Courier New"/>
                        </a:rPr>
                        <a:t>[,</a:t>
                      </a:r>
                      <a:r>
                        <a:rPr b="0" i="1" lang="en-US" sz="1300" spc="-1" strike="noStrike">
                          <a:solidFill>
                            <a:srgbClr val="000000"/>
                          </a:solidFill>
                          <a:latin typeface="Courier New"/>
                        </a:rPr>
                        <a:t>word</a:t>
                      </a:r>
                      <a:r>
                        <a:rPr b="0" lang="en-US" sz="1300" spc="-1" strike="noStrike">
                          <a:solidFill>
                            <a:srgbClr val="000000"/>
                          </a:solidFill>
                          <a:latin typeface="Courier New"/>
                        </a:rPr>
                        <a:t>, </a:t>
                      </a:r>
                      <a:r>
                        <a:rPr b="0" i="1" lang="en-US" sz="1300" spc="-1" strike="noStrike">
                          <a:solidFill>
                            <a:srgbClr val="000000"/>
                          </a:solidFill>
                          <a:latin typeface="Courier New"/>
                        </a:rPr>
                        <a:t>word</a:t>
                      </a:r>
                      <a:r>
                        <a:rPr b="0" lang="en-US" sz="1300" spc="-1" strike="noStrike">
                          <a:solidFill>
                            <a:srgbClr val="000000"/>
                          </a:solidFill>
                          <a:latin typeface="Courier New"/>
                        </a:rPr>
                        <a:t>, …]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Declares word (32-bit) data</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800">
                <a:tc>
                  <a:txBody>
                    <a:bodyPr lIns="90000" rIns="90000">
                      <a:noAutofit/>
                    </a:bodyPr>
                    <a:p>
                      <a:pPr algn="just">
                        <a:lnSpc>
                          <a:spcPct val="100000"/>
                        </a:lnSpc>
                      </a:pPr>
                      <a:r>
                        <a:rPr b="0" lang="en-US" sz="1300" spc="-1" strike="noStrike">
                          <a:solidFill>
                            <a:srgbClr val="000000"/>
                          </a:solidFill>
                          <a:latin typeface="Courier New"/>
                        </a:rPr>
                        <a:t>.double </a:t>
                      </a:r>
                      <a:r>
                        <a:rPr b="0" i="1" lang="en-US" sz="1300" spc="-1" strike="noStrike">
                          <a:solidFill>
                            <a:srgbClr val="000000"/>
                          </a:solidFill>
                          <a:latin typeface="Courier New"/>
                        </a:rPr>
                        <a:t>double </a:t>
                      </a:r>
                      <a:r>
                        <a:rPr b="0" lang="en-US" sz="1300" spc="-1" strike="noStrike">
                          <a:solidFill>
                            <a:srgbClr val="000000"/>
                          </a:solidFill>
                          <a:latin typeface="Courier New"/>
                        </a:rPr>
                        <a:t>[,</a:t>
                      </a:r>
                      <a:r>
                        <a:rPr b="0" i="1" lang="en-US" sz="1300" spc="-1" strike="noStrike">
                          <a:solidFill>
                            <a:srgbClr val="000000"/>
                          </a:solidFill>
                          <a:latin typeface="Courier New"/>
                        </a:rPr>
                        <a:t>double</a:t>
                      </a:r>
                      <a:r>
                        <a:rPr b="0" lang="en-US" sz="1300" spc="-1" strike="noStrike">
                          <a:solidFill>
                            <a:srgbClr val="000000"/>
                          </a:solidFill>
                          <a:latin typeface="Courier New"/>
                        </a:rPr>
                        <a:t>,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US" sz="1300" spc="-1" strike="noStrike">
                          <a:solidFill>
                            <a:srgbClr val="000000"/>
                          </a:solidFill>
                          <a:latin typeface="Courier New"/>
                        </a:rPr>
                        <a:t>Declares double precision floating point (64-bit) data</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800">
                <a:tc>
                  <a:txBody>
                    <a:bodyPr lIns="90000" rIns="90000">
                      <a:noAutofit/>
                    </a:bodyPr>
                    <a:p>
                      <a:pPr algn="just">
                        <a:lnSpc>
                          <a:spcPct val="100000"/>
                        </a:lnSpc>
                      </a:pPr>
                      <a:r>
                        <a:rPr b="0" lang="en-US" sz="1300" spc="-1" strike="noStrike">
                          <a:solidFill>
                            <a:srgbClr val="000000"/>
                          </a:solidFill>
                          <a:latin typeface="Courier New"/>
                        </a:rPr>
                        <a:t>.space </a:t>
                      </a:r>
                      <a:r>
                        <a:rPr b="0" i="1" lang="en-US" sz="1300" spc="-1" strike="noStrike">
                          <a:solidFill>
                            <a:srgbClr val="000000"/>
                          </a:solidFill>
                          <a:latin typeface="Courier New"/>
                        </a:rPr>
                        <a:t>#bytes </a:t>
                      </a:r>
                      <a:r>
                        <a:rPr b="0" lang="en-US" sz="1300" spc="-1" strike="noStrike">
                          <a:solidFill>
                            <a:srgbClr val="000000"/>
                          </a:solidFill>
                          <a:latin typeface="Courier New"/>
                        </a:rPr>
                        <a:t>[,</a:t>
                      </a:r>
                      <a:r>
                        <a:rPr b="0" i="1" lang="en-US" sz="1300" spc="-1" strike="noStrike">
                          <a:solidFill>
                            <a:srgbClr val="000000"/>
                          </a:solidFill>
                          <a:latin typeface="Courier New"/>
                        </a:rPr>
                        <a:t>fill</a:t>
                      </a:r>
                      <a:r>
                        <a:rPr b="0" lang="en-US" sz="1300" spc="-1" strike="noStrike">
                          <a:solidFill>
                            <a:srgbClr val="000000"/>
                          </a:solidFill>
                          <a:latin typeface="Courier New"/>
                        </a:rPr>
                        <a:t>]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Declares memory (in bytes) with optional fill</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800">
                <a:tc>
                  <a:txBody>
                    <a:bodyPr lIns="90000" rIns="90000">
                      <a:noAutofit/>
                    </a:bodyPr>
                    <a:p>
                      <a:pPr algn="just">
                        <a:lnSpc>
                          <a:spcPct val="100000"/>
                        </a:lnSpc>
                      </a:pPr>
                      <a:r>
                        <a:rPr b="0" lang="en-US" sz="1300" spc="-1" strike="noStrike">
                          <a:solidFill>
                            <a:srgbClr val="000000"/>
                          </a:solidFill>
                          <a:latin typeface="Courier New"/>
                        </a:rPr>
                        <a:t>.asciz “</a:t>
                      </a:r>
                      <a:r>
                        <a:rPr b="0" i="1" lang="en-US" sz="1300" spc="-1" strike="noStrike">
                          <a:solidFill>
                            <a:srgbClr val="000000"/>
                          </a:solidFill>
                          <a:latin typeface="Courier New"/>
                        </a:rPr>
                        <a:t>ASCII string</a:t>
                      </a:r>
                      <a:r>
                        <a:rPr b="0" lang="en-US" sz="1300" spc="-1" strike="noStrike">
                          <a:solidFill>
                            <a:srgbClr val="000000"/>
                          </a:solidFill>
                          <a:latin typeface="Courier New"/>
                        </a:rPr>
                        <a:t>”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US" sz="1300" spc="-1" strike="noStrike">
                          <a:solidFill>
                            <a:srgbClr val="000000"/>
                          </a:solidFill>
                          <a:latin typeface="Courier New"/>
                        </a:rPr>
                        <a:t>Declares an ASCII string with null termination</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800">
                <a:tc>
                  <a:txBody>
                    <a:bodyPr lIns="90000" rIns="90000">
                      <a:noAutofit/>
                    </a:bodyPr>
                    <a:p>
                      <a:pPr algn="just">
                        <a:lnSpc>
                          <a:spcPct val="100000"/>
                        </a:lnSpc>
                      </a:pPr>
                      <a:r>
                        <a:rPr b="0" lang="en-US" sz="1300" spc="-1" strike="noStrike">
                          <a:solidFill>
                            <a:srgbClr val="000000"/>
                          </a:solidFill>
                          <a:latin typeface="Courier New"/>
                        </a:rPr>
                        <a:t>.equ </a:t>
                      </a:r>
                      <a:r>
                        <a:rPr b="0" i="1" lang="en-US" sz="1300" spc="-1" strike="noStrike">
                          <a:solidFill>
                            <a:srgbClr val="000000"/>
                          </a:solidFill>
                          <a:latin typeface="Courier New"/>
                        </a:rPr>
                        <a:t>symbol</a:t>
                      </a:r>
                      <a:r>
                        <a:rPr b="0" lang="en-US" sz="1300" spc="-1" strike="noStrike">
                          <a:solidFill>
                            <a:srgbClr val="000000"/>
                          </a:solidFill>
                          <a:latin typeface="Courier New"/>
                        </a:rPr>
                        <a:t>, </a:t>
                      </a:r>
                      <a:r>
                        <a:rPr b="0" i="1" lang="en-US" sz="1300" spc="-1" strike="noStrike">
                          <a:solidFill>
                            <a:srgbClr val="000000"/>
                          </a:solidFill>
                          <a:latin typeface="Courier New"/>
                        </a:rPr>
                        <a:t>value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Sets the symbol with a constant value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800">
                <a:tc>
                  <a:txBody>
                    <a:bodyPr lIns="90000" rIns="90000">
                      <a:noAutofit/>
                    </a:bodyPr>
                    <a:p>
                      <a:pPr algn="just">
                        <a:lnSpc>
                          <a:spcPct val="100000"/>
                        </a:lnSpc>
                      </a:pPr>
                      <a:r>
                        <a:rPr b="0" lang="en-US" sz="1300" spc="-1" strike="noStrike">
                          <a:solidFill>
                            <a:srgbClr val="000000"/>
                          </a:solidFill>
                          <a:latin typeface="Courier New"/>
                        </a:rPr>
                        <a:t>.set </a:t>
                      </a:r>
                      <a:r>
                        <a:rPr b="0" i="1" lang="en-US" sz="1300" spc="-1" strike="noStrike">
                          <a:solidFill>
                            <a:srgbClr val="000000"/>
                          </a:solidFill>
                          <a:latin typeface="Courier New"/>
                        </a:rPr>
                        <a:t>variable</a:t>
                      </a:r>
                      <a:r>
                        <a:rPr b="0" lang="en-US" sz="1300" spc="-1" strike="noStrike">
                          <a:solidFill>
                            <a:srgbClr val="000000"/>
                          </a:solidFill>
                          <a:latin typeface="Courier New"/>
                        </a:rPr>
                        <a:t>, </a:t>
                      </a:r>
                      <a:r>
                        <a:rPr b="0" i="1" lang="en-US" sz="1300" spc="-1" strike="noStrike">
                          <a:solidFill>
                            <a:srgbClr val="000000"/>
                          </a:solidFill>
                          <a:latin typeface="Courier New"/>
                        </a:rPr>
                        <a:t>value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US" sz="1300" spc="-1" strike="noStrike">
                          <a:solidFill>
                            <a:srgbClr val="000000"/>
                          </a:solidFill>
                          <a:latin typeface="Courier New"/>
                        </a:rPr>
                        <a:t>Sets the variable with a new value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800">
                <a:tc>
                  <a:txBody>
                    <a:bodyPr lIns="90000" rIns="90000">
                      <a:noAutofit/>
                    </a:bodyPr>
                    <a:p>
                      <a:pPr algn="just">
                        <a:lnSpc>
                          <a:spcPct val="100000"/>
                        </a:lnSpc>
                      </a:pPr>
                      <a:r>
                        <a:rPr b="0" lang="en-US" sz="1300" spc="-1" strike="noStrike">
                          <a:solidFill>
                            <a:srgbClr val="000000"/>
                          </a:solidFill>
                          <a:latin typeface="Courier New"/>
                        </a:rPr>
                        <a:t>.end </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US" sz="1300" spc="-1" strike="noStrike">
                          <a:solidFill>
                            <a:srgbClr val="000000"/>
                          </a:solidFill>
                          <a:latin typeface="Courier New"/>
                        </a:rPr>
                        <a:t>Signifies the end of the program</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Sample Program</a:t>
            </a:r>
            <a:endParaRPr b="0" lang="en-US" sz="4400" spc="-1" strike="noStrike">
              <a:latin typeface="Arial"/>
            </a:endParaRPr>
          </a:p>
        </p:txBody>
      </p:sp>
      <p:pic>
        <p:nvPicPr>
          <p:cNvPr id="126" name="" descr=""/>
          <p:cNvPicPr/>
          <p:nvPr/>
        </p:nvPicPr>
        <p:blipFill>
          <a:blip r:embed="rId1"/>
          <a:stretch/>
        </p:blipFill>
        <p:spPr>
          <a:xfrm>
            <a:off x="548640" y="1188720"/>
            <a:ext cx="8868240" cy="1969920"/>
          </a:xfrm>
          <a:prstGeom prst="rect">
            <a:avLst/>
          </a:prstGeom>
          <a:ln>
            <a:noFill/>
          </a:ln>
        </p:spPr>
      </p:pic>
      <p:sp>
        <p:nvSpPr>
          <p:cNvPr id="127" name="CustomShape 2"/>
          <p:cNvSpPr/>
          <p:nvPr/>
        </p:nvSpPr>
        <p:spPr>
          <a:xfrm>
            <a:off x="548640" y="3474720"/>
            <a:ext cx="877680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Times New Roman"/>
                <a:ea typeface="DejaVu Sans"/>
              </a:rPr>
              <a:t>Notes:</a:t>
            </a:r>
            <a:endParaRPr b="0" lang="en-US" sz="2000" spc="-1" strike="noStrike">
              <a:latin typeface="Arial"/>
            </a:endParaRPr>
          </a:p>
          <a:p>
            <a:pPr marL="216000" indent="-214560">
              <a:lnSpc>
                <a:spcPct val="100000"/>
              </a:lnSpc>
              <a:buClr>
                <a:srgbClr val="000000"/>
              </a:buClr>
              <a:buFont typeface="StarSymbol"/>
              <a:buAutoNum type="arabicPeriod"/>
            </a:pPr>
            <a:r>
              <a:rPr b="0" lang="en-US" sz="2000" spc="-1" strike="noStrike">
                <a:solidFill>
                  <a:srgbClr val="000000"/>
                </a:solidFill>
                <a:latin typeface="Times New Roman"/>
                <a:ea typeface="DejaVu Sans"/>
              </a:rPr>
              <a:t>Comments either use C-style /* */ or are preceded with ‘@’.</a:t>
            </a:r>
            <a:endParaRPr b="0" lang="en-US" sz="2000" spc="-1" strike="noStrike">
              <a:latin typeface="Arial"/>
            </a:endParaRPr>
          </a:p>
          <a:p>
            <a:pPr marL="216000" indent="-214560">
              <a:lnSpc>
                <a:spcPct val="100000"/>
              </a:lnSpc>
              <a:buClr>
                <a:srgbClr val="000000"/>
              </a:buClr>
              <a:buFont typeface="StarSymbol"/>
              <a:buAutoNum type="arabicPeriod"/>
            </a:pPr>
            <a:r>
              <a:rPr b="0" lang="en-US" sz="2000" spc="-1" strike="noStrike">
                <a:solidFill>
                  <a:srgbClr val="000000"/>
                </a:solidFill>
                <a:latin typeface="Times New Roman"/>
                <a:ea typeface="DejaVu Sans"/>
              </a:rPr>
              <a:t>Labels are followed by ‘</a:t>
            </a:r>
            <a:r>
              <a:rPr b="1" lang="en-US" sz="2000" spc="-1" strike="noStrike">
                <a:solidFill>
                  <a:srgbClr val="000000"/>
                </a:solidFill>
                <a:latin typeface="Times New Roman"/>
                <a:ea typeface="DejaVu Sans"/>
              </a:rPr>
              <a:t>:</a:t>
            </a:r>
            <a:r>
              <a:rPr b="0" lang="en-US" sz="2000" spc="-1" strike="noStrike">
                <a:solidFill>
                  <a:srgbClr val="000000"/>
                </a:solidFill>
                <a:latin typeface="Times New Roman"/>
                <a:ea typeface="DejaVu Sans"/>
              </a:rPr>
              <a:t>’.</a:t>
            </a:r>
            <a:endParaRPr b="0" lang="en-US" sz="2000" spc="-1" strike="noStrike">
              <a:latin typeface="Arial"/>
            </a:endParaRPr>
          </a:p>
          <a:p>
            <a:pPr marL="216000" indent="-214560">
              <a:lnSpc>
                <a:spcPct val="100000"/>
              </a:lnSpc>
              <a:buClr>
                <a:srgbClr val="000000"/>
              </a:buClr>
              <a:buFont typeface="StarSymbol"/>
              <a:buAutoNum type="arabicPeriod"/>
            </a:pPr>
            <a:r>
              <a:rPr b="0" lang="en-US" sz="2000" spc="-1" strike="noStrike">
                <a:solidFill>
                  <a:srgbClr val="000000"/>
                </a:solidFill>
                <a:latin typeface="Times New Roman"/>
                <a:ea typeface="DejaVu Sans"/>
              </a:rPr>
              <a:t>GCC linker is expecting a label “</a:t>
            </a:r>
            <a:r>
              <a:rPr b="1" lang="en-US" sz="2000" spc="-1" strike="noStrike">
                <a:solidFill>
                  <a:srgbClr val="000000"/>
                </a:solidFill>
                <a:latin typeface="Times New Roman"/>
                <a:ea typeface="DejaVu Sans"/>
              </a:rPr>
              <a:t>_start</a:t>
            </a:r>
            <a:r>
              <a:rPr b="0" lang="en-US" sz="2000" spc="-1" strike="noStrike">
                <a:solidFill>
                  <a:srgbClr val="000000"/>
                </a:solidFill>
                <a:latin typeface="Times New Roman"/>
                <a:ea typeface="DejaVu Sans"/>
              </a:rPr>
              <a:t>” for the entry point of the program. This label also must be made global so that it is visible to the linker.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How to Assemble the Program</a:t>
            </a:r>
            <a:endParaRPr b="0" lang="en-US" sz="4400" spc="-1" strike="noStrike">
              <a:latin typeface="Arial"/>
            </a:endParaRPr>
          </a:p>
        </p:txBody>
      </p:sp>
      <p:sp>
        <p:nvSpPr>
          <p:cNvPr id="129" name="CustomShape 2"/>
          <p:cNvSpPr/>
          <p:nvPr/>
        </p:nvSpPr>
        <p:spPr>
          <a:xfrm>
            <a:off x="457200" y="1097280"/>
            <a:ext cx="9051120" cy="210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In this example, we enter the program above into a file name </a:t>
            </a:r>
            <a:r>
              <a:rPr b="1" lang="en-US" sz="2200" spc="-1" strike="noStrike">
                <a:solidFill>
                  <a:srgbClr val="000000"/>
                </a:solidFill>
                <a:latin typeface="Times New Roman"/>
                <a:ea typeface="DejaVu Sans"/>
              </a:rPr>
              <a:t>p2_1.s</a:t>
            </a:r>
            <a:r>
              <a:rPr b="0" lang="en-US" sz="2200" spc="-1" strike="noStrike">
                <a:solidFill>
                  <a:srgbClr val="000000"/>
                </a:solidFill>
                <a:latin typeface="Times New Roman"/>
                <a:ea typeface="DejaVu Sans"/>
              </a:rPr>
              <a:t> in the </a:t>
            </a:r>
            <a:r>
              <a:rPr b="1" lang="en-US" sz="2200" spc="-1" strike="noStrike">
                <a:solidFill>
                  <a:srgbClr val="000000"/>
                </a:solidFill>
                <a:latin typeface="Times New Roman"/>
                <a:ea typeface="DejaVu Sans"/>
              </a:rPr>
              <a:t>$HOME/asm</a:t>
            </a:r>
            <a:r>
              <a:rPr b="0" lang="en-US" sz="2200" spc="-1" strike="noStrike">
                <a:solidFill>
                  <a:srgbClr val="000000"/>
                </a:solidFill>
                <a:latin typeface="Times New Roman"/>
                <a:ea typeface="DejaVu Sans"/>
              </a:rPr>
              <a:t> directory,</a:t>
            </a:r>
            <a:endParaRPr b="0" lang="en-US" sz="2200" spc="-1" strike="noStrike">
              <a:latin typeface="Arial"/>
            </a:endParaRPr>
          </a:p>
          <a:p>
            <a:pPr>
              <a:lnSpc>
                <a:spcPct val="100000"/>
              </a:lnSpc>
            </a:pPr>
            <a:r>
              <a:rPr b="0" lang="en-US" sz="2200" spc="-1" strike="noStrike">
                <a:solidFill>
                  <a:srgbClr val="000000"/>
                </a:solidFill>
                <a:latin typeface="Times New Roman"/>
                <a:ea typeface="DejaVu Sans"/>
              </a:rPr>
              <a:t>.</a:t>
            </a:r>
            <a:endParaRPr b="0" lang="en-US" sz="2200" spc="-1" strike="noStrike">
              <a:latin typeface="Arial"/>
            </a:endParaRPr>
          </a:p>
          <a:p>
            <a:pPr>
              <a:lnSpc>
                <a:spcPct val="100000"/>
              </a:lnSpc>
            </a:pPr>
            <a:r>
              <a:rPr b="0" lang="en-US" sz="2200" spc="-1" strike="noStrike">
                <a:solidFill>
                  <a:srgbClr val="000000"/>
                </a:solidFill>
                <a:latin typeface="Times New Roman"/>
                <a:ea typeface="DejaVu Sans"/>
              </a:rPr>
              <a:t>First we make a directory with the name asm, change the current directory to asm and launch the editor </a:t>
            </a:r>
            <a:r>
              <a:rPr b="1" lang="en-US" sz="2200" spc="-1" strike="noStrike">
                <a:solidFill>
                  <a:srgbClr val="000000"/>
                </a:solidFill>
                <a:latin typeface="Times New Roman"/>
                <a:ea typeface="DejaVu Sans"/>
              </a:rPr>
              <a:t>vi</a:t>
            </a:r>
            <a:r>
              <a:rPr b="0" lang="en-US" sz="2200" spc="-1" strike="noStrike">
                <a:solidFill>
                  <a:srgbClr val="000000"/>
                </a:solidFill>
                <a:latin typeface="Times New Roman"/>
                <a:ea typeface="DejaVu Sans"/>
              </a:rPr>
              <a:t> for the file </a:t>
            </a:r>
            <a:r>
              <a:rPr b="1" lang="en-US" sz="2200" spc="-1" strike="noStrike">
                <a:solidFill>
                  <a:srgbClr val="000000"/>
                </a:solidFill>
                <a:latin typeface="Times New Roman"/>
                <a:ea typeface="DejaVu Sans"/>
              </a:rPr>
              <a:t>p2_1.s</a:t>
            </a:r>
            <a:r>
              <a:rPr b="0" lang="en-US" sz="2200" spc="-1" strike="noStrike">
                <a:solidFill>
                  <a:srgbClr val="000000"/>
                </a:solidFill>
                <a:latin typeface="Times New Roman"/>
                <a:ea typeface="DejaVu Sans"/>
              </a:rPr>
              <a:t>. We are showing the use of editor </a:t>
            </a:r>
            <a:r>
              <a:rPr b="1" lang="en-US" sz="2200" spc="-1" strike="noStrike">
                <a:solidFill>
                  <a:srgbClr val="000000"/>
                </a:solidFill>
                <a:latin typeface="Times New Roman"/>
                <a:ea typeface="DejaVu Sans"/>
              </a:rPr>
              <a:t>vi</a:t>
            </a:r>
            <a:r>
              <a:rPr b="0" lang="en-US" sz="2200" spc="-1" strike="noStrike">
                <a:solidFill>
                  <a:srgbClr val="000000"/>
                </a:solidFill>
                <a:latin typeface="Times New Roman"/>
                <a:ea typeface="DejaVu Sans"/>
              </a:rPr>
              <a:t> here but you may use any text editor you prefer.</a:t>
            </a:r>
            <a:endParaRPr b="0" lang="en-US" sz="2200" spc="-1" strike="noStrike">
              <a:latin typeface="Arial"/>
            </a:endParaRPr>
          </a:p>
        </p:txBody>
      </p:sp>
      <p:pic>
        <p:nvPicPr>
          <p:cNvPr id="130" name="" descr=""/>
          <p:cNvPicPr/>
          <p:nvPr/>
        </p:nvPicPr>
        <p:blipFill>
          <a:blip r:embed="rId1"/>
          <a:srcRect l="0" t="64806" r="51302" b="0"/>
          <a:stretch/>
        </p:blipFill>
        <p:spPr>
          <a:xfrm>
            <a:off x="537120" y="3399480"/>
            <a:ext cx="8685360" cy="127872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Writing the Program File</a:t>
            </a:r>
            <a:endParaRPr b="0" lang="en-US" sz="4400" spc="-1" strike="noStrike">
              <a:latin typeface="Arial"/>
            </a:endParaRPr>
          </a:p>
        </p:txBody>
      </p:sp>
      <p:pic>
        <p:nvPicPr>
          <p:cNvPr id="132" name="" descr=""/>
          <p:cNvPicPr/>
          <p:nvPr/>
        </p:nvPicPr>
        <p:blipFill>
          <a:blip r:embed="rId1"/>
          <a:stretch/>
        </p:blipFill>
        <p:spPr>
          <a:xfrm>
            <a:off x="587520" y="1519200"/>
            <a:ext cx="8999280" cy="36273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63600"/>
            <a:ext cx="907020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Assembling the Program</a:t>
            </a:r>
            <a:endParaRPr b="0" lang="en-US" sz="4400" spc="-1" strike="noStrike">
              <a:latin typeface="Arial"/>
            </a:endParaRPr>
          </a:p>
        </p:txBody>
      </p:sp>
      <p:sp>
        <p:nvSpPr>
          <p:cNvPr id="134" name="CustomShape 2"/>
          <p:cNvSpPr/>
          <p:nvPr/>
        </p:nvSpPr>
        <p:spPr>
          <a:xfrm>
            <a:off x="640080" y="1172520"/>
            <a:ext cx="877680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The program is assembled using command “</a:t>
            </a:r>
            <a:r>
              <a:rPr b="1" lang="en-US" sz="2200" spc="-1" strike="noStrike">
                <a:solidFill>
                  <a:srgbClr val="000000"/>
                </a:solidFill>
                <a:latin typeface="Times New Roman"/>
                <a:ea typeface="DejaVu Sans"/>
              </a:rPr>
              <a:t>as –o p2_1.o p2_1.s</a:t>
            </a:r>
            <a:r>
              <a:rPr b="0" lang="en-US" sz="2200" spc="-1" strike="noStrike">
                <a:solidFill>
                  <a:srgbClr val="000000"/>
                </a:solidFill>
                <a:latin typeface="Times New Roman"/>
                <a:ea typeface="DejaVu Sans"/>
              </a:rPr>
              <a:t>”. In this command, “</a:t>
            </a:r>
            <a:r>
              <a:rPr b="1" lang="en-US" sz="2200" spc="-1" strike="noStrike">
                <a:solidFill>
                  <a:srgbClr val="000000"/>
                </a:solidFill>
                <a:latin typeface="Times New Roman"/>
                <a:ea typeface="DejaVu Sans"/>
              </a:rPr>
              <a:t>as</a:t>
            </a:r>
            <a:r>
              <a:rPr b="0" lang="en-US" sz="2200" spc="-1" strike="noStrike">
                <a:solidFill>
                  <a:srgbClr val="000000"/>
                </a:solidFill>
                <a:latin typeface="Times New Roman"/>
                <a:ea typeface="DejaVu Sans"/>
              </a:rPr>
              <a:t>” is the name of the assembler, “</a:t>
            </a:r>
            <a:r>
              <a:rPr b="1" lang="en-US" sz="2200" spc="-1" strike="noStrike">
                <a:solidFill>
                  <a:srgbClr val="000000"/>
                </a:solidFill>
                <a:latin typeface="Times New Roman"/>
                <a:ea typeface="DejaVu Sans"/>
              </a:rPr>
              <a:t>–o p2_1.o</a:t>
            </a:r>
            <a:r>
              <a:rPr b="0" lang="en-US" sz="2200" spc="-1" strike="noStrike">
                <a:solidFill>
                  <a:srgbClr val="000000"/>
                </a:solidFill>
                <a:latin typeface="Times New Roman"/>
                <a:ea typeface="DejaVu Sans"/>
              </a:rPr>
              <a:t>” tells the assembler to create the output object file with the name </a:t>
            </a:r>
            <a:r>
              <a:rPr b="1" lang="en-US" sz="2200" spc="-1" strike="noStrike">
                <a:solidFill>
                  <a:srgbClr val="000000"/>
                </a:solidFill>
                <a:latin typeface="Times New Roman"/>
                <a:ea typeface="DejaVu Sans"/>
              </a:rPr>
              <a:t>p2_1.o</a:t>
            </a:r>
            <a:r>
              <a:rPr b="0" lang="en-US" sz="2200" spc="-1" strike="noStrike">
                <a:solidFill>
                  <a:srgbClr val="000000"/>
                </a:solidFill>
                <a:latin typeface="Times New Roman"/>
                <a:ea typeface="DejaVu Sans"/>
              </a:rPr>
              <a:t>, and lastly, “</a:t>
            </a:r>
            <a:r>
              <a:rPr b="1" lang="en-US" sz="2200" spc="-1" strike="noStrike">
                <a:solidFill>
                  <a:srgbClr val="000000"/>
                </a:solidFill>
                <a:latin typeface="Times New Roman"/>
                <a:ea typeface="DejaVu Sans"/>
              </a:rPr>
              <a:t>p2_1.s</a:t>
            </a:r>
            <a:r>
              <a:rPr b="0" lang="en-US" sz="2200" spc="-1" strike="noStrike">
                <a:solidFill>
                  <a:srgbClr val="000000"/>
                </a:solidFill>
                <a:latin typeface="Times New Roman"/>
                <a:ea typeface="DejaVu Sans"/>
              </a:rPr>
              <a:t>” is the assembly source file name (see below).</a:t>
            </a:r>
            <a:endParaRPr b="0" lang="en-US" sz="2200" spc="-1" strike="noStrike">
              <a:latin typeface="Arial"/>
            </a:endParaRPr>
          </a:p>
        </p:txBody>
      </p:sp>
      <p:pic>
        <p:nvPicPr>
          <p:cNvPr id="135" name="" descr=""/>
          <p:cNvPicPr/>
          <p:nvPr/>
        </p:nvPicPr>
        <p:blipFill>
          <a:blip r:embed="rId1"/>
          <a:srcRect l="0" t="0" r="45190" b="0"/>
          <a:stretch/>
        </p:blipFill>
        <p:spPr>
          <a:xfrm>
            <a:off x="536040" y="2695320"/>
            <a:ext cx="8606520" cy="1227240"/>
          </a:xfrm>
          <a:prstGeom prst="rect">
            <a:avLst/>
          </a:prstGeom>
          <a:ln>
            <a:noFill/>
          </a:ln>
        </p:spPr>
      </p:pic>
      <p:sp>
        <p:nvSpPr>
          <p:cNvPr id="136" name="CustomShape 3"/>
          <p:cNvSpPr/>
          <p:nvPr/>
        </p:nvSpPr>
        <p:spPr>
          <a:xfrm>
            <a:off x="573840" y="4143240"/>
            <a:ext cx="88682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Times New Roman"/>
                <a:ea typeface="DejaVu Sans"/>
              </a:rPr>
              <a:t>Like many Unix programs, it produces no output to the console when the program runs without errors.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538</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2019-04-13T19:35:03Z</dcterms:created>
  <dc:creator/>
  <dc:description/>
  <dc:language>en-US</dc:language>
  <cp:lastModifiedBy/>
  <dcterms:modified xsi:type="dcterms:W3CDTF">2019-07-03T13:43:59Z</dcterms:modified>
  <cp:revision>17</cp:revision>
  <dc:subject/>
  <dc:title/>
</cp:coreProperties>
</file>