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/IcxQIoDMwEb51Czts50BTd7n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53952944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53952944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e453952944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0aeb770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0aeb770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0aeb770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45395294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45395294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45395294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4539529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4539529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45395294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5395294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45395294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e453952944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3" type="body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 txBox="1"/>
          <p:nvPr>
            <p:ph idx="4" type="body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/>
          <p:nvPr>
            <p:ph idx="2" type="pic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 rot="5400000">
            <a:off x="5350669" y="1467644"/>
            <a:ext cx="4357687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 rot="5400000">
            <a:off x="1331119" y="-427831"/>
            <a:ext cx="4357687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aftaliharris.com/blog/visualizing-k-means-cluster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453952944_0_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Distortion? </a:t>
            </a:r>
            <a:endParaRPr/>
          </a:p>
        </p:txBody>
      </p:sp>
      <p:sp>
        <p:nvSpPr>
          <p:cNvPr id="237" name="Google Shape;237;ge453952944_0_17"/>
          <p:cNvSpPr txBox="1"/>
          <p:nvPr/>
        </p:nvSpPr>
        <p:spPr>
          <a:xfrm>
            <a:off x="755200" y="1183825"/>
            <a:ext cx="336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Distortion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is simply the within-cluster sum of squared error: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For each cluster, find the distance between each point and the centroid.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Square the distance and sum it.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Then sum the squared error across all clusters.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20-03-31 at 8.55.18 AM.png" id="238" name="Google Shape;238;ge45395294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5449" y="1139926"/>
            <a:ext cx="3832325" cy="255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e453952944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4287"/>
            <a:ext cx="8839204" cy="73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7-16 Ingenuity Powerpoint Template 1.jpg" id="169" name="Google Shape;169;p2"/>
          <p:cNvPicPr preferRelativeResize="0"/>
          <p:nvPr/>
        </p:nvPicPr>
        <p:blipFill rotWithShape="1">
          <a:blip r:embed="rId3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457200" y="1063229"/>
            <a:ext cx="8229600" cy="330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Many times we want to group data points together that are similar looking/behaving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Customer behavior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Music listening/movie watching behavior 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Unsupervised learning is used when you don’t have a training set of labeled outputs (i.e., you don’t know which group each member falls into)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Need to look for grouping or patterns in the data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7-16 Ingenuity Powerpoint Template 1.jpg"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>
            <p:ph type="title"/>
          </p:nvPr>
        </p:nvSpPr>
        <p:spPr>
          <a:xfrm>
            <a:off x="457200" y="205979"/>
            <a:ext cx="8229600" cy="621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K-Means Clustering: Step 1</a:t>
            </a:r>
            <a:endParaRPr sz="3200"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457200" y="1200151"/>
            <a:ext cx="4367154" cy="2718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First, you guess how many clusters there are in the data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Then you guess the first set of cluster centers (k</a:t>
            </a:r>
            <a:r>
              <a:rPr baseline="-25000" lang="en-US" sz="2000"/>
              <a:t>1</a:t>
            </a:r>
            <a:r>
              <a:rPr lang="en-US" sz="2000"/>
              <a:t>, k</a:t>
            </a:r>
            <a:r>
              <a:rPr baseline="-25000" lang="en-US" sz="2000"/>
              <a:t>2</a:t>
            </a:r>
            <a:r>
              <a:rPr lang="en-US" sz="2000"/>
              <a:t>, k</a:t>
            </a:r>
            <a:r>
              <a:rPr baseline="-25000" lang="en-US" sz="2000"/>
              <a:t>3</a:t>
            </a:r>
            <a:r>
              <a:rPr lang="en-US" sz="2000"/>
              <a:t>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Screen Shot 2020-03-31 at 8.54.36 AM.png" id="179" name="Google Shape;1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826" y="1106206"/>
            <a:ext cx="4397465" cy="319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7-16 Ingenuity Powerpoint Template 1.jpg"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"/>
          <p:cNvSpPr txBox="1"/>
          <p:nvPr>
            <p:ph type="title"/>
          </p:nvPr>
        </p:nvSpPr>
        <p:spPr>
          <a:xfrm>
            <a:off x="457200" y="205979"/>
            <a:ext cx="8229600" cy="59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K-Means Clustering: Step 2</a:t>
            </a:r>
            <a:endParaRPr sz="3200"/>
          </a:p>
        </p:txBody>
      </p:sp>
      <p:pic>
        <p:nvPicPr>
          <p:cNvPr descr="Screen Shot 2020-03-31 at 8.55.06 AM.png" id="186" name="Google Shape;1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811" y="1236528"/>
            <a:ext cx="4206189" cy="291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 txBox="1"/>
          <p:nvPr/>
        </p:nvSpPr>
        <p:spPr>
          <a:xfrm>
            <a:off x="457200" y="1200151"/>
            <a:ext cx="4367154" cy="2718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the data points by which cluster center is closest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use Euclidean distance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the cluster center to the mean location of the group of data points in each cluster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3062" y="2289345"/>
            <a:ext cx="2188569" cy="5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7-16 Ingenuity Powerpoint Template 1.jpg"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5"/>
          <p:cNvSpPr txBox="1"/>
          <p:nvPr>
            <p:ph type="title"/>
          </p:nvPr>
        </p:nvSpPr>
        <p:spPr>
          <a:xfrm>
            <a:off x="457200" y="205978"/>
            <a:ext cx="8229600" cy="629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K-Means Clustering: Step 3</a:t>
            </a:r>
            <a:endParaRPr sz="3200"/>
          </a:p>
        </p:txBody>
      </p:sp>
      <p:pic>
        <p:nvPicPr>
          <p:cNvPr descr="Screen Shot 2020-03-31 at 8.55.18 AM.png" id="195" name="Google Shape;1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089" y="1200151"/>
            <a:ext cx="4271202" cy="285071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457200" y="1200151"/>
            <a:ext cx="4367154" cy="2718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cluster centers are shown to the right after shift to mean location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is repeated back to Step 2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process stops when there is no change in membership of each cluster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aeb770d1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3" name="Google Shape;203;g100aeb770d1_0_0"/>
          <p:cNvSpPr txBox="1"/>
          <p:nvPr/>
        </p:nvSpPr>
        <p:spPr>
          <a:xfrm>
            <a:off x="594900" y="1601625"/>
            <a:ext cx="75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https://www.naftaliharris.com/blog/visualizing-k-means-clustering/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453952944_0_2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Cluster Centers</a:t>
            </a:r>
            <a:endParaRPr/>
          </a:p>
        </p:txBody>
      </p:sp>
      <p:sp>
        <p:nvSpPr>
          <p:cNvPr id="210" name="Google Shape;210;ge453952944_0_29"/>
          <p:cNvSpPr txBox="1"/>
          <p:nvPr/>
        </p:nvSpPr>
        <p:spPr>
          <a:xfrm>
            <a:off x="1061350" y="1255250"/>
            <a:ext cx="7011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k-means algorithm can be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sensitive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to the initial cluster center values. Therefore, k-means is often run multiple times with different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cluster values and the best result is kept.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the sklearn implementation of k-means, the n_init parameter controls the number of 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times the k-means algorithm will be run with different centroid seeds. By default, this value is set to 10.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53952944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&amp; Cons</a:t>
            </a:r>
            <a:endParaRPr/>
          </a:p>
        </p:txBody>
      </p:sp>
      <p:sp>
        <p:nvSpPr>
          <p:cNvPr id="217" name="Google Shape;217;ge453952944_0_0"/>
          <p:cNvSpPr txBox="1"/>
          <p:nvPr/>
        </p:nvSpPr>
        <p:spPr>
          <a:xfrm>
            <a:off x="867475" y="1833000"/>
            <a:ext cx="3143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Easy to implement and understand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Scales easily to large data sets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Works well with spherical clusters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Efficient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453952944_0_0"/>
          <p:cNvSpPr txBox="1"/>
          <p:nvPr/>
        </p:nvSpPr>
        <p:spPr>
          <a:xfrm>
            <a:off x="4939400" y="1833000"/>
            <a:ext cx="3398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Have to choose k manually. Results sensitive to k.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Dependent on initial centroid values.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Doesn’t work well with clusters of varying sizes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Doesn’t work well with clusters of unusual shapes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453952944_0_0"/>
          <p:cNvSpPr txBox="1"/>
          <p:nvPr/>
        </p:nvSpPr>
        <p:spPr>
          <a:xfrm>
            <a:off x="1331875" y="1309800"/>
            <a:ext cx="19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b="1" sz="2200" u="sng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453952944_0_0"/>
          <p:cNvSpPr txBox="1"/>
          <p:nvPr/>
        </p:nvSpPr>
        <p:spPr>
          <a:xfrm>
            <a:off x="5586825" y="1309800"/>
            <a:ext cx="19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b="1" sz="2200" u="sng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53952944_0_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K</a:t>
            </a:r>
            <a:endParaRPr/>
          </a:p>
        </p:txBody>
      </p:sp>
      <p:sp>
        <p:nvSpPr>
          <p:cNvPr id="227" name="Google Shape;227;ge453952944_0_5"/>
          <p:cNvSpPr txBox="1"/>
          <p:nvPr/>
        </p:nvSpPr>
        <p:spPr>
          <a:xfrm>
            <a:off x="326575" y="1309650"/>
            <a:ext cx="3398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When k is small, all points will belong to the same cluster. When k is large, all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points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will belong to their own clusters. Therefore, there is a “sweet spot” value of k.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The most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way of choosing k is using the elbow method. Run k-means for a range of k values and calculate the distortion. Choose the value of k that falls in the “elbow”.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e45395294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800" y="1211750"/>
            <a:ext cx="4725750" cy="235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ge453952944_0_5"/>
          <p:cNvCxnSpPr/>
          <p:nvPr/>
        </p:nvCxnSpPr>
        <p:spPr>
          <a:xfrm flipH="1">
            <a:off x="5634150" y="2217275"/>
            <a:ext cx="806100" cy="6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ge453952944_0_5"/>
          <p:cNvSpPr txBox="1"/>
          <p:nvPr/>
        </p:nvSpPr>
        <p:spPr>
          <a:xfrm>
            <a:off x="6542325" y="1982550"/>
            <a:ext cx="14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Elbow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0x01010060AC0FCB085FA34999103333577D417B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