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lka32jxT1QgJWfUzzwXufXRR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3" type="body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7"/>
          <p:cNvSpPr txBox="1"/>
          <p:nvPr>
            <p:ph idx="4" type="body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/>
          <p:nvPr>
            <p:ph idx="2" type="pic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31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Clustering Overview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406599" y="812800"/>
            <a:ext cx="6460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if you have a lot of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Estimates the underlying group structure of the population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non-spherical clusters with similar density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cases with noise/outliers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Clusters don’t have to be the same size or density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089" y="1064845"/>
            <a:ext cx="1544186" cy="9265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2793" y="2146510"/>
            <a:ext cx="1104778" cy="9438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1747" y="3244133"/>
            <a:ext cx="1615528" cy="1093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Hierarchical Clustering - Overview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46" y="2180025"/>
            <a:ext cx="2148344" cy="13784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5176" y="2182256"/>
            <a:ext cx="2183191" cy="13831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3"/>
          <p:cNvSpPr txBox="1"/>
          <p:nvPr/>
        </p:nvSpPr>
        <p:spPr>
          <a:xfrm>
            <a:off x="396346" y="1435184"/>
            <a:ext cx="2148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data in some feature space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3461492" y="1440627"/>
            <a:ext cx="2148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a single cluster to each point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6538456" y="1237915"/>
            <a:ext cx="21483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Iteratively merge closest clusters until we have 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127" y="2180025"/>
            <a:ext cx="2309002" cy="13854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3"/>
          <p:cNvSpPr/>
          <p:nvPr/>
        </p:nvSpPr>
        <p:spPr>
          <a:xfrm>
            <a:off x="2718977" y="2743200"/>
            <a:ext cx="629786" cy="18166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5777718" y="2743199"/>
            <a:ext cx="629786" cy="18166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Hierarchical Clustering - Example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856909" y="1017478"/>
            <a:ext cx="42419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teacher wants to assign students to groups based on their grades on an assignment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no fixed target on how many groups there should be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teacher doesn’t know what type of student should be in which group (unsupervised learning problem)</a:t>
            </a:r>
            <a:endParaRPr/>
          </a:p>
        </p:txBody>
      </p:sp>
      <p:pic>
        <p:nvPicPr>
          <p:cNvPr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932" y="1226201"/>
            <a:ext cx="2190863" cy="2444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Example – Create a Proximity matrix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71209"/>
            <a:ext cx="1527609" cy="17047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932" y="1375655"/>
            <a:ext cx="2508379" cy="25655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5"/>
          <p:cNvSpPr txBox="1"/>
          <p:nvPr/>
        </p:nvSpPr>
        <p:spPr>
          <a:xfrm>
            <a:off x="2117506" y="2294750"/>
            <a:ext cx="36792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608" l="0" r="0" t="-2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2962716" y="2658421"/>
            <a:ext cx="2077309" cy="169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Example – Clustering Process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34" y="2743030"/>
            <a:ext cx="1868460" cy="391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1300" y="2091372"/>
            <a:ext cx="1480262" cy="15252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9168" y="2489507"/>
            <a:ext cx="2376834" cy="9263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6"/>
          <p:cNvSpPr txBox="1"/>
          <p:nvPr/>
        </p:nvSpPr>
        <p:spPr>
          <a:xfrm>
            <a:off x="3265850" y="1089755"/>
            <a:ext cx="2634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closest two clusters and merge them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2300030" y="2853994"/>
            <a:ext cx="264934" cy="169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4357898" y="2867896"/>
            <a:ext cx="264934" cy="169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312338" y="2867896"/>
            <a:ext cx="264934" cy="169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5718" y="2233280"/>
            <a:ext cx="1419632" cy="13833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Example – What Number of Clusters?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3265850" y="1089755"/>
            <a:ext cx="2634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iterating until you have one cluster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4522392" y="2783117"/>
            <a:ext cx="691504" cy="169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089" y="2013041"/>
            <a:ext cx="2499851" cy="17794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170" y="1748800"/>
            <a:ext cx="1965978" cy="22381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7"/>
          <p:cNvSpPr/>
          <p:nvPr/>
        </p:nvSpPr>
        <p:spPr>
          <a:xfrm>
            <a:off x="2846146" y="3403262"/>
            <a:ext cx="266447" cy="23616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3773668" y="2766520"/>
            <a:ext cx="266447" cy="23616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Example – Iteration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530552" y="947490"/>
            <a:ext cx="58581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Dendogram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Horizontal lines indicate the distance at where clusters were merged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more distance of the vertical lines, the more distance between those clusters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2699647" y="3319727"/>
            <a:ext cx="388724" cy="169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62644"/>
            <a:ext cx="2108679" cy="16837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282" y="454144"/>
            <a:ext cx="1564377" cy="16642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2139" y="2565781"/>
            <a:ext cx="1705531" cy="16805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3931" y="2565315"/>
            <a:ext cx="1775143" cy="16810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8"/>
          <p:cNvSpPr/>
          <p:nvPr/>
        </p:nvSpPr>
        <p:spPr>
          <a:xfrm>
            <a:off x="5061438" y="3319726"/>
            <a:ext cx="388724" cy="169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>
            <p:ph type="title"/>
          </p:nvPr>
        </p:nvSpPr>
        <p:spPr>
          <a:xfrm>
            <a:off x="457200" y="205979"/>
            <a:ext cx="8229600" cy="606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0000"/>
              <a:buFont typeface="Calibri"/>
              <a:buNone/>
            </a:pPr>
            <a:r>
              <a:rPr lang="en-US"/>
              <a:t>Example – Setting the Threshold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530552" y="947490"/>
            <a:ext cx="507090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Dendogram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clusters will be the number of vertical lines intersected by the line drawn using the threshold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on right shows a threshold of 12 which results in 2 clusters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of thumb – threshold is placed where the longest vertical gap between clusters resides</a:t>
            </a:r>
            <a:endParaRPr/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608" y="1451079"/>
            <a:ext cx="2547435" cy="2412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8" name="Google Shape;248;p9"/>
          <p:cNvCxnSpPr/>
          <p:nvPr/>
        </p:nvCxnSpPr>
        <p:spPr>
          <a:xfrm>
            <a:off x="6806527" y="2052858"/>
            <a:ext cx="1880273" cy="1816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0x01010060AC0FCB085FA34999103333577D417B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