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3e26103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3e26103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3e26103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3e26103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3e26103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3e26103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3e26103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3e26103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3e26103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3e26103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3e26103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3e26103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2e3a723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2e3a723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3e26103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3e26103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3e26103d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3e26103d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nltk.org/nltk_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 of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Once text data has been cleaned and represented numerically, it can be used in a machine learning algorithm. NLP modeling can be used for the following cases:</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Unsupervised learning</a:t>
            </a:r>
            <a:r>
              <a:rPr lang="en">
                <a:solidFill>
                  <a:schemeClr val="dk1"/>
                </a:solidFill>
              </a:rPr>
              <a:t> (clustering) to group together similar content (e.g., trying to group together social media posts on the same topic)</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Supervised learning</a:t>
            </a:r>
            <a:r>
              <a:rPr lang="en">
                <a:solidFill>
                  <a:schemeClr val="dk1"/>
                </a:solidFill>
              </a:rPr>
              <a:t> to classify certain content (e.g., spam) or make a prediction based on content (e.g., trying to predict a viewer’s star rating of a movie based on their comments) </a:t>
            </a:r>
            <a:endParaRPr>
              <a:solidFill>
                <a:schemeClr val="dk1"/>
              </a:solidFill>
            </a:endParaRPr>
          </a:p>
          <a:p>
            <a:pPr indent="0" lvl="0" marL="0" rtl="0" algn="l">
              <a:spcBef>
                <a:spcPts val="1200"/>
              </a:spcBef>
              <a:spcAft>
                <a:spcPts val="1200"/>
              </a:spcAft>
              <a:buNone/>
            </a:pPr>
            <a:r>
              <a:rPr lang="en">
                <a:solidFill>
                  <a:schemeClr val="dk1"/>
                </a:solidFill>
              </a:rPr>
              <a:t>We will discuss specific modeling techniques in another lecture.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NLP?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Natural Language Processing (NLP) is a branch of AI that deals with analyzing and understanding written and spoken language. It is used in a wide array of application areas including: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Search engines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Translation apps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Spam filters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Social media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Speech engines (like Siri)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Chat bots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Vocabulary</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Corpus</a:t>
            </a:r>
            <a:r>
              <a:rPr lang="en">
                <a:solidFill>
                  <a:schemeClr val="dk1"/>
                </a:solidFill>
              </a:rPr>
              <a:t> - a corpus is a body of text. It is usually (but not always) purposefully collected and structured. </a:t>
            </a:r>
            <a:endParaRPr>
              <a:solidFill>
                <a:schemeClr val="dk1"/>
              </a:solidFill>
            </a:endParaRPr>
          </a:p>
          <a:p>
            <a:pPr indent="0" lvl="0" marL="0" rtl="0" algn="l">
              <a:spcBef>
                <a:spcPts val="1200"/>
              </a:spcBef>
              <a:spcAft>
                <a:spcPts val="0"/>
              </a:spcAft>
              <a:buNone/>
            </a:pPr>
            <a:r>
              <a:rPr lang="en">
                <a:solidFill>
                  <a:schemeClr val="dk1"/>
                </a:solidFill>
              </a:rPr>
              <a:t>They can be used for doing NLP analysis. </a:t>
            </a:r>
            <a:endParaRPr>
              <a:solidFill>
                <a:schemeClr val="dk1"/>
              </a:solidFill>
            </a:endParaRPr>
          </a:p>
          <a:p>
            <a:pPr indent="0" lvl="0" marL="0" rtl="0" algn="l">
              <a:spcBef>
                <a:spcPts val="1200"/>
              </a:spcBef>
              <a:spcAft>
                <a:spcPts val="0"/>
              </a:spcAft>
              <a:buNone/>
            </a:pPr>
            <a:r>
              <a:rPr lang="en">
                <a:solidFill>
                  <a:schemeClr val="dk1"/>
                </a:solidFill>
              </a:rPr>
              <a:t>Note that the plural form of corpus is corpora. </a:t>
            </a:r>
            <a:endParaRPr>
              <a:solidFill>
                <a:schemeClr val="dk1"/>
              </a:solidFill>
            </a:endParaRPr>
          </a:p>
          <a:p>
            <a:pPr indent="0" lvl="0" marL="0" rtl="0" algn="l">
              <a:spcBef>
                <a:spcPts val="1200"/>
              </a:spcBef>
              <a:spcAft>
                <a:spcPts val="0"/>
              </a:spcAft>
              <a:buNone/>
            </a:pPr>
            <a:r>
              <a:rPr lang="en">
                <a:solidFill>
                  <a:schemeClr val="dk1"/>
                </a:solidFill>
              </a:rPr>
              <a:t>Example: </a:t>
            </a:r>
            <a:endParaRPr>
              <a:solidFill>
                <a:schemeClr val="dk1"/>
              </a:solidFill>
            </a:endParaRPr>
          </a:p>
          <a:p>
            <a:pPr indent="0" lvl="0" marL="0" rtl="0" algn="l">
              <a:spcBef>
                <a:spcPts val="1200"/>
              </a:spcBef>
              <a:spcAft>
                <a:spcPts val="1200"/>
              </a:spcAft>
              <a:buNone/>
            </a:pPr>
            <a:r>
              <a:rPr lang="en" u="sng">
                <a:solidFill>
                  <a:schemeClr val="hlink"/>
                </a:solidFill>
                <a:hlinkClick r:id="rId3"/>
              </a:rPr>
              <a:t>http://www.nltk.org/nltk_data/</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Process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NLP process can be broadly broken into the following steps: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Data Collection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Data Cleaning/Manipulation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Remove special characters, symbols, and punctuation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Make text lower case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Tokenization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Stop words removal</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Stemming/lemmatization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Parts of Speech (POS) Tagging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Sentiment Analysis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Text Representation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Modeling and/or Pattern Mining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Cleaning/Manipulation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74EA7"/>
                </a:solidFill>
              </a:rPr>
              <a:t>Tokenization</a:t>
            </a:r>
            <a:r>
              <a:rPr lang="en">
                <a:solidFill>
                  <a:schemeClr val="dk1"/>
                </a:solidFill>
              </a:rPr>
              <a:t> - tokenization is the process of splitting long strings of text into small pieces (tokens). Paragraphs can be tokenized into </a:t>
            </a:r>
            <a:r>
              <a:rPr lang="en">
                <a:solidFill>
                  <a:schemeClr val="dk1"/>
                </a:solidFill>
              </a:rPr>
              <a:t>sentences</a:t>
            </a:r>
            <a:r>
              <a:rPr lang="en">
                <a:solidFill>
                  <a:schemeClr val="dk1"/>
                </a:solidFill>
              </a:rPr>
              <a:t>, and sentences can be further tokenized into words. </a:t>
            </a:r>
            <a:endParaRPr>
              <a:solidFill>
                <a:schemeClr val="dk1"/>
              </a:solidFill>
            </a:endParaRPr>
          </a:p>
          <a:p>
            <a:pPr indent="0" lvl="0" marL="0" rtl="0" algn="l">
              <a:spcBef>
                <a:spcPts val="1200"/>
              </a:spcBef>
              <a:spcAft>
                <a:spcPts val="0"/>
              </a:spcAft>
              <a:buNone/>
            </a:pPr>
            <a:r>
              <a:rPr lang="en">
                <a:solidFill>
                  <a:schemeClr val="dk1"/>
                </a:solidFill>
              </a:rPr>
              <a:t>Ex. A big dog ate the bacon                 “A”, “big”, “dog”, “ate”, “the”, “bacon”</a:t>
            </a:r>
            <a:endParaRPr>
              <a:solidFill>
                <a:schemeClr val="dk1"/>
              </a:solidFill>
            </a:endParaRPr>
          </a:p>
          <a:p>
            <a:pPr indent="0" lvl="0" marL="0" rtl="0" algn="l">
              <a:spcBef>
                <a:spcPts val="1200"/>
              </a:spcBef>
              <a:spcAft>
                <a:spcPts val="0"/>
              </a:spcAft>
              <a:buNone/>
            </a:pPr>
            <a:r>
              <a:rPr b="1" lang="en">
                <a:solidFill>
                  <a:srgbClr val="1155CC"/>
                </a:solidFill>
              </a:rPr>
              <a:t>Stop words</a:t>
            </a:r>
            <a:r>
              <a:rPr lang="en">
                <a:solidFill>
                  <a:srgbClr val="1155CC"/>
                </a:solidFill>
              </a:rPr>
              <a:t> </a:t>
            </a:r>
            <a:r>
              <a:rPr lang="en">
                <a:solidFill>
                  <a:schemeClr val="dk1"/>
                </a:solidFill>
              </a:rPr>
              <a:t>- stop </a:t>
            </a:r>
            <a:r>
              <a:rPr lang="en">
                <a:solidFill>
                  <a:schemeClr val="dk1"/>
                </a:solidFill>
              </a:rPr>
              <a:t>words</a:t>
            </a:r>
            <a:r>
              <a:rPr lang="en">
                <a:solidFill>
                  <a:schemeClr val="dk1"/>
                </a:solidFill>
              </a:rPr>
              <a:t> are small filler words that are filtered out prior to processing text since they contribute little to the overall meaning of the text. Examples of stop words are “a”, “the”, “and” and “of”.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Ex. A big dog ate the bacon                </a:t>
            </a:r>
            <a:r>
              <a:rPr lang="en" strike="sngStrike">
                <a:solidFill>
                  <a:schemeClr val="dk1"/>
                </a:solidFill>
              </a:rPr>
              <a:t>A</a:t>
            </a:r>
            <a:r>
              <a:rPr lang="en">
                <a:solidFill>
                  <a:schemeClr val="dk1"/>
                </a:solidFill>
              </a:rPr>
              <a:t> big dog ate </a:t>
            </a:r>
            <a:r>
              <a:rPr lang="en" strike="sngStrike">
                <a:solidFill>
                  <a:schemeClr val="dk1"/>
                </a:solidFill>
              </a:rPr>
              <a:t>the</a:t>
            </a:r>
            <a:r>
              <a:rPr lang="en">
                <a:solidFill>
                  <a:schemeClr val="dk1"/>
                </a:solidFill>
              </a:rPr>
              <a:t> bacon</a:t>
            </a:r>
            <a:endParaRPr>
              <a:solidFill>
                <a:schemeClr val="dk1"/>
              </a:solidFill>
            </a:endParaRPr>
          </a:p>
        </p:txBody>
      </p:sp>
      <p:sp>
        <p:nvSpPr>
          <p:cNvPr id="79" name="Google Shape;79;p17"/>
          <p:cNvSpPr/>
          <p:nvPr/>
        </p:nvSpPr>
        <p:spPr>
          <a:xfrm>
            <a:off x="3539500" y="2408850"/>
            <a:ext cx="376800" cy="16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3539500" y="3962875"/>
            <a:ext cx="376800" cy="16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Cleaning/Manipulation</a:t>
            </a:r>
            <a:endParaRPr/>
          </a:p>
        </p:txBody>
      </p:sp>
      <p:sp>
        <p:nvSpPr>
          <p:cNvPr id="86" name="Google Shape;86;p18"/>
          <p:cNvSpPr txBox="1"/>
          <p:nvPr>
            <p:ph idx="1" type="body"/>
          </p:nvPr>
        </p:nvSpPr>
        <p:spPr>
          <a:xfrm>
            <a:off x="311700" y="1152475"/>
            <a:ext cx="8520600" cy="37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AA84F"/>
                </a:solidFill>
              </a:rPr>
              <a:t>Stemming</a:t>
            </a:r>
            <a:r>
              <a:rPr lang="en">
                <a:solidFill>
                  <a:schemeClr val="dk1"/>
                </a:solidFill>
              </a:rPr>
              <a:t> - stemming is the process of deleting prefixes and suffixes from a word, leaving on the word “stem”.  </a:t>
            </a:r>
            <a:endParaRPr>
              <a:solidFill>
                <a:schemeClr val="dk1"/>
              </a:solidFill>
            </a:endParaRPr>
          </a:p>
          <a:p>
            <a:pPr indent="0" lvl="0" marL="0" rtl="0" algn="l">
              <a:spcBef>
                <a:spcPts val="1200"/>
              </a:spcBef>
              <a:spcAft>
                <a:spcPts val="0"/>
              </a:spcAft>
              <a:buNone/>
            </a:pPr>
            <a:r>
              <a:rPr lang="en">
                <a:solidFill>
                  <a:schemeClr val="dk1"/>
                </a:solidFill>
              </a:rPr>
              <a:t>				Ex. hunting, hunted, hunter            hunt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a:solidFill>
                  <a:srgbClr val="E69138"/>
                </a:solidFill>
              </a:rPr>
              <a:t>Lemmatization</a:t>
            </a:r>
            <a:r>
              <a:rPr b="1" lang="en">
                <a:solidFill>
                  <a:srgbClr val="1155CC"/>
                </a:solidFill>
              </a:rPr>
              <a:t> </a:t>
            </a:r>
            <a:r>
              <a:rPr lang="en">
                <a:solidFill>
                  <a:schemeClr val="dk1"/>
                </a:solidFill>
              </a:rPr>
              <a:t>- lemmatization is similar to stemming, but lemmatization is able to capture the underlying meaning of the word. </a:t>
            </a:r>
            <a:endParaRPr>
              <a:solidFill>
                <a:schemeClr val="dk1"/>
              </a:solidFill>
            </a:endParaRPr>
          </a:p>
          <a:p>
            <a:pPr indent="0" lvl="0" marL="0" rtl="0" algn="l">
              <a:spcBef>
                <a:spcPts val="1200"/>
              </a:spcBef>
              <a:spcAft>
                <a:spcPts val="0"/>
              </a:spcAft>
              <a:buNone/>
            </a:pPr>
            <a:r>
              <a:rPr lang="en">
                <a:solidFill>
                  <a:schemeClr val="dk1"/>
                </a:solidFill>
              </a:rPr>
              <a:t>				Ex. caring                car (stemming)</a:t>
            </a:r>
            <a:endParaRPr>
              <a:solidFill>
                <a:schemeClr val="dk1"/>
              </a:solidFill>
            </a:endParaRPr>
          </a:p>
          <a:p>
            <a:pPr indent="0" lvl="0" marL="0" rtl="0" algn="l">
              <a:spcBef>
                <a:spcPts val="1200"/>
              </a:spcBef>
              <a:spcAft>
                <a:spcPts val="1200"/>
              </a:spcAft>
              <a:buNone/>
            </a:pPr>
            <a:r>
              <a:rPr lang="en">
                <a:solidFill>
                  <a:schemeClr val="dk1"/>
                </a:solidFill>
              </a:rPr>
              <a:t>				Ex. caring                care (lemmatization)</a:t>
            </a:r>
            <a:endParaRPr>
              <a:solidFill>
                <a:schemeClr val="dk1"/>
              </a:solidFill>
            </a:endParaRPr>
          </a:p>
        </p:txBody>
      </p:sp>
      <p:sp>
        <p:nvSpPr>
          <p:cNvPr id="87" name="Google Shape;87;p18"/>
          <p:cNvSpPr/>
          <p:nvPr/>
        </p:nvSpPr>
        <p:spPr>
          <a:xfrm>
            <a:off x="5224975" y="2108325"/>
            <a:ext cx="376800" cy="16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3615350" y="3829225"/>
            <a:ext cx="376800" cy="16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3615350" y="4317775"/>
            <a:ext cx="376800" cy="16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en" sz="2050">
                <a:solidFill>
                  <a:srgbClr val="A64D79"/>
                </a:solidFill>
                <a:highlight>
                  <a:srgbClr val="FFFFFE"/>
                </a:highlight>
                <a:latin typeface="Calibri"/>
                <a:ea typeface="Calibri"/>
                <a:cs typeface="Calibri"/>
                <a:sym typeface="Calibri"/>
              </a:rPr>
              <a:t>Sentiment analysis</a:t>
            </a:r>
            <a:r>
              <a:rPr lang="en" sz="2050">
                <a:solidFill>
                  <a:schemeClr val="dk1"/>
                </a:solidFill>
                <a:highlight>
                  <a:srgbClr val="FFFFFE"/>
                </a:highlight>
                <a:latin typeface="Calibri"/>
                <a:ea typeface="Calibri"/>
                <a:cs typeface="Calibri"/>
                <a:sym typeface="Calibri"/>
              </a:rPr>
              <a:t> can be used to understand the feeling or emotion tied to the text. Sentiment is defined using two metrics: </a:t>
            </a:r>
            <a:endParaRPr sz="2050">
              <a:solidFill>
                <a:schemeClr val="dk1"/>
              </a:solidFill>
              <a:highlight>
                <a:srgbClr val="FFFFFE"/>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 sz="2050">
                <a:solidFill>
                  <a:srgbClr val="0000FF"/>
                </a:solidFill>
                <a:highlight>
                  <a:srgbClr val="FFFFFE"/>
                </a:highlight>
                <a:latin typeface="Calibri"/>
                <a:ea typeface="Calibri"/>
                <a:cs typeface="Calibri"/>
                <a:sym typeface="Calibri"/>
              </a:rPr>
              <a:t>1. </a:t>
            </a:r>
            <a:r>
              <a:rPr lang="en" sz="2050">
                <a:solidFill>
                  <a:schemeClr val="dk1"/>
                </a:solidFill>
                <a:highlight>
                  <a:srgbClr val="FFFFFE"/>
                </a:highlight>
                <a:latin typeface="Calibri"/>
                <a:ea typeface="Calibri"/>
                <a:cs typeface="Calibri"/>
                <a:sym typeface="Calibri"/>
              </a:rPr>
              <a:t>The </a:t>
            </a:r>
            <a:r>
              <a:rPr b="1" lang="en" sz="2050">
                <a:solidFill>
                  <a:schemeClr val="dk1"/>
                </a:solidFill>
                <a:highlight>
                  <a:srgbClr val="FFFFFE"/>
                </a:highlight>
                <a:latin typeface="Calibri"/>
                <a:ea typeface="Calibri"/>
                <a:cs typeface="Calibri"/>
                <a:sym typeface="Calibri"/>
              </a:rPr>
              <a:t>polarity score</a:t>
            </a:r>
            <a:r>
              <a:rPr lang="en" sz="2050">
                <a:solidFill>
                  <a:schemeClr val="dk1"/>
                </a:solidFill>
                <a:highlight>
                  <a:srgbClr val="FFFFFE"/>
                </a:highlight>
                <a:latin typeface="Calibri"/>
                <a:ea typeface="Calibri"/>
                <a:cs typeface="Calibri"/>
                <a:sym typeface="Calibri"/>
              </a:rPr>
              <a:t> (a float between -1.0 and 1.0). -1 is negative, 1 is positive.</a:t>
            </a:r>
            <a:endParaRPr sz="2050">
              <a:solidFill>
                <a:schemeClr val="dk1"/>
              </a:solidFill>
              <a:highlight>
                <a:srgbClr val="FFFFFE"/>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 sz="2050">
                <a:solidFill>
                  <a:srgbClr val="0000FF"/>
                </a:solidFill>
                <a:highlight>
                  <a:srgbClr val="FFFFFE"/>
                </a:highlight>
                <a:latin typeface="Calibri"/>
                <a:ea typeface="Calibri"/>
                <a:cs typeface="Calibri"/>
                <a:sym typeface="Calibri"/>
              </a:rPr>
              <a:t>2. </a:t>
            </a:r>
            <a:r>
              <a:rPr lang="en" sz="2050">
                <a:solidFill>
                  <a:schemeClr val="dk1"/>
                </a:solidFill>
                <a:highlight>
                  <a:srgbClr val="FFFFFE"/>
                </a:highlight>
                <a:latin typeface="Calibri"/>
                <a:ea typeface="Calibri"/>
                <a:cs typeface="Calibri"/>
                <a:sym typeface="Calibri"/>
              </a:rPr>
              <a:t>The </a:t>
            </a:r>
            <a:r>
              <a:rPr b="1" lang="en" sz="2050">
                <a:solidFill>
                  <a:schemeClr val="dk1"/>
                </a:solidFill>
                <a:highlight>
                  <a:srgbClr val="FFFFFE"/>
                </a:highlight>
                <a:latin typeface="Calibri"/>
                <a:ea typeface="Calibri"/>
                <a:cs typeface="Calibri"/>
                <a:sym typeface="Calibri"/>
              </a:rPr>
              <a:t>subjectivity</a:t>
            </a:r>
            <a:r>
              <a:rPr lang="en" sz="2050">
                <a:solidFill>
                  <a:schemeClr val="dk1"/>
                </a:solidFill>
                <a:highlight>
                  <a:srgbClr val="FFFFFE"/>
                </a:highlight>
                <a:latin typeface="Calibri"/>
                <a:ea typeface="Calibri"/>
                <a:cs typeface="Calibri"/>
                <a:sym typeface="Calibri"/>
              </a:rPr>
              <a:t> (a float between 0.0 and 1.0). 0 is very objective, while 1 is very subjective.</a:t>
            </a:r>
            <a:endParaRPr sz="2050">
              <a:solidFill>
                <a:schemeClr val="dk1"/>
              </a:solidFill>
              <a:highlight>
                <a:srgbClr val="FFFFFE"/>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vs Semantics vs Sentiment</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0" rtl="0" algn="l">
              <a:spcBef>
                <a:spcPts val="1200"/>
              </a:spcBef>
              <a:spcAft>
                <a:spcPts val="0"/>
              </a:spcAft>
              <a:buNone/>
            </a:pPr>
            <a:r>
              <a:rPr b="1" lang="en">
                <a:solidFill>
                  <a:schemeClr val="dk1"/>
                </a:solidFill>
              </a:rPr>
              <a:t>Syntax </a:t>
            </a:r>
            <a:r>
              <a:rPr lang="en">
                <a:solidFill>
                  <a:schemeClr val="dk1"/>
                </a:solidFill>
              </a:rPr>
              <a:t>- </a:t>
            </a:r>
            <a:r>
              <a:rPr lang="en">
                <a:solidFill>
                  <a:schemeClr val="dk1"/>
                </a:solidFill>
              </a:rPr>
              <a:t>syntactic</a:t>
            </a:r>
            <a:r>
              <a:rPr lang="en">
                <a:solidFill>
                  <a:schemeClr val="dk1"/>
                </a:solidFill>
              </a:rPr>
              <a:t> analysis </a:t>
            </a:r>
            <a:r>
              <a:rPr lang="en">
                <a:solidFill>
                  <a:schemeClr val="dk1"/>
                </a:solidFill>
              </a:rPr>
              <a:t>involves</a:t>
            </a:r>
            <a:r>
              <a:rPr lang="en">
                <a:solidFill>
                  <a:schemeClr val="dk1"/>
                </a:solidFill>
              </a:rPr>
              <a:t> ensuring text conforms to an established set of grammatical rules. </a:t>
            </a:r>
            <a:endParaRPr>
              <a:solidFill>
                <a:schemeClr val="dk1"/>
              </a:solidFill>
            </a:endParaRPr>
          </a:p>
          <a:p>
            <a:pPr indent="0" lvl="0" marL="0" rtl="0" algn="l">
              <a:spcBef>
                <a:spcPts val="1200"/>
              </a:spcBef>
              <a:spcAft>
                <a:spcPts val="0"/>
              </a:spcAft>
              <a:buNone/>
            </a:pPr>
            <a:r>
              <a:rPr b="1" lang="en">
                <a:solidFill>
                  <a:schemeClr val="dk1"/>
                </a:solidFill>
              </a:rPr>
              <a:t>Semantics</a:t>
            </a:r>
            <a:r>
              <a:rPr lang="en">
                <a:solidFill>
                  <a:schemeClr val="dk1"/>
                </a:solidFill>
              </a:rPr>
              <a:t> - semantic analysis involves trying to understand the meaning of text. Semantic analysis wants to know what the words actually mean. </a:t>
            </a:r>
            <a:endParaRPr>
              <a:solidFill>
                <a:schemeClr val="dk1"/>
              </a:solidFill>
            </a:endParaRPr>
          </a:p>
          <a:p>
            <a:pPr indent="0" lvl="0" marL="0" rtl="0" algn="l">
              <a:spcBef>
                <a:spcPts val="1200"/>
              </a:spcBef>
              <a:spcAft>
                <a:spcPts val="1200"/>
              </a:spcAft>
              <a:buNone/>
            </a:pPr>
            <a:r>
              <a:rPr b="1" lang="en">
                <a:solidFill>
                  <a:schemeClr val="dk1"/>
                </a:solidFill>
              </a:rPr>
              <a:t>Sentiment</a:t>
            </a:r>
            <a:r>
              <a:rPr lang="en">
                <a:solidFill>
                  <a:schemeClr val="dk1"/>
                </a:solidFill>
              </a:rPr>
              <a:t> - sentiment analysis involves identifying the feeling or emotion tied to text. Sentiment can be negative, </a:t>
            </a:r>
            <a:r>
              <a:rPr lang="en">
                <a:solidFill>
                  <a:schemeClr val="dk1"/>
                </a:solidFill>
              </a:rPr>
              <a:t>neutral</a:t>
            </a:r>
            <a:r>
              <a:rPr lang="en">
                <a:solidFill>
                  <a:schemeClr val="dk1"/>
                </a:solidFill>
              </a:rPr>
              <a:t> or positive.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Representation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D85C6"/>
                </a:solidFill>
              </a:rPr>
              <a:t>Text Data Vectorization</a:t>
            </a:r>
            <a:r>
              <a:rPr lang="en">
                <a:solidFill>
                  <a:srgbClr val="3D85C6"/>
                </a:solidFill>
              </a:rPr>
              <a:t> </a:t>
            </a:r>
            <a:r>
              <a:rPr lang="en">
                <a:solidFill>
                  <a:schemeClr val="dk1"/>
                </a:solidFill>
              </a:rPr>
              <a:t>- the process of mapping words to numbers. It is important to numerically represent text so that it can be used by computer algorithms.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We will discuss methods for text data vectorization in another lecture.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