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1" roundtripDataSignature="AMtx7mjSYBrMTxJ8jcBKlMC2Fxd18vzM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78660b188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e78660b188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e78660b188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8660b188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e78660b188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e78660b188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78660b188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e78660b188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e78660b188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767f2ed33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e767f2ed33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e767f2ed33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767f2ed3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e767f2ed33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e767f2ed33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770c7c2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e770c7c2a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e770c7c2a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698ed38c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f698ed38c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f698ed38c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698ed38c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f698ed38ce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f698ed38ce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67f2ed3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e767f2ed3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698ed38c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f698ed38ce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f698ed38ce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78660b188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e78660b188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e78660b188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cab72d1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fcab72d14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fcab72d14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770c7c2a1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e770c7c2a1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e770c7c2a1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770c7c2a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e770c7c2a1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e770c7c2a1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b1f3ec1a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fb1f3ec1a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fb1f3ec1a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78660b18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e78660b18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e78660b18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767f2ed3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e767f2ed3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e767f2ed33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6"/>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6"/>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9"/>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1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10"/>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10"/>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2" name="Google Shape;62;p1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p:nvPr>
            <p:ph idx="2" type="pic"/>
          </p:nvPr>
        </p:nvSpPr>
        <p:spPr>
          <a:xfrm>
            <a:off x="1792288" y="459581"/>
            <a:ext cx="5486400" cy="3086100"/>
          </a:xfrm>
          <a:prstGeom prst="rect">
            <a:avLst/>
          </a:prstGeom>
          <a:noFill/>
          <a:ln>
            <a:noFill/>
          </a:ln>
        </p:spPr>
      </p:sp>
      <p:sp>
        <p:nvSpPr>
          <p:cNvPr id="69" name="Google Shape;69;p1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0" name="Google Shape;7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5"/>
          <p:cNvPicPr preferRelativeResize="0"/>
          <p:nvPr/>
        </p:nvPicPr>
        <p:blipFill rotWithShape="1">
          <a:blip r:embed="rId2">
            <a:alphaModFix/>
          </a:blip>
          <a:srcRect b="0" l="0" r="0" t="0"/>
          <a:stretch/>
        </p:blipFill>
        <p:spPr>
          <a:xfrm>
            <a:off x="-397" y="-985"/>
            <a:ext cx="9144793" cy="51454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2.jp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hyperlink" Target="https://towardsdatascience.com/a-quick-guide-to-activation-functions-in-deep-learning-4042e7addd5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hyperlink" Target="https://keras.io/api/loss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eeplizard.com/learn/video/gZmobeGL0Yg" TargetMode="External"/><Relationship Id="rId4" Type="http://schemas.openxmlformats.org/officeDocument/2006/relationships/hyperlink" Target="https://playground.tensorflow.org" TargetMode="External"/><Relationship Id="rId5" Type="http://schemas.openxmlformats.org/officeDocument/2006/relationships/hyperlink" Target="https://keras.io/" TargetMode="External"/><Relationship Id="rId6" Type="http://schemas.openxmlformats.org/officeDocument/2006/relationships/hyperlink" Target="https://www.tensorflow.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youtube.com/watch?v=i9MfT_7R_4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youtube.com/watch?v=bfmFfD2RIc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Deep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e78660b188_0_1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How does a Neural Network Learn? </a:t>
            </a:r>
            <a:endParaRPr/>
          </a:p>
        </p:txBody>
      </p:sp>
      <p:pic>
        <p:nvPicPr>
          <p:cNvPr id="186" name="Google Shape;186;ge78660b188_0_18"/>
          <p:cNvPicPr preferRelativeResize="0"/>
          <p:nvPr/>
        </p:nvPicPr>
        <p:blipFill rotWithShape="1">
          <a:blip r:embed="rId3">
            <a:alphaModFix/>
          </a:blip>
          <a:srcRect b="0" l="0" r="0" t="0"/>
          <a:stretch/>
        </p:blipFill>
        <p:spPr>
          <a:xfrm>
            <a:off x="1793753" y="1140972"/>
            <a:ext cx="6002299" cy="3125475"/>
          </a:xfrm>
          <a:prstGeom prst="rect">
            <a:avLst/>
          </a:prstGeom>
          <a:noFill/>
          <a:ln>
            <a:noFill/>
          </a:ln>
        </p:spPr>
      </p:pic>
      <p:pic>
        <p:nvPicPr>
          <p:cNvPr id="187" name="Google Shape;187;ge78660b188_0_18"/>
          <p:cNvPicPr preferRelativeResize="0"/>
          <p:nvPr/>
        </p:nvPicPr>
        <p:blipFill rotWithShape="1">
          <a:blip r:embed="rId4">
            <a:alphaModFix/>
          </a:blip>
          <a:srcRect b="0" l="0" r="0" t="0"/>
          <a:stretch/>
        </p:blipFill>
        <p:spPr>
          <a:xfrm>
            <a:off x="798901" y="2421000"/>
            <a:ext cx="859403" cy="1032350"/>
          </a:xfrm>
          <a:prstGeom prst="rect">
            <a:avLst/>
          </a:prstGeom>
          <a:noFill/>
          <a:ln>
            <a:noFill/>
          </a:ln>
        </p:spPr>
      </p:pic>
      <p:sp>
        <p:nvSpPr>
          <p:cNvPr id="188" name="Google Shape;188;ge78660b188_0_18"/>
          <p:cNvSpPr txBox="1"/>
          <p:nvPr/>
        </p:nvSpPr>
        <p:spPr>
          <a:xfrm>
            <a:off x="2996525" y="1678450"/>
            <a:ext cx="638400" cy="3540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1</a:t>
            </a:r>
            <a:r>
              <a:rPr b="1" i="0" lang="en-US" sz="1100" u="none" cap="none" strike="noStrike">
                <a:solidFill>
                  <a:srgbClr val="BF9000"/>
                </a:solidFill>
                <a:latin typeface="Calibri"/>
                <a:ea typeface="Calibri"/>
                <a:cs typeface="Calibri"/>
                <a:sym typeface="Calibri"/>
              </a:rPr>
              <a:t> = .2</a:t>
            </a:r>
            <a:endParaRPr b="1" i="0" sz="1100" u="none" cap="none" strike="noStrike">
              <a:solidFill>
                <a:srgbClr val="BF9000"/>
              </a:solidFill>
              <a:latin typeface="Calibri"/>
              <a:ea typeface="Calibri"/>
              <a:cs typeface="Calibri"/>
              <a:sym typeface="Calibri"/>
            </a:endParaRPr>
          </a:p>
        </p:txBody>
      </p:sp>
      <p:sp>
        <p:nvSpPr>
          <p:cNvPr id="189" name="Google Shape;189;ge78660b188_0_18"/>
          <p:cNvSpPr txBox="1"/>
          <p:nvPr/>
        </p:nvSpPr>
        <p:spPr>
          <a:xfrm rot="1920777">
            <a:off x="3276072" y="2240359"/>
            <a:ext cx="722113" cy="353933"/>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2</a:t>
            </a:r>
            <a:r>
              <a:rPr b="1" i="0" lang="en-US" sz="1100" u="none" cap="none" strike="noStrike">
                <a:solidFill>
                  <a:srgbClr val="BF9000"/>
                </a:solidFill>
                <a:latin typeface="Calibri"/>
                <a:ea typeface="Calibri"/>
                <a:cs typeface="Calibri"/>
                <a:sym typeface="Calibri"/>
              </a:rPr>
              <a:t> = .5</a:t>
            </a:r>
            <a:endParaRPr b="1" i="0" sz="1100" u="none" cap="none" strike="noStrike">
              <a:solidFill>
                <a:srgbClr val="BF9000"/>
              </a:solidFill>
              <a:latin typeface="Calibri"/>
              <a:ea typeface="Calibri"/>
              <a:cs typeface="Calibri"/>
              <a:sym typeface="Calibri"/>
            </a:endParaRPr>
          </a:p>
        </p:txBody>
      </p:sp>
      <p:sp>
        <p:nvSpPr>
          <p:cNvPr id="190" name="Google Shape;190;ge78660b188_0_18"/>
          <p:cNvSpPr txBox="1"/>
          <p:nvPr/>
        </p:nvSpPr>
        <p:spPr>
          <a:xfrm rot="2573128">
            <a:off x="3259577" y="3263647"/>
            <a:ext cx="822147" cy="353861"/>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3</a:t>
            </a:r>
            <a:r>
              <a:rPr b="1" i="0" lang="en-US" sz="1100" u="none" cap="none" strike="noStrike">
                <a:solidFill>
                  <a:srgbClr val="BF9000"/>
                </a:solidFill>
                <a:latin typeface="Calibri"/>
                <a:ea typeface="Calibri"/>
                <a:cs typeface="Calibri"/>
                <a:sym typeface="Calibri"/>
              </a:rPr>
              <a:t> = .4</a:t>
            </a:r>
            <a:endParaRPr b="1" i="0" sz="1100" u="none" cap="none" strike="noStrike">
              <a:solidFill>
                <a:srgbClr val="BF9000"/>
              </a:solidFill>
              <a:latin typeface="Calibri"/>
              <a:ea typeface="Calibri"/>
              <a:cs typeface="Calibri"/>
              <a:sym typeface="Calibri"/>
            </a:endParaRPr>
          </a:p>
        </p:txBody>
      </p:sp>
      <p:pic>
        <p:nvPicPr>
          <p:cNvPr id="191" name="Google Shape;191;ge78660b188_0_18"/>
          <p:cNvPicPr preferRelativeResize="0"/>
          <p:nvPr/>
        </p:nvPicPr>
        <p:blipFill rotWithShape="1">
          <a:blip r:embed="rId4">
            <a:alphaModFix/>
          </a:blip>
          <a:srcRect b="0" l="0" r="0" t="0"/>
          <a:stretch/>
        </p:blipFill>
        <p:spPr>
          <a:xfrm>
            <a:off x="7538275" y="1729600"/>
            <a:ext cx="779401" cy="936248"/>
          </a:xfrm>
          <a:prstGeom prst="rect">
            <a:avLst/>
          </a:prstGeom>
          <a:noFill/>
          <a:ln>
            <a:noFill/>
          </a:ln>
        </p:spPr>
      </p:pic>
      <p:pic>
        <p:nvPicPr>
          <p:cNvPr id="192" name="Google Shape;192;ge78660b188_0_18"/>
          <p:cNvPicPr preferRelativeResize="0"/>
          <p:nvPr/>
        </p:nvPicPr>
        <p:blipFill rotWithShape="1">
          <a:blip r:embed="rId5">
            <a:alphaModFix/>
          </a:blip>
          <a:srcRect b="0" l="24310" r="12046" t="0"/>
          <a:stretch/>
        </p:blipFill>
        <p:spPr>
          <a:xfrm>
            <a:off x="7495375" y="3193175"/>
            <a:ext cx="822300" cy="936250"/>
          </a:xfrm>
          <a:prstGeom prst="rect">
            <a:avLst/>
          </a:prstGeom>
          <a:noFill/>
          <a:ln>
            <a:noFill/>
          </a:ln>
        </p:spPr>
      </p:pic>
      <p:sp>
        <p:nvSpPr>
          <p:cNvPr id="193" name="Google Shape;193;ge78660b188_0_18"/>
          <p:cNvSpPr txBox="1"/>
          <p:nvPr/>
        </p:nvSpPr>
        <p:spPr>
          <a:xfrm>
            <a:off x="8450700" y="1882000"/>
            <a:ext cx="52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.25</a:t>
            </a:r>
            <a:endParaRPr b="0" i="0" sz="1400" u="none" cap="none" strike="noStrike">
              <a:solidFill>
                <a:srgbClr val="000000"/>
              </a:solidFill>
              <a:latin typeface="Calibri"/>
              <a:ea typeface="Calibri"/>
              <a:cs typeface="Calibri"/>
              <a:sym typeface="Calibri"/>
            </a:endParaRPr>
          </a:p>
        </p:txBody>
      </p:sp>
      <p:sp>
        <p:nvSpPr>
          <p:cNvPr id="194" name="Google Shape;194;ge78660b188_0_18"/>
          <p:cNvSpPr txBox="1"/>
          <p:nvPr/>
        </p:nvSpPr>
        <p:spPr>
          <a:xfrm>
            <a:off x="8502600" y="3333675"/>
            <a:ext cx="52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.75</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e78660b188_0_5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How does a Neural Network Learn? </a:t>
            </a:r>
            <a:endParaRPr/>
          </a:p>
        </p:txBody>
      </p:sp>
      <p:pic>
        <p:nvPicPr>
          <p:cNvPr id="201" name="Google Shape;201;ge78660b188_0_50"/>
          <p:cNvPicPr preferRelativeResize="0"/>
          <p:nvPr/>
        </p:nvPicPr>
        <p:blipFill rotWithShape="1">
          <a:blip r:embed="rId3">
            <a:alphaModFix/>
          </a:blip>
          <a:srcRect b="0" l="0" r="0" t="0"/>
          <a:stretch/>
        </p:blipFill>
        <p:spPr>
          <a:xfrm>
            <a:off x="1793753" y="1140972"/>
            <a:ext cx="6002299" cy="3125475"/>
          </a:xfrm>
          <a:prstGeom prst="rect">
            <a:avLst/>
          </a:prstGeom>
          <a:noFill/>
          <a:ln>
            <a:noFill/>
          </a:ln>
        </p:spPr>
      </p:pic>
      <p:pic>
        <p:nvPicPr>
          <p:cNvPr id="202" name="Google Shape;202;ge78660b188_0_50"/>
          <p:cNvPicPr preferRelativeResize="0"/>
          <p:nvPr/>
        </p:nvPicPr>
        <p:blipFill rotWithShape="1">
          <a:blip r:embed="rId4">
            <a:alphaModFix/>
          </a:blip>
          <a:srcRect b="0" l="0" r="0" t="0"/>
          <a:stretch/>
        </p:blipFill>
        <p:spPr>
          <a:xfrm>
            <a:off x="798901" y="2421000"/>
            <a:ext cx="859403" cy="1032350"/>
          </a:xfrm>
          <a:prstGeom prst="rect">
            <a:avLst/>
          </a:prstGeom>
          <a:noFill/>
          <a:ln>
            <a:noFill/>
          </a:ln>
        </p:spPr>
      </p:pic>
      <p:sp>
        <p:nvSpPr>
          <p:cNvPr id="203" name="Google Shape;203;ge78660b188_0_50"/>
          <p:cNvSpPr txBox="1"/>
          <p:nvPr/>
        </p:nvSpPr>
        <p:spPr>
          <a:xfrm>
            <a:off x="2996525" y="1678450"/>
            <a:ext cx="638400" cy="3540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1</a:t>
            </a:r>
            <a:r>
              <a:rPr b="1" i="0" lang="en-US" sz="1100" u="none" cap="none" strike="noStrike">
                <a:solidFill>
                  <a:srgbClr val="BF9000"/>
                </a:solidFill>
                <a:latin typeface="Calibri"/>
                <a:ea typeface="Calibri"/>
                <a:cs typeface="Calibri"/>
                <a:sym typeface="Calibri"/>
              </a:rPr>
              <a:t> = .4</a:t>
            </a:r>
            <a:endParaRPr b="1" i="0" sz="1100" u="none" cap="none" strike="noStrike">
              <a:solidFill>
                <a:srgbClr val="BF9000"/>
              </a:solidFill>
              <a:latin typeface="Calibri"/>
              <a:ea typeface="Calibri"/>
              <a:cs typeface="Calibri"/>
              <a:sym typeface="Calibri"/>
            </a:endParaRPr>
          </a:p>
        </p:txBody>
      </p:sp>
      <p:sp>
        <p:nvSpPr>
          <p:cNvPr id="204" name="Google Shape;204;ge78660b188_0_50"/>
          <p:cNvSpPr txBox="1"/>
          <p:nvPr/>
        </p:nvSpPr>
        <p:spPr>
          <a:xfrm rot="1920777">
            <a:off x="3276072" y="2240359"/>
            <a:ext cx="722113" cy="353933"/>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2</a:t>
            </a:r>
            <a:r>
              <a:rPr b="1" i="0" lang="en-US" sz="1100" u="none" cap="none" strike="noStrike">
                <a:solidFill>
                  <a:srgbClr val="BF9000"/>
                </a:solidFill>
                <a:latin typeface="Calibri"/>
                <a:ea typeface="Calibri"/>
                <a:cs typeface="Calibri"/>
                <a:sym typeface="Calibri"/>
              </a:rPr>
              <a:t> = .3</a:t>
            </a:r>
            <a:endParaRPr b="1" i="0" sz="1100" u="none" cap="none" strike="noStrike">
              <a:solidFill>
                <a:srgbClr val="BF9000"/>
              </a:solidFill>
              <a:latin typeface="Calibri"/>
              <a:ea typeface="Calibri"/>
              <a:cs typeface="Calibri"/>
              <a:sym typeface="Calibri"/>
            </a:endParaRPr>
          </a:p>
        </p:txBody>
      </p:sp>
      <p:sp>
        <p:nvSpPr>
          <p:cNvPr id="205" name="Google Shape;205;ge78660b188_0_50"/>
          <p:cNvSpPr txBox="1"/>
          <p:nvPr/>
        </p:nvSpPr>
        <p:spPr>
          <a:xfrm rot="2573128">
            <a:off x="3259577" y="3263647"/>
            <a:ext cx="822147" cy="353861"/>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3</a:t>
            </a:r>
            <a:r>
              <a:rPr b="1" i="0" lang="en-US" sz="1100" u="none" cap="none" strike="noStrike">
                <a:solidFill>
                  <a:srgbClr val="BF9000"/>
                </a:solidFill>
                <a:latin typeface="Calibri"/>
                <a:ea typeface="Calibri"/>
                <a:cs typeface="Calibri"/>
                <a:sym typeface="Calibri"/>
              </a:rPr>
              <a:t> = .7</a:t>
            </a:r>
            <a:endParaRPr b="1" i="0" sz="1100" u="none" cap="none" strike="noStrike">
              <a:solidFill>
                <a:srgbClr val="BF9000"/>
              </a:solidFill>
              <a:latin typeface="Calibri"/>
              <a:ea typeface="Calibri"/>
              <a:cs typeface="Calibri"/>
              <a:sym typeface="Calibri"/>
            </a:endParaRPr>
          </a:p>
        </p:txBody>
      </p:sp>
      <p:pic>
        <p:nvPicPr>
          <p:cNvPr id="206" name="Google Shape;206;ge78660b188_0_50"/>
          <p:cNvPicPr preferRelativeResize="0"/>
          <p:nvPr/>
        </p:nvPicPr>
        <p:blipFill rotWithShape="1">
          <a:blip r:embed="rId4">
            <a:alphaModFix/>
          </a:blip>
          <a:srcRect b="0" l="0" r="0" t="0"/>
          <a:stretch/>
        </p:blipFill>
        <p:spPr>
          <a:xfrm>
            <a:off x="7538275" y="1729600"/>
            <a:ext cx="779401" cy="936248"/>
          </a:xfrm>
          <a:prstGeom prst="rect">
            <a:avLst/>
          </a:prstGeom>
          <a:noFill/>
          <a:ln>
            <a:noFill/>
          </a:ln>
        </p:spPr>
      </p:pic>
      <p:pic>
        <p:nvPicPr>
          <p:cNvPr id="207" name="Google Shape;207;ge78660b188_0_50"/>
          <p:cNvPicPr preferRelativeResize="0"/>
          <p:nvPr/>
        </p:nvPicPr>
        <p:blipFill rotWithShape="1">
          <a:blip r:embed="rId5">
            <a:alphaModFix/>
          </a:blip>
          <a:srcRect b="0" l="24310" r="12046" t="0"/>
          <a:stretch/>
        </p:blipFill>
        <p:spPr>
          <a:xfrm>
            <a:off x="7495375" y="3193175"/>
            <a:ext cx="822300" cy="936250"/>
          </a:xfrm>
          <a:prstGeom prst="rect">
            <a:avLst/>
          </a:prstGeom>
          <a:noFill/>
          <a:ln>
            <a:noFill/>
          </a:ln>
        </p:spPr>
      </p:pic>
      <p:sp>
        <p:nvSpPr>
          <p:cNvPr id="208" name="Google Shape;208;ge78660b188_0_50"/>
          <p:cNvSpPr txBox="1"/>
          <p:nvPr/>
        </p:nvSpPr>
        <p:spPr>
          <a:xfrm>
            <a:off x="8450700" y="1882000"/>
            <a:ext cx="52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.65</a:t>
            </a:r>
            <a:endParaRPr b="0" i="0" sz="1400" u="none" cap="none" strike="noStrike">
              <a:solidFill>
                <a:srgbClr val="000000"/>
              </a:solidFill>
              <a:latin typeface="Calibri"/>
              <a:ea typeface="Calibri"/>
              <a:cs typeface="Calibri"/>
              <a:sym typeface="Calibri"/>
            </a:endParaRPr>
          </a:p>
        </p:txBody>
      </p:sp>
      <p:sp>
        <p:nvSpPr>
          <p:cNvPr id="209" name="Google Shape;209;ge78660b188_0_50"/>
          <p:cNvSpPr txBox="1"/>
          <p:nvPr/>
        </p:nvSpPr>
        <p:spPr>
          <a:xfrm>
            <a:off x="8502600" y="3333675"/>
            <a:ext cx="52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.35</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78660b188_0_3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How does a Neural Network Learn? </a:t>
            </a:r>
            <a:endParaRPr/>
          </a:p>
        </p:txBody>
      </p:sp>
      <p:pic>
        <p:nvPicPr>
          <p:cNvPr id="216" name="Google Shape;216;ge78660b188_0_36"/>
          <p:cNvPicPr preferRelativeResize="0"/>
          <p:nvPr/>
        </p:nvPicPr>
        <p:blipFill rotWithShape="1">
          <a:blip r:embed="rId3">
            <a:alphaModFix/>
          </a:blip>
          <a:srcRect b="0" l="0" r="0" t="0"/>
          <a:stretch/>
        </p:blipFill>
        <p:spPr>
          <a:xfrm>
            <a:off x="1793753" y="1140972"/>
            <a:ext cx="6002299" cy="3125475"/>
          </a:xfrm>
          <a:prstGeom prst="rect">
            <a:avLst/>
          </a:prstGeom>
          <a:noFill/>
          <a:ln>
            <a:noFill/>
          </a:ln>
        </p:spPr>
      </p:pic>
      <p:pic>
        <p:nvPicPr>
          <p:cNvPr id="217" name="Google Shape;217;ge78660b188_0_36"/>
          <p:cNvPicPr preferRelativeResize="0"/>
          <p:nvPr/>
        </p:nvPicPr>
        <p:blipFill rotWithShape="1">
          <a:blip r:embed="rId4">
            <a:alphaModFix/>
          </a:blip>
          <a:srcRect b="0" l="0" r="0" t="0"/>
          <a:stretch/>
        </p:blipFill>
        <p:spPr>
          <a:xfrm>
            <a:off x="798901" y="2421000"/>
            <a:ext cx="859403" cy="1032350"/>
          </a:xfrm>
          <a:prstGeom prst="rect">
            <a:avLst/>
          </a:prstGeom>
          <a:noFill/>
          <a:ln>
            <a:noFill/>
          </a:ln>
        </p:spPr>
      </p:pic>
      <p:sp>
        <p:nvSpPr>
          <p:cNvPr id="218" name="Google Shape;218;ge78660b188_0_36"/>
          <p:cNvSpPr txBox="1"/>
          <p:nvPr/>
        </p:nvSpPr>
        <p:spPr>
          <a:xfrm>
            <a:off x="2996525" y="1678450"/>
            <a:ext cx="638400" cy="3540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1</a:t>
            </a:r>
            <a:r>
              <a:rPr b="1" i="0" lang="en-US" sz="1100" u="none" cap="none" strike="noStrike">
                <a:solidFill>
                  <a:srgbClr val="BF9000"/>
                </a:solidFill>
                <a:latin typeface="Calibri"/>
                <a:ea typeface="Calibri"/>
                <a:cs typeface="Calibri"/>
                <a:sym typeface="Calibri"/>
              </a:rPr>
              <a:t> = .6</a:t>
            </a:r>
            <a:endParaRPr b="1" i="0" sz="1100" u="none" cap="none" strike="noStrike">
              <a:solidFill>
                <a:srgbClr val="BF9000"/>
              </a:solidFill>
              <a:latin typeface="Calibri"/>
              <a:ea typeface="Calibri"/>
              <a:cs typeface="Calibri"/>
              <a:sym typeface="Calibri"/>
            </a:endParaRPr>
          </a:p>
        </p:txBody>
      </p:sp>
      <p:sp>
        <p:nvSpPr>
          <p:cNvPr id="219" name="Google Shape;219;ge78660b188_0_36"/>
          <p:cNvSpPr txBox="1"/>
          <p:nvPr/>
        </p:nvSpPr>
        <p:spPr>
          <a:xfrm rot="1920777">
            <a:off x="3276072" y="2240359"/>
            <a:ext cx="722113" cy="353933"/>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2</a:t>
            </a:r>
            <a:r>
              <a:rPr b="1" i="0" lang="en-US" sz="1100" u="none" cap="none" strike="noStrike">
                <a:solidFill>
                  <a:srgbClr val="BF9000"/>
                </a:solidFill>
                <a:latin typeface="Calibri"/>
                <a:ea typeface="Calibri"/>
                <a:cs typeface="Calibri"/>
                <a:sym typeface="Calibri"/>
              </a:rPr>
              <a:t> = .2</a:t>
            </a:r>
            <a:endParaRPr b="1" i="0" sz="1100" u="none" cap="none" strike="noStrike">
              <a:solidFill>
                <a:srgbClr val="BF9000"/>
              </a:solidFill>
              <a:latin typeface="Calibri"/>
              <a:ea typeface="Calibri"/>
              <a:cs typeface="Calibri"/>
              <a:sym typeface="Calibri"/>
            </a:endParaRPr>
          </a:p>
        </p:txBody>
      </p:sp>
      <p:sp>
        <p:nvSpPr>
          <p:cNvPr id="220" name="Google Shape;220;ge78660b188_0_36"/>
          <p:cNvSpPr txBox="1"/>
          <p:nvPr/>
        </p:nvSpPr>
        <p:spPr>
          <a:xfrm rot="2573128">
            <a:off x="3259577" y="3263647"/>
            <a:ext cx="822147" cy="353861"/>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BF9000"/>
                </a:solidFill>
                <a:latin typeface="Calibri"/>
                <a:ea typeface="Calibri"/>
                <a:cs typeface="Calibri"/>
                <a:sym typeface="Calibri"/>
              </a:rPr>
              <a:t>W</a:t>
            </a:r>
            <a:r>
              <a:rPr b="1" baseline="-25000" i="0" lang="en-US" sz="1100" u="none" cap="none" strike="noStrike">
                <a:solidFill>
                  <a:srgbClr val="BF9000"/>
                </a:solidFill>
                <a:latin typeface="Calibri"/>
                <a:ea typeface="Calibri"/>
                <a:cs typeface="Calibri"/>
                <a:sym typeface="Calibri"/>
              </a:rPr>
              <a:t>3</a:t>
            </a:r>
            <a:r>
              <a:rPr b="1" i="0" lang="en-US" sz="1100" u="none" cap="none" strike="noStrike">
                <a:solidFill>
                  <a:srgbClr val="BF9000"/>
                </a:solidFill>
                <a:latin typeface="Calibri"/>
                <a:ea typeface="Calibri"/>
                <a:cs typeface="Calibri"/>
                <a:sym typeface="Calibri"/>
              </a:rPr>
              <a:t> = .8</a:t>
            </a:r>
            <a:endParaRPr b="1" i="0" sz="1100" u="none" cap="none" strike="noStrike">
              <a:solidFill>
                <a:srgbClr val="BF9000"/>
              </a:solidFill>
              <a:latin typeface="Calibri"/>
              <a:ea typeface="Calibri"/>
              <a:cs typeface="Calibri"/>
              <a:sym typeface="Calibri"/>
            </a:endParaRPr>
          </a:p>
        </p:txBody>
      </p:sp>
      <p:pic>
        <p:nvPicPr>
          <p:cNvPr id="221" name="Google Shape;221;ge78660b188_0_36"/>
          <p:cNvPicPr preferRelativeResize="0"/>
          <p:nvPr/>
        </p:nvPicPr>
        <p:blipFill rotWithShape="1">
          <a:blip r:embed="rId4">
            <a:alphaModFix/>
          </a:blip>
          <a:srcRect b="0" l="0" r="0" t="0"/>
          <a:stretch/>
        </p:blipFill>
        <p:spPr>
          <a:xfrm>
            <a:off x="7538275" y="1729600"/>
            <a:ext cx="779401" cy="936248"/>
          </a:xfrm>
          <a:prstGeom prst="rect">
            <a:avLst/>
          </a:prstGeom>
          <a:noFill/>
          <a:ln>
            <a:noFill/>
          </a:ln>
        </p:spPr>
      </p:pic>
      <p:pic>
        <p:nvPicPr>
          <p:cNvPr id="222" name="Google Shape;222;ge78660b188_0_36"/>
          <p:cNvPicPr preferRelativeResize="0"/>
          <p:nvPr/>
        </p:nvPicPr>
        <p:blipFill rotWithShape="1">
          <a:blip r:embed="rId5">
            <a:alphaModFix/>
          </a:blip>
          <a:srcRect b="0" l="24310" r="12046" t="0"/>
          <a:stretch/>
        </p:blipFill>
        <p:spPr>
          <a:xfrm>
            <a:off x="7495375" y="3193175"/>
            <a:ext cx="822300" cy="936250"/>
          </a:xfrm>
          <a:prstGeom prst="rect">
            <a:avLst/>
          </a:prstGeom>
          <a:noFill/>
          <a:ln>
            <a:noFill/>
          </a:ln>
        </p:spPr>
      </p:pic>
      <p:sp>
        <p:nvSpPr>
          <p:cNvPr id="223" name="Google Shape;223;ge78660b188_0_36"/>
          <p:cNvSpPr txBox="1"/>
          <p:nvPr/>
        </p:nvSpPr>
        <p:spPr>
          <a:xfrm>
            <a:off x="8450700" y="1882000"/>
            <a:ext cx="52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.95</a:t>
            </a:r>
            <a:endParaRPr b="0" i="0" sz="1400" u="none" cap="none" strike="noStrike">
              <a:solidFill>
                <a:srgbClr val="000000"/>
              </a:solidFill>
              <a:latin typeface="Calibri"/>
              <a:ea typeface="Calibri"/>
              <a:cs typeface="Calibri"/>
              <a:sym typeface="Calibri"/>
            </a:endParaRPr>
          </a:p>
        </p:txBody>
      </p:sp>
      <p:sp>
        <p:nvSpPr>
          <p:cNvPr id="224" name="Google Shape;224;ge78660b188_0_36"/>
          <p:cNvSpPr txBox="1"/>
          <p:nvPr/>
        </p:nvSpPr>
        <p:spPr>
          <a:xfrm>
            <a:off x="8502600" y="3333675"/>
            <a:ext cx="52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.05</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767f2ed33_0_2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Types of Neural Networks</a:t>
            </a:r>
            <a:endParaRPr/>
          </a:p>
        </p:txBody>
      </p:sp>
      <p:sp>
        <p:nvSpPr>
          <p:cNvPr id="231" name="Google Shape;231;ge767f2ed33_0_2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0000"/>
              </a:lnSpc>
              <a:spcBef>
                <a:spcPts val="360"/>
              </a:spcBef>
              <a:spcAft>
                <a:spcPts val="0"/>
              </a:spcAft>
              <a:buSzPct val="102272"/>
              <a:buNone/>
            </a:pPr>
            <a:r>
              <a:rPr lang="en-US"/>
              <a:t>There are many types of neural networks, each used in different circumstances. We will focus on three common types: </a:t>
            </a:r>
            <a:endParaRPr/>
          </a:p>
          <a:p>
            <a:pPr indent="0" lvl="0" marL="0" rtl="0" algn="l">
              <a:lnSpc>
                <a:spcPct val="100000"/>
              </a:lnSpc>
              <a:spcBef>
                <a:spcPts val="360"/>
              </a:spcBef>
              <a:spcAft>
                <a:spcPts val="0"/>
              </a:spcAft>
              <a:buSzPct val="102272"/>
              <a:buNone/>
            </a:pPr>
            <a:r>
              <a:t/>
            </a:r>
            <a:endParaRPr/>
          </a:p>
          <a:p>
            <a:pPr indent="-291465" lvl="0" marL="457200" rtl="0" algn="l">
              <a:lnSpc>
                <a:spcPct val="100000"/>
              </a:lnSpc>
              <a:spcBef>
                <a:spcPts val="360"/>
              </a:spcBef>
              <a:spcAft>
                <a:spcPts val="0"/>
              </a:spcAft>
              <a:buSzPct val="56250"/>
              <a:buChar char="•"/>
            </a:pPr>
            <a:r>
              <a:rPr b="1" lang="en-US">
                <a:solidFill>
                  <a:srgbClr val="6AA84F"/>
                </a:solidFill>
              </a:rPr>
              <a:t>Artificial Neural Networks (ANNs)</a:t>
            </a:r>
            <a:r>
              <a:rPr lang="en-US">
                <a:solidFill>
                  <a:srgbClr val="6AA84F"/>
                </a:solidFill>
              </a:rPr>
              <a:t> </a:t>
            </a:r>
            <a:r>
              <a:rPr lang="en-US"/>
              <a:t>- also known as feed-forward neural network. Does not account for sequential nature of data and can result in a large number of predictors in image classification. </a:t>
            </a:r>
            <a:endParaRPr/>
          </a:p>
          <a:p>
            <a:pPr indent="0" lvl="0" marL="457200" rtl="0" algn="l">
              <a:lnSpc>
                <a:spcPct val="100000"/>
              </a:lnSpc>
              <a:spcBef>
                <a:spcPts val="360"/>
              </a:spcBef>
              <a:spcAft>
                <a:spcPts val="0"/>
              </a:spcAft>
              <a:buSzPct val="102272"/>
              <a:buNone/>
            </a:pPr>
            <a:r>
              <a:t/>
            </a:r>
            <a:endParaRPr/>
          </a:p>
          <a:p>
            <a:pPr indent="-291465" lvl="0" marL="457200" rtl="0" algn="l">
              <a:lnSpc>
                <a:spcPct val="100000"/>
              </a:lnSpc>
              <a:spcBef>
                <a:spcPts val="360"/>
              </a:spcBef>
              <a:spcAft>
                <a:spcPts val="0"/>
              </a:spcAft>
              <a:buSzPct val="56250"/>
              <a:buChar char="•"/>
            </a:pPr>
            <a:r>
              <a:rPr b="1" lang="en-US">
                <a:solidFill>
                  <a:srgbClr val="3D85C6"/>
                </a:solidFill>
              </a:rPr>
              <a:t>Recurrent Neural Network (RNN)</a:t>
            </a:r>
            <a:r>
              <a:rPr lang="en-US"/>
              <a:t> - captures sequential nature of data. Usually used for time series and text data.  </a:t>
            </a:r>
            <a:endParaRPr/>
          </a:p>
          <a:p>
            <a:pPr indent="0" lvl="0" marL="457200" rtl="0" algn="l">
              <a:lnSpc>
                <a:spcPct val="100000"/>
              </a:lnSpc>
              <a:spcBef>
                <a:spcPts val="360"/>
              </a:spcBef>
              <a:spcAft>
                <a:spcPts val="0"/>
              </a:spcAft>
              <a:buSzPct val="102272"/>
              <a:buNone/>
            </a:pPr>
            <a:r>
              <a:t/>
            </a:r>
            <a:endParaRPr/>
          </a:p>
          <a:p>
            <a:pPr indent="-291465" lvl="0" marL="457200" rtl="0" algn="l">
              <a:lnSpc>
                <a:spcPct val="100000"/>
              </a:lnSpc>
              <a:spcBef>
                <a:spcPts val="360"/>
              </a:spcBef>
              <a:spcAft>
                <a:spcPts val="0"/>
              </a:spcAft>
              <a:buSzPct val="56250"/>
              <a:buChar char="•"/>
            </a:pPr>
            <a:r>
              <a:rPr b="1" lang="en-US">
                <a:solidFill>
                  <a:srgbClr val="A64D79"/>
                </a:solidFill>
              </a:rPr>
              <a:t>Convolutional Neural Networks (CNNs)</a:t>
            </a:r>
            <a:r>
              <a:rPr b="1" lang="en-US"/>
              <a:t> </a:t>
            </a:r>
            <a:r>
              <a:rPr lang="en-US"/>
              <a:t>- uses kernels to extract relevant features from the input. Also captures spatial features of the data. Usually used for image classification.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e767f2ed33_0_4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How to Create Neural Network?</a:t>
            </a:r>
            <a:endParaRPr/>
          </a:p>
        </p:txBody>
      </p:sp>
      <p:sp>
        <p:nvSpPr>
          <p:cNvPr id="238" name="Google Shape;238;ge767f2ed33_0_40"/>
          <p:cNvSpPr txBox="1"/>
          <p:nvPr>
            <p:ph idx="1" type="body"/>
          </p:nvPr>
        </p:nvSpPr>
        <p:spPr>
          <a:xfrm>
            <a:off x="457200" y="1063376"/>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360"/>
              </a:spcBef>
              <a:spcAft>
                <a:spcPts val="0"/>
              </a:spcAft>
              <a:buSzPts val="770"/>
              <a:buNone/>
            </a:pPr>
            <a:r>
              <a:rPr lang="en-US" sz="1940"/>
              <a:t>When fitting a neural network, you have to decide on several things: </a:t>
            </a:r>
            <a:endParaRPr sz="1940"/>
          </a:p>
          <a:p>
            <a:pPr indent="0" lvl="0" marL="0" rtl="0" algn="l">
              <a:lnSpc>
                <a:spcPct val="80000"/>
              </a:lnSpc>
              <a:spcBef>
                <a:spcPts val="360"/>
              </a:spcBef>
              <a:spcAft>
                <a:spcPts val="0"/>
              </a:spcAft>
              <a:buSzPts val="770"/>
              <a:buNone/>
            </a:pPr>
            <a:r>
              <a:t/>
            </a:r>
            <a:endParaRPr sz="1940"/>
          </a:p>
          <a:p>
            <a:pPr indent="-289560" lvl="0" marL="457200" rtl="0" algn="l">
              <a:lnSpc>
                <a:spcPct val="80000"/>
              </a:lnSpc>
              <a:spcBef>
                <a:spcPts val="360"/>
              </a:spcBef>
              <a:spcAft>
                <a:spcPts val="0"/>
              </a:spcAft>
              <a:buSzPts val="960"/>
              <a:buChar char="•"/>
            </a:pPr>
            <a:r>
              <a:rPr lang="en-US" sz="1940"/>
              <a:t>The number of layers</a:t>
            </a:r>
            <a:endParaRPr sz="1940"/>
          </a:p>
          <a:p>
            <a:pPr indent="-289560" lvl="0" marL="457200" rtl="0" algn="l">
              <a:lnSpc>
                <a:spcPct val="80000"/>
              </a:lnSpc>
              <a:spcBef>
                <a:spcPts val="0"/>
              </a:spcBef>
              <a:spcAft>
                <a:spcPts val="0"/>
              </a:spcAft>
              <a:buSzPts val="960"/>
              <a:buChar char="•"/>
            </a:pPr>
            <a:r>
              <a:rPr lang="en-US" sz="1940"/>
              <a:t>The number of nodes in each layer</a:t>
            </a:r>
            <a:endParaRPr sz="1940"/>
          </a:p>
          <a:p>
            <a:pPr indent="-289560" lvl="0" marL="457200" rtl="0" algn="l">
              <a:lnSpc>
                <a:spcPct val="80000"/>
              </a:lnSpc>
              <a:spcBef>
                <a:spcPts val="0"/>
              </a:spcBef>
              <a:spcAft>
                <a:spcPts val="0"/>
              </a:spcAft>
              <a:buSzPts val="960"/>
              <a:buChar char="•"/>
            </a:pPr>
            <a:r>
              <a:rPr lang="en-US" sz="1940"/>
              <a:t>The type of layers (see next slide)</a:t>
            </a:r>
            <a:endParaRPr sz="1940"/>
          </a:p>
          <a:p>
            <a:pPr indent="-289560" lvl="0" marL="457200" rtl="0" algn="l">
              <a:lnSpc>
                <a:spcPct val="80000"/>
              </a:lnSpc>
              <a:spcBef>
                <a:spcPts val="0"/>
              </a:spcBef>
              <a:spcAft>
                <a:spcPts val="0"/>
              </a:spcAft>
              <a:buSzPts val="960"/>
              <a:buChar char="•"/>
            </a:pPr>
            <a:r>
              <a:rPr lang="en-US" sz="1940"/>
              <a:t>The activation function in each layer (see later slides)</a:t>
            </a:r>
            <a:endParaRPr sz="1940"/>
          </a:p>
          <a:p>
            <a:pPr indent="0" lvl="0" marL="457200" rtl="0" algn="l">
              <a:lnSpc>
                <a:spcPct val="80000"/>
              </a:lnSpc>
              <a:spcBef>
                <a:spcPts val="360"/>
              </a:spcBef>
              <a:spcAft>
                <a:spcPts val="0"/>
              </a:spcAft>
              <a:buSzPts val="770"/>
              <a:buNone/>
            </a:pPr>
            <a:r>
              <a:t/>
            </a:r>
            <a:endParaRPr sz="1940"/>
          </a:p>
          <a:p>
            <a:pPr indent="0" lvl="0" marL="457200" rtl="0" algn="l">
              <a:lnSpc>
                <a:spcPct val="80000"/>
              </a:lnSpc>
              <a:spcBef>
                <a:spcPts val="360"/>
              </a:spcBef>
              <a:spcAft>
                <a:spcPts val="0"/>
              </a:spcAft>
              <a:buSzPts val="770"/>
              <a:buNone/>
            </a:pPr>
            <a:r>
              <a:t/>
            </a:r>
            <a:endParaRPr sz="1940"/>
          </a:p>
          <a:p>
            <a:pPr indent="0" lvl="0" marL="0" rtl="0" algn="l">
              <a:lnSpc>
                <a:spcPct val="80000"/>
              </a:lnSpc>
              <a:spcBef>
                <a:spcPts val="360"/>
              </a:spcBef>
              <a:spcAft>
                <a:spcPts val="0"/>
              </a:spcAft>
              <a:buSzPts val="770"/>
              <a:buNone/>
            </a:pPr>
            <a:r>
              <a:rPr lang="en-US" sz="1940"/>
              <a:t>How do you decide on the number of layers and nodes? The most common way is just experimentation (trial and error). There is no simple way to determine the best number of layers or nodes for your problem. You will likely need to just try different options and see what gives you the best model performance. </a:t>
            </a:r>
            <a:endParaRPr sz="19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e770c7c2a1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Types of Layers</a:t>
            </a:r>
            <a:endParaRPr/>
          </a:p>
        </p:txBody>
      </p:sp>
      <p:sp>
        <p:nvSpPr>
          <p:cNvPr id="245" name="Google Shape;245;ge770c7c2a1_0_0"/>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30000"/>
              </a:lnSpc>
              <a:spcBef>
                <a:spcPts val="0"/>
              </a:spcBef>
              <a:spcAft>
                <a:spcPts val="0"/>
              </a:spcAft>
              <a:buSzPct val="114467"/>
              <a:buNone/>
            </a:pPr>
            <a:r>
              <a:rPr lang="en-US" sz="1700">
                <a:solidFill>
                  <a:srgbClr val="242729"/>
                </a:solidFill>
                <a:highlight>
                  <a:srgbClr val="FFFFFF"/>
                </a:highlight>
              </a:rPr>
              <a:t>There are several types of layers that can be used in a neural network. We will focus on two common types: </a:t>
            </a:r>
            <a:endParaRPr sz="1700">
              <a:solidFill>
                <a:srgbClr val="242729"/>
              </a:solidFill>
              <a:highlight>
                <a:srgbClr val="FFFFFF"/>
              </a:highlight>
            </a:endParaRPr>
          </a:p>
          <a:p>
            <a:pPr indent="-328515" lvl="0" marL="457200" rtl="0" algn="l">
              <a:lnSpc>
                <a:spcPct val="130000"/>
              </a:lnSpc>
              <a:spcBef>
                <a:spcPts val="1000"/>
              </a:spcBef>
              <a:spcAft>
                <a:spcPts val="0"/>
              </a:spcAft>
              <a:buClr>
                <a:srgbClr val="242729"/>
              </a:buClr>
              <a:buSzPct val="100000"/>
              <a:buFont typeface="Calibri"/>
              <a:buChar char="•"/>
            </a:pPr>
            <a:r>
              <a:rPr b="1" lang="en-US" sz="1700">
                <a:solidFill>
                  <a:srgbClr val="242729"/>
                </a:solidFill>
                <a:highlight>
                  <a:srgbClr val="FFFFFF"/>
                </a:highlight>
              </a:rPr>
              <a:t>Dense Layers</a:t>
            </a:r>
            <a:r>
              <a:rPr lang="en-US" sz="1700">
                <a:solidFill>
                  <a:srgbClr val="242729"/>
                </a:solidFill>
                <a:highlight>
                  <a:srgbClr val="FFFFFF"/>
                </a:highlight>
              </a:rPr>
              <a:t> - Dense layers are used when connections can exist among any feature to any other feature in a data set. This corresponds to an ANN. </a:t>
            </a:r>
            <a:endParaRPr sz="1700">
              <a:solidFill>
                <a:srgbClr val="242729"/>
              </a:solidFill>
              <a:highlight>
                <a:srgbClr val="FFFFFF"/>
              </a:highlight>
            </a:endParaRPr>
          </a:p>
          <a:p>
            <a:pPr indent="-328515" lvl="0" marL="457200" rtl="0" algn="l">
              <a:lnSpc>
                <a:spcPct val="130000"/>
              </a:lnSpc>
              <a:spcBef>
                <a:spcPts val="0"/>
              </a:spcBef>
              <a:spcAft>
                <a:spcPts val="0"/>
              </a:spcAft>
              <a:buClr>
                <a:srgbClr val="242729"/>
              </a:buClr>
              <a:buSzPct val="100000"/>
              <a:buFont typeface="Calibri"/>
              <a:buChar char="•"/>
            </a:pPr>
            <a:r>
              <a:rPr b="1" lang="en-US" sz="1700">
                <a:solidFill>
                  <a:srgbClr val="242729"/>
                </a:solidFill>
                <a:highlight>
                  <a:srgbClr val="FFFFFF"/>
                </a:highlight>
              </a:rPr>
              <a:t>Convolutional Layers</a:t>
            </a:r>
            <a:r>
              <a:rPr lang="en-US" sz="1700">
                <a:solidFill>
                  <a:srgbClr val="242729"/>
                </a:solidFill>
                <a:highlight>
                  <a:srgbClr val="FFFFFF"/>
                </a:highlight>
              </a:rPr>
              <a:t> - </a:t>
            </a:r>
            <a:r>
              <a:rPr lang="en-US" sz="1659"/>
              <a:t>Convolutional layers can be used to detect patterns in an image. Early convolutional layers can detect things like edges or geometric shapes. Deeper convolutional layers can detect more sophisticated patterns like eyes, noses, etc.</a:t>
            </a:r>
            <a:r>
              <a:rPr lang="en-US" sz="2400"/>
              <a:t> </a:t>
            </a:r>
            <a:r>
              <a:rPr lang="en-US" sz="1700">
                <a:solidFill>
                  <a:srgbClr val="242729"/>
                </a:solidFill>
                <a:highlight>
                  <a:srgbClr val="FFFFFF"/>
                </a:highlight>
              </a:rPr>
              <a:t>Convolutional layers are used when nearby connections among the features are important, but farther connections are not. This corresponds to a CNN. </a:t>
            </a:r>
            <a:endParaRPr sz="1700">
              <a:solidFill>
                <a:srgbClr val="242729"/>
              </a:solidFill>
              <a:highlight>
                <a:srgbClr val="FFFFFF"/>
              </a:highlight>
            </a:endParaRPr>
          </a:p>
          <a:p>
            <a:pPr indent="0" lvl="0" marL="0" rtl="0" algn="l">
              <a:lnSpc>
                <a:spcPct val="115000"/>
              </a:lnSpc>
              <a:spcBef>
                <a:spcPts val="1000"/>
              </a:spcBef>
              <a:spcAft>
                <a:spcPts val="0"/>
              </a:spcAft>
              <a:buSzPct val="6081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
          <p:cNvSpPr txBox="1"/>
          <p:nvPr>
            <p:ph type="title"/>
          </p:nvPr>
        </p:nvSpPr>
        <p:spPr>
          <a:xfrm>
            <a:off x="457200" y="205979"/>
            <a:ext cx="8229600" cy="57185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Activation Functions</a:t>
            </a:r>
            <a:endParaRPr sz="3200"/>
          </a:p>
        </p:txBody>
      </p:sp>
      <p:sp>
        <p:nvSpPr>
          <p:cNvPr id="251" name="Google Shape;251;p3"/>
          <p:cNvSpPr txBox="1"/>
          <p:nvPr/>
        </p:nvSpPr>
        <p:spPr>
          <a:xfrm>
            <a:off x="301475" y="961350"/>
            <a:ext cx="4357800" cy="1923900"/>
          </a:xfrm>
          <a:prstGeom prst="rect">
            <a:avLst/>
          </a:prstGeom>
          <a:noFill/>
          <a:ln>
            <a:noFill/>
          </a:ln>
        </p:spPr>
        <p:txBody>
          <a:bodyPr anchorCtr="0" anchor="t" bIns="45700" lIns="91425" spcFirstLastPara="1" rIns="91425" wrap="square" tIns="45700">
            <a:spAutoFit/>
          </a:bodyPr>
          <a:lstStyle/>
          <a:p>
            <a:pPr indent="-279400" lvl="0" marL="285750" marR="0" rtl="0" algn="l">
              <a:lnSpc>
                <a:spcPct val="10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All weighted input values are summed and then processed with an activation function</a:t>
            </a:r>
            <a:endParaRPr b="0" i="0" sz="1300" u="none" cap="none" strike="noStrike">
              <a:solidFill>
                <a:srgbClr val="000000"/>
              </a:solidFill>
              <a:latin typeface="Arial"/>
              <a:ea typeface="Arial"/>
              <a:cs typeface="Arial"/>
              <a:sym typeface="Arial"/>
            </a:endParaRPr>
          </a:p>
          <a:p>
            <a:pPr indent="-279400" lvl="0" marL="285750" marR="0" rtl="0" algn="l">
              <a:lnSpc>
                <a:spcPct val="100000"/>
              </a:lnSpc>
              <a:spcBef>
                <a:spcPts val="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That output is then passed along to the next layer or to the output</a:t>
            </a:r>
            <a:endParaRPr b="0" i="0" sz="1700" u="none" cap="none" strike="noStrike">
              <a:solidFill>
                <a:schemeClr val="dk1"/>
              </a:solidFill>
              <a:latin typeface="Calibri"/>
              <a:ea typeface="Calibri"/>
              <a:cs typeface="Calibri"/>
              <a:sym typeface="Calibri"/>
            </a:endParaRPr>
          </a:p>
          <a:p>
            <a:pPr indent="-279400" lvl="0" marL="285750" marR="0" rtl="0" algn="l">
              <a:lnSpc>
                <a:spcPct val="100000"/>
              </a:lnSpc>
              <a:spcBef>
                <a:spcPts val="0"/>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Activation functions are inspired by neurons in our brain that fire based on different stimuli.</a:t>
            </a:r>
            <a:endParaRPr b="0" i="0" sz="1700" u="none" cap="none" strike="noStrike">
              <a:solidFill>
                <a:schemeClr val="dk1"/>
              </a:solidFill>
              <a:latin typeface="Calibri"/>
              <a:ea typeface="Calibri"/>
              <a:cs typeface="Calibri"/>
              <a:sym typeface="Calibri"/>
            </a:endParaRPr>
          </a:p>
        </p:txBody>
      </p:sp>
      <p:pic>
        <p:nvPicPr>
          <p:cNvPr id="252" name="Google Shape;252;p3"/>
          <p:cNvPicPr preferRelativeResize="0"/>
          <p:nvPr/>
        </p:nvPicPr>
        <p:blipFill rotWithShape="1">
          <a:blip r:embed="rId3">
            <a:alphaModFix/>
          </a:blip>
          <a:srcRect b="0" l="0" r="0" t="0"/>
          <a:stretch/>
        </p:blipFill>
        <p:spPr>
          <a:xfrm>
            <a:off x="4508500" y="2476500"/>
            <a:ext cx="127000" cy="190500"/>
          </a:xfrm>
          <a:prstGeom prst="rect">
            <a:avLst/>
          </a:prstGeom>
          <a:noFill/>
          <a:ln>
            <a:noFill/>
          </a:ln>
        </p:spPr>
      </p:pic>
      <p:pic>
        <p:nvPicPr>
          <p:cNvPr id="253" name="Google Shape;253;p3"/>
          <p:cNvPicPr preferRelativeResize="0"/>
          <p:nvPr/>
        </p:nvPicPr>
        <p:blipFill rotWithShape="1">
          <a:blip r:embed="rId4">
            <a:alphaModFix/>
          </a:blip>
          <a:srcRect b="0" l="0" r="0" t="0"/>
          <a:stretch/>
        </p:blipFill>
        <p:spPr>
          <a:xfrm>
            <a:off x="1755143" y="2732850"/>
            <a:ext cx="2463782" cy="1698725"/>
          </a:xfrm>
          <a:prstGeom prst="rect">
            <a:avLst/>
          </a:prstGeom>
          <a:noFill/>
          <a:ln>
            <a:noFill/>
          </a:ln>
        </p:spPr>
      </p:pic>
      <p:pic>
        <p:nvPicPr>
          <p:cNvPr id="254" name="Google Shape;254;p3"/>
          <p:cNvPicPr preferRelativeResize="0"/>
          <p:nvPr/>
        </p:nvPicPr>
        <p:blipFill rotWithShape="1">
          <a:blip r:embed="rId5">
            <a:alphaModFix/>
          </a:blip>
          <a:srcRect b="0" l="0" r="0" t="0"/>
          <a:stretch/>
        </p:blipFill>
        <p:spPr>
          <a:xfrm>
            <a:off x="4827374" y="1604876"/>
            <a:ext cx="4141401" cy="1775375"/>
          </a:xfrm>
          <a:prstGeom prst="rect">
            <a:avLst/>
          </a:prstGeom>
          <a:noFill/>
          <a:ln cap="flat" cmpd="sng" w="9525">
            <a:solidFill>
              <a:schemeClr val="dk1"/>
            </a:solidFill>
            <a:prstDash val="solid"/>
            <a:round/>
            <a:headEnd len="sm" w="sm" type="none"/>
            <a:tailEnd len="sm" w="sm" type="none"/>
          </a:ln>
        </p:spPr>
      </p:pic>
      <p:sp>
        <p:nvSpPr>
          <p:cNvPr id="255" name="Google Shape;255;p3"/>
          <p:cNvSpPr txBox="1"/>
          <p:nvPr/>
        </p:nvSpPr>
        <p:spPr>
          <a:xfrm>
            <a:off x="5629686" y="1174088"/>
            <a:ext cx="2536800" cy="253800"/>
          </a:xfrm>
          <a:prstGeom prst="rect">
            <a:avLst/>
          </a:prstGeom>
          <a:solidFill>
            <a:srgbClr val="C6D8F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Common Activation Functions</a:t>
            </a:r>
            <a:endParaRPr b="0" i="0" sz="105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
          <p:cNvSpPr txBox="1"/>
          <p:nvPr>
            <p:ph type="title"/>
          </p:nvPr>
        </p:nvSpPr>
        <p:spPr>
          <a:xfrm>
            <a:off x="457200" y="205979"/>
            <a:ext cx="8229600" cy="57185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Common Activation Functions</a:t>
            </a:r>
            <a:endParaRPr sz="3200"/>
          </a:p>
        </p:txBody>
      </p:sp>
      <p:sp>
        <p:nvSpPr>
          <p:cNvPr id="261" name="Google Shape;261;p4"/>
          <p:cNvSpPr txBox="1"/>
          <p:nvPr/>
        </p:nvSpPr>
        <p:spPr>
          <a:xfrm>
            <a:off x="502888" y="1322338"/>
            <a:ext cx="3754200" cy="2862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One thing in common to activation functions is that they are </a:t>
            </a:r>
            <a:r>
              <a:rPr b="0" i="1" lang="en-US" sz="1800" u="none" cap="none" strike="noStrike">
                <a:solidFill>
                  <a:schemeClr val="dk1"/>
                </a:solidFill>
                <a:latin typeface="Calibri"/>
                <a:ea typeface="Calibri"/>
                <a:cs typeface="Calibri"/>
                <a:sym typeface="Calibri"/>
              </a:rPr>
              <a:t>nonlinear.</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1"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baseline function we will use is the ReLU. Sigmoid is often used for binary classification.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Other activation functions can easily be swapped in to examine if performance is increased.</a:t>
            </a:r>
            <a:endParaRPr b="0" i="0" sz="1800" u="none" cap="none" strike="noStrike">
              <a:solidFill>
                <a:schemeClr val="dk1"/>
              </a:solidFill>
              <a:latin typeface="Calibri"/>
              <a:ea typeface="Calibri"/>
              <a:cs typeface="Calibri"/>
              <a:sym typeface="Calibri"/>
            </a:endParaRPr>
          </a:p>
        </p:txBody>
      </p:sp>
      <p:pic>
        <p:nvPicPr>
          <p:cNvPr id="262" name="Google Shape;262;p4"/>
          <p:cNvPicPr preferRelativeResize="0"/>
          <p:nvPr/>
        </p:nvPicPr>
        <p:blipFill rotWithShape="1">
          <a:blip r:embed="rId3">
            <a:alphaModFix/>
          </a:blip>
          <a:srcRect b="0" l="0" r="0" t="0"/>
          <a:stretch/>
        </p:blipFill>
        <p:spPr>
          <a:xfrm>
            <a:off x="4508500" y="2476500"/>
            <a:ext cx="127000" cy="190500"/>
          </a:xfrm>
          <a:prstGeom prst="rect">
            <a:avLst/>
          </a:prstGeom>
          <a:noFill/>
          <a:ln>
            <a:noFill/>
          </a:ln>
        </p:spPr>
      </p:pic>
      <p:pic>
        <p:nvPicPr>
          <p:cNvPr id="263" name="Google Shape;263;p4"/>
          <p:cNvPicPr preferRelativeResize="0"/>
          <p:nvPr/>
        </p:nvPicPr>
        <p:blipFill rotWithShape="1">
          <a:blip r:embed="rId4">
            <a:alphaModFix/>
          </a:blip>
          <a:srcRect b="4088" l="939" r="52555" t="63773"/>
          <a:stretch/>
        </p:blipFill>
        <p:spPr>
          <a:xfrm>
            <a:off x="4907725" y="874975"/>
            <a:ext cx="3855274" cy="1142022"/>
          </a:xfrm>
          <a:prstGeom prst="rect">
            <a:avLst/>
          </a:prstGeom>
          <a:noFill/>
          <a:ln cap="flat" cmpd="sng" w="9525">
            <a:solidFill>
              <a:schemeClr val="dk1"/>
            </a:solidFill>
            <a:prstDash val="solid"/>
            <a:round/>
            <a:headEnd len="sm" w="sm" type="none"/>
            <a:tailEnd len="sm" w="sm" type="none"/>
          </a:ln>
        </p:spPr>
      </p:pic>
      <p:sp>
        <p:nvSpPr>
          <p:cNvPr id="264" name="Google Shape;264;p4"/>
          <p:cNvSpPr txBox="1"/>
          <p:nvPr/>
        </p:nvSpPr>
        <p:spPr>
          <a:xfrm>
            <a:off x="5607538" y="3572350"/>
            <a:ext cx="300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5"/>
              </a:rPr>
              <a:t>https://towardsdatascience.com/a-quick-guide-to-activation-functions-in-deep-learning-4042e7addd5b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4"/>
          <p:cNvPicPr preferRelativeResize="0"/>
          <p:nvPr/>
        </p:nvPicPr>
        <p:blipFill rotWithShape="1">
          <a:blip r:embed="rId4">
            <a:alphaModFix/>
          </a:blip>
          <a:srcRect b="67789" l="0" r="51711" t="0"/>
          <a:stretch/>
        </p:blipFill>
        <p:spPr>
          <a:xfrm>
            <a:off x="4922076" y="2234224"/>
            <a:ext cx="3840925" cy="109832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f698ed38ce_0_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Fitting a NN in Keras</a:t>
            </a:r>
            <a:endParaRPr/>
          </a:p>
        </p:txBody>
      </p:sp>
      <p:sp>
        <p:nvSpPr>
          <p:cNvPr id="272" name="Google Shape;272;gf698ed38ce_0_6"/>
          <p:cNvSpPr txBox="1"/>
          <p:nvPr>
            <p:ph idx="1" type="body"/>
          </p:nvPr>
        </p:nvSpPr>
        <p:spPr>
          <a:xfrm>
            <a:off x="457200" y="1200150"/>
            <a:ext cx="7905600" cy="3394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600"/>
              </a:spcBef>
              <a:spcAft>
                <a:spcPts val="0"/>
              </a:spcAft>
              <a:buSzPts val="1800"/>
              <a:buNone/>
            </a:pPr>
            <a:r>
              <a:rPr lang="en-US" sz="1600">
                <a:solidFill>
                  <a:srgbClr val="212121"/>
                </a:solidFill>
                <a:highlight>
                  <a:srgbClr val="FFFFFF"/>
                </a:highlight>
                <a:latin typeface="Roboto"/>
                <a:ea typeface="Roboto"/>
                <a:cs typeface="Roboto"/>
                <a:sym typeface="Roboto"/>
              </a:rPr>
              <a:t>Keras is a Python library that is used to fit neural networks. </a:t>
            </a:r>
            <a:endParaRPr sz="1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SzPts val="1800"/>
              <a:buNone/>
            </a:pPr>
            <a:r>
              <a:t/>
            </a:r>
            <a:endParaRPr sz="1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600">
                <a:solidFill>
                  <a:srgbClr val="212121"/>
                </a:solidFill>
                <a:highlight>
                  <a:srgbClr val="FFFFFF"/>
                </a:highlight>
                <a:latin typeface="Roboto"/>
                <a:ea typeface="Roboto"/>
                <a:cs typeface="Roboto"/>
                <a:sym typeface="Roboto"/>
              </a:rPr>
              <a:t>The following are the common steps you want to take when fitting a neural network using keras:</a:t>
            </a:r>
            <a:endParaRPr sz="1600">
              <a:solidFill>
                <a:srgbClr val="212121"/>
              </a:solidFill>
              <a:highlight>
                <a:srgbClr val="FFFFFF"/>
              </a:highlight>
              <a:latin typeface="Roboto"/>
              <a:ea typeface="Roboto"/>
              <a:cs typeface="Roboto"/>
              <a:sym typeface="Roboto"/>
            </a:endParaRPr>
          </a:p>
          <a:p>
            <a:pPr indent="-330200" lvl="0" marL="457200" rtl="0" algn="l">
              <a:lnSpc>
                <a:spcPct val="115000"/>
              </a:lnSpc>
              <a:spcBef>
                <a:spcPts val="600"/>
              </a:spcBef>
              <a:spcAft>
                <a:spcPts val="0"/>
              </a:spcAft>
              <a:buClr>
                <a:srgbClr val="212121"/>
              </a:buClr>
              <a:buSzPts val="1600"/>
              <a:buFont typeface="Roboto"/>
              <a:buAutoNum type="arabicPeriod"/>
            </a:pPr>
            <a:r>
              <a:rPr lang="en-US" sz="1600">
                <a:solidFill>
                  <a:srgbClr val="212121"/>
                </a:solidFill>
                <a:highlight>
                  <a:srgbClr val="FFFFFF"/>
                </a:highlight>
                <a:latin typeface="Roboto"/>
                <a:ea typeface="Roboto"/>
                <a:cs typeface="Roboto"/>
                <a:sym typeface="Roboto"/>
              </a:rPr>
              <a:t>Load data</a:t>
            </a:r>
            <a:endParaRPr sz="1600">
              <a:solidFill>
                <a:srgbClr val="21212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AutoNum type="arabicPeriod"/>
            </a:pPr>
            <a:r>
              <a:rPr lang="en-US" sz="1600">
                <a:solidFill>
                  <a:srgbClr val="212121"/>
                </a:solidFill>
                <a:highlight>
                  <a:srgbClr val="FFFFFF"/>
                </a:highlight>
                <a:latin typeface="Roboto"/>
                <a:ea typeface="Roboto"/>
                <a:cs typeface="Roboto"/>
                <a:sym typeface="Roboto"/>
              </a:rPr>
              <a:t>Define keras model</a:t>
            </a:r>
            <a:endParaRPr sz="1600">
              <a:solidFill>
                <a:srgbClr val="21212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AutoNum type="arabicPeriod"/>
            </a:pPr>
            <a:r>
              <a:rPr lang="en-US" sz="1600">
                <a:solidFill>
                  <a:srgbClr val="212121"/>
                </a:solidFill>
                <a:highlight>
                  <a:srgbClr val="FFFFFF"/>
                </a:highlight>
                <a:latin typeface="Roboto"/>
                <a:ea typeface="Roboto"/>
                <a:cs typeface="Roboto"/>
                <a:sym typeface="Roboto"/>
              </a:rPr>
              <a:t>Compile model</a:t>
            </a:r>
            <a:endParaRPr sz="1600">
              <a:solidFill>
                <a:srgbClr val="21212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AutoNum type="arabicPeriod"/>
            </a:pPr>
            <a:r>
              <a:rPr lang="en-US" sz="1600">
                <a:solidFill>
                  <a:srgbClr val="212121"/>
                </a:solidFill>
                <a:highlight>
                  <a:srgbClr val="FFFFFF"/>
                </a:highlight>
                <a:latin typeface="Roboto"/>
                <a:ea typeface="Roboto"/>
                <a:cs typeface="Roboto"/>
                <a:sym typeface="Roboto"/>
              </a:rPr>
              <a:t>Fit model</a:t>
            </a:r>
            <a:endParaRPr sz="1600">
              <a:solidFill>
                <a:srgbClr val="21212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AutoNum type="arabicPeriod"/>
            </a:pPr>
            <a:r>
              <a:rPr lang="en-US" sz="1600">
                <a:solidFill>
                  <a:srgbClr val="212121"/>
                </a:solidFill>
                <a:highlight>
                  <a:srgbClr val="FFFFFF"/>
                </a:highlight>
                <a:latin typeface="Roboto"/>
                <a:ea typeface="Roboto"/>
                <a:cs typeface="Roboto"/>
                <a:sym typeface="Roboto"/>
              </a:rPr>
              <a:t>Evaluate model</a:t>
            </a:r>
            <a:endParaRPr sz="1600">
              <a:solidFill>
                <a:srgbClr val="21212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AutoNum type="arabicPeriod"/>
            </a:pPr>
            <a:r>
              <a:rPr lang="en-US" sz="1600">
                <a:solidFill>
                  <a:srgbClr val="212121"/>
                </a:solidFill>
                <a:highlight>
                  <a:srgbClr val="FFFFFF"/>
                </a:highlight>
                <a:latin typeface="Roboto"/>
                <a:ea typeface="Roboto"/>
                <a:cs typeface="Roboto"/>
                <a:sym typeface="Roboto"/>
              </a:rPr>
              <a:t>Use model for prediction</a:t>
            </a:r>
            <a:endParaRPr sz="1600">
              <a:solidFill>
                <a:srgbClr val="212121"/>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f698ed38ce_0_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Define Keras Model - ANN</a:t>
            </a:r>
            <a:endParaRPr/>
          </a:p>
        </p:txBody>
      </p:sp>
      <p:pic>
        <p:nvPicPr>
          <p:cNvPr id="279" name="Google Shape;279;gf698ed38ce_0_13"/>
          <p:cNvPicPr preferRelativeResize="0"/>
          <p:nvPr/>
        </p:nvPicPr>
        <p:blipFill rotWithShape="1">
          <a:blip r:embed="rId3">
            <a:alphaModFix/>
          </a:blip>
          <a:srcRect b="0" l="0" r="0" t="0"/>
          <a:stretch/>
        </p:blipFill>
        <p:spPr>
          <a:xfrm>
            <a:off x="4255425" y="1317350"/>
            <a:ext cx="4745425" cy="1990625"/>
          </a:xfrm>
          <a:prstGeom prst="rect">
            <a:avLst/>
          </a:prstGeom>
          <a:noFill/>
          <a:ln>
            <a:noFill/>
          </a:ln>
        </p:spPr>
      </p:pic>
      <p:pic>
        <p:nvPicPr>
          <p:cNvPr id="280" name="Google Shape;280;gf698ed38ce_0_13"/>
          <p:cNvPicPr preferRelativeResize="0"/>
          <p:nvPr/>
        </p:nvPicPr>
        <p:blipFill rotWithShape="1">
          <a:blip r:embed="rId4">
            <a:alphaModFix/>
          </a:blip>
          <a:srcRect b="0" l="0" r="0" t="0"/>
          <a:stretch/>
        </p:blipFill>
        <p:spPr>
          <a:xfrm>
            <a:off x="309650" y="1224851"/>
            <a:ext cx="3789089" cy="238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e767f2ed33_0_6"/>
          <p:cNvSpPr txBox="1"/>
          <p:nvPr>
            <p:ph type="title"/>
          </p:nvPr>
        </p:nvSpPr>
        <p:spPr>
          <a:xfrm>
            <a:off x="457200" y="205979"/>
            <a:ext cx="8229600" cy="571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What is Deep Learning?</a:t>
            </a:r>
            <a:endParaRPr sz="3200"/>
          </a:p>
        </p:txBody>
      </p:sp>
      <p:sp>
        <p:nvSpPr>
          <p:cNvPr id="95" name="Google Shape;95;ge767f2ed33_0_6"/>
          <p:cNvSpPr/>
          <p:nvPr/>
        </p:nvSpPr>
        <p:spPr>
          <a:xfrm>
            <a:off x="252175" y="1344329"/>
            <a:ext cx="3456300" cy="3114600"/>
          </a:xfrm>
          <a:prstGeom prst="ellipse">
            <a:avLst/>
          </a:prstGeom>
          <a:solidFill>
            <a:srgbClr val="C9DAF8">
              <a:alpha val="63137"/>
            </a:srgbClr>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e767f2ed33_0_6"/>
          <p:cNvSpPr/>
          <p:nvPr/>
        </p:nvSpPr>
        <p:spPr>
          <a:xfrm>
            <a:off x="674421" y="1944614"/>
            <a:ext cx="2611800" cy="2514300"/>
          </a:xfrm>
          <a:prstGeom prst="ellipse">
            <a:avLst/>
          </a:prstGeom>
          <a:solidFill>
            <a:srgbClr val="D9EAD3">
              <a:alpha val="62352"/>
            </a:srgbClr>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e767f2ed33_0_6"/>
          <p:cNvSpPr/>
          <p:nvPr/>
        </p:nvSpPr>
        <p:spPr>
          <a:xfrm>
            <a:off x="1030609" y="2666843"/>
            <a:ext cx="1899600" cy="1791900"/>
          </a:xfrm>
          <a:prstGeom prst="ellipse">
            <a:avLst/>
          </a:prstGeom>
          <a:solidFill>
            <a:srgbClr val="EA9999">
              <a:alpha val="65490"/>
            </a:srgbClr>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e767f2ed33_0_6"/>
          <p:cNvSpPr/>
          <p:nvPr/>
        </p:nvSpPr>
        <p:spPr>
          <a:xfrm>
            <a:off x="2419150" y="2419903"/>
            <a:ext cx="2228700" cy="2104800"/>
          </a:xfrm>
          <a:prstGeom prst="ellipse">
            <a:avLst/>
          </a:prstGeom>
          <a:solidFill>
            <a:srgbClr val="FFE599">
              <a:alpha val="53725"/>
            </a:srgbClr>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e767f2ed33_0_6"/>
          <p:cNvSpPr txBox="1"/>
          <p:nvPr/>
        </p:nvSpPr>
        <p:spPr>
          <a:xfrm>
            <a:off x="1720271" y="1446270"/>
            <a:ext cx="52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rebuchet MS"/>
                <a:ea typeface="Trebuchet MS"/>
                <a:cs typeface="Trebuchet MS"/>
                <a:sym typeface="Trebuchet MS"/>
              </a:rPr>
              <a:t>AI</a:t>
            </a:r>
            <a:endParaRPr b="1" i="0" sz="2000" u="none" cap="none" strike="noStrike">
              <a:solidFill>
                <a:srgbClr val="000000"/>
              </a:solidFill>
              <a:latin typeface="Trebuchet MS"/>
              <a:ea typeface="Trebuchet MS"/>
              <a:cs typeface="Trebuchet MS"/>
              <a:sym typeface="Trebuchet MS"/>
            </a:endParaRPr>
          </a:p>
        </p:txBody>
      </p:sp>
      <p:sp>
        <p:nvSpPr>
          <p:cNvPr id="100" name="Google Shape;100;ge767f2ed33_0_6"/>
          <p:cNvSpPr txBox="1"/>
          <p:nvPr/>
        </p:nvSpPr>
        <p:spPr>
          <a:xfrm>
            <a:off x="1720271" y="2068004"/>
            <a:ext cx="52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rebuchet MS"/>
                <a:ea typeface="Trebuchet MS"/>
                <a:cs typeface="Trebuchet MS"/>
                <a:sym typeface="Trebuchet MS"/>
              </a:rPr>
              <a:t>ML</a:t>
            </a:r>
            <a:endParaRPr b="1" i="0" sz="2000" u="none" cap="none" strike="noStrike">
              <a:solidFill>
                <a:srgbClr val="000000"/>
              </a:solidFill>
              <a:latin typeface="Trebuchet MS"/>
              <a:ea typeface="Trebuchet MS"/>
              <a:cs typeface="Trebuchet MS"/>
              <a:sym typeface="Trebuchet MS"/>
            </a:endParaRPr>
          </a:p>
        </p:txBody>
      </p:sp>
      <p:sp>
        <p:nvSpPr>
          <p:cNvPr id="101" name="Google Shape;101;ge767f2ed33_0_6"/>
          <p:cNvSpPr txBox="1"/>
          <p:nvPr/>
        </p:nvSpPr>
        <p:spPr>
          <a:xfrm>
            <a:off x="1720271" y="2796608"/>
            <a:ext cx="52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rebuchet MS"/>
                <a:ea typeface="Trebuchet MS"/>
                <a:cs typeface="Trebuchet MS"/>
                <a:sym typeface="Trebuchet MS"/>
              </a:rPr>
              <a:t>DL</a:t>
            </a:r>
            <a:endParaRPr b="1" i="0" sz="2000" u="none" cap="none" strike="noStrike">
              <a:solidFill>
                <a:srgbClr val="000000"/>
              </a:solidFill>
              <a:latin typeface="Trebuchet MS"/>
              <a:ea typeface="Trebuchet MS"/>
              <a:cs typeface="Trebuchet MS"/>
              <a:sym typeface="Trebuchet MS"/>
            </a:endParaRPr>
          </a:p>
        </p:txBody>
      </p:sp>
      <p:sp>
        <p:nvSpPr>
          <p:cNvPr id="102" name="Google Shape;102;ge767f2ed33_0_6"/>
          <p:cNvSpPr txBox="1"/>
          <p:nvPr/>
        </p:nvSpPr>
        <p:spPr>
          <a:xfrm>
            <a:off x="3305432" y="2582029"/>
            <a:ext cx="520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rebuchet MS"/>
                <a:ea typeface="Trebuchet MS"/>
                <a:cs typeface="Trebuchet MS"/>
                <a:sym typeface="Trebuchet MS"/>
              </a:rPr>
              <a:t>DS</a:t>
            </a:r>
            <a:endParaRPr b="1" i="0" sz="2000" u="none" cap="none" strike="noStrike">
              <a:solidFill>
                <a:srgbClr val="000000"/>
              </a:solidFill>
              <a:latin typeface="Trebuchet MS"/>
              <a:ea typeface="Trebuchet MS"/>
              <a:cs typeface="Trebuchet MS"/>
              <a:sym typeface="Trebuchet MS"/>
            </a:endParaRPr>
          </a:p>
        </p:txBody>
      </p:sp>
      <p:sp>
        <p:nvSpPr>
          <p:cNvPr id="103" name="Google Shape;103;ge767f2ed33_0_6"/>
          <p:cNvSpPr txBox="1"/>
          <p:nvPr/>
        </p:nvSpPr>
        <p:spPr>
          <a:xfrm>
            <a:off x="4890575" y="719375"/>
            <a:ext cx="39906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Artificial Intelligence (AI)</a:t>
            </a:r>
            <a:endParaRPr b="1"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rebuchet MS"/>
                <a:ea typeface="Trebuchet MS"/>
                <a:cs typeface="Trebuchet MS"/>
                <a:sym typeface="Trebuchet MS"/>
              </a:rPr>
              <a:t>The development of a machine that can simulate human behavior.  </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Machine Learning (ML)</a:t>
            </a:r>
            <a:r>
              <a:rPr b="0" i="0" lang="en-US" sz="1400" u="none" cap="none" strike="noStrike">
                <a:solidFill>
                  <a:srgbClr val="000000"/>
                </a:solidFill>
                <a:latin typeface="Trebuchet MS"/>
                <a:ea typeface="Trebuchet MS"/>
                <a:cs typeface="Trebuchet MS"/>
                <a:sym typeface="Trebuchet MS"/>
              </a:rPr>
              <a:t> </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rebuchet MS"/>
                <a:ea typeface="Trebuchet MS"/>
                <a:cs typeface="Trebuchet MS"/>
                <a:sym typeface="Trebuchet MS"/>
              </a:rPr>
              <a:t>The process of a machine learning from data and making decisions without explicit programming. </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Deep Learning (DL)</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rebuchet MS"/>
                <a:ea typeface="Trebuchet MS"/>
                <a:cs typeface="Trebuchet MS"/>
                <a:sym typeface="Trebuchet MS"/>
              </a:rPr>
              <a:t>A term associated with a ML algorithm involving artificial neural networks that work to mimic neurons in the brain.  </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rebuchet MS"/>
                <a:ea typeface="Trebuchet MS"/>
                <a:cs typeface="Trebuchet MS"/>
                <a:sym typeface="Trebuchet MS"/>
              </a:rPr>
              <a:t>Data Science (DS)</a:t>
            </a:r>
            <a:endParaRPr b="1" i="0" sz="1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rebuchet MS"/>
                <a:ea typeface="Trebuchet MS"/>
                <a:cs typeface="Trebuchet MS"/>
                <a:sym typeface="Trebuchet MS"/>
              </a:rPr>
              <a:t>The process of using data analytics, statistics, and programming to solve business problems.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f698ed38ce_0_2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Compile &amp; Fit Keras Model - ANN</a:t>
            </a:r>
            <a:endParaRPr/>
          </a:p>
        </p:txBody>
      </p:sp>
      <p:pic>
        <p:nvPicPr>
          <p:cNvPr id="287" name="Google Shape;287;gf698ed38ce_0_29"/>
          <p:cNvPicPr preferRelativeResize="0"/>
          <p:nvPr/>
        </p:nvPicPr>
        <p:blipFill rotWithShape="1">
          <a:blip r:embed="rId3">
            <a:alphaModFix/>
          </a:blip>
          <a:srcRect b="0" l="0" r="0" t="0"/>
          <a:stretch/>
        </p:blipFill>
        <p:spPr>
          <a:xfrm>
            <a:off x="605675" y="1197075"/>
            <a:ext cx="2817150" cy="1771451"/>
          </a:xfrm>
          <a:prstGeom prst="rect">
            <a:avLst/>
          </a:prstGeom>
          <a:noFill/>
          <a:ln>
            <a:noFill/>
          </a:ln>
        </p:spPr>
      </p:pic>
      <p:pic>
        <p:nvPicPr>
          <p:cNvPr id="288" name="Google Shape;288;gf698ed38ce_0_29"/>
          <p:cNvPicPr preferRelativeResize="0"/>
          <p:nvPr/>
        </p:nvPicPr>
        <p:blipFill rotWithShape="1">
          <a:blip r:embed="rId4">
            <a:alphaModFix/>
          </a:blip>
          <a:srcRect b="0" l="0" r="0" t="0"/>
          <a:stretch/>
        </p:blipFill>
        <p:spPr>
          <a:xfrm>
            <a:off x="342800" y="3180700"/>
            <a:ext cx="7977602" cy="679700"/>
          </a:xfrm>
          <a:prstGeom prst="rect">
            <a:avLst/>
          </a:prstGeom>
          <a:noFill/>
          <a:ln>
            <a:noFill/>
          </a:ln>
        </p:spPr>
      </p:pic>
      <p:pic>
        <p:nvPicPr>
          <p:cNvPr id="289" name="Google Shape;289;gf698ed38ce_0_29"/>
          <p:cNvPicPr preferRelativeResize="0"/>
          <p:nvPr/>
        </p:nvPicPr>
        <p:blipFill rotWithShape="1">
          <a:blip r:embed="rId5">
            <a:alphaModFix/>
          </a:blip>
          <a:srcRect b="0" l="0" r="0" t="0"/>
          <a:stretch/>
        </p:blipFill>
        <p:spPr>
          <a:xfrm>
            <a:off x="457200" y="3860400"/>
            <a:ext cx="7863202" cy="544105"/>
          </a:xfrm>
          <a:prstGeom prst="rect">
            <a:avLst/>
          </a:prstGeom>
          <a:noFill/>
          <a:ln>
            <a:noFill/>
          </a:ln>
        </p:spPr>
      </p:pic>
      <p:sp>
        <p:nvSpPr>
          <p:cNvPr id="290" name="Google Shape;290;gf698ed38ce_0_29"/>
          <p:cNvSpPr txBox="1"/>
          <p:nvPr/>
        </p:nvSpPr>
        <p:spPr>
          <a:xfrm>
            <a:off x="3922375" y="1239625"/>
            <a:ext cx="44868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Optimizer</a:t>
            </a:r>
            <a:r>
              <a:rPr b="0" i="0" lang="en-US" sz="1400" u="none" cap="none" strike="noStrike">
                <a:solidFill>
                  <a:srgbClr val="000000"/>
                </a:solidFill>
                <a:latin typeface="Calibri"/>
                <a:ea typeface="Calibri"/>
                <a:cs typeface="Calibri"/>
                <a:sym typeface="Calibri"/>
              </a:rPr>
              <a:t> - Algorithm used to minimize the loss function (we will use ‘adam’ for this class).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Loss</a:t>
            </a:r>
            <a:r>
              <a:rPr b="0" i="0" lang="en-US" sz="1400" u="none" cap="none" strike="noStrike">
                <a:solidFill>
                  <a:srgbClr val="000000"/>
                </a:solidFill>
                <a:latin typeface="Calibri"/>
                <a:ea typeface="Calibri"/>
                <a:cs typeface="Calibri"/>
                <a:sym typeface="Calibri"/>
              </a:rPr>
              <a:t> - Loss function we are trying to minimize. Depends on the type of problem. Functions are listed </a:t>
            </a:r>
            <a:r>
              <a:rPr b="0" i="0" lang="en-US" sz="1400" u="sng" cap="none" strike="noStrike">
                <a:solidFill>
                  <a:schemeClr val="hlink"/>
                </a:solidFill>
                <a:latin typeface="Calibri"/>
                <a:ea typeface="Calibri"/>
                <a:cs typeface="Calibri"/>
                <a:sym typeface="Calibri"/>
                <a:hlinkClick r:id="rId6"/>
              </a:rPr>
              <a:t>here</a:t>
            </a: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Metrics </a:t>
            </a:r>
            <a:r>
              <a:rPr b="0" i="0" lang="en-US" sz="1400" u="none" cap="none" strike="noStrike">
                <a:solidFill>
                  <a:srgbClr val="000000"/>
                </a:solidFill>
                <a:latin typeface="Calibri"/>
                <a:ea typeface="Calibri"/>
                <a:cs typeface="Calibri"/>
                <a:sym typeface="Calibri"/>
              </a:rPr>
              <a:t>- Metric(s) you want to print out.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Epochs</a:t>
            </a:r>
            <a:r>
              <a:rPr b="0" i="0" lang="en-US" sz="1400" u="none" cap="none" strike="noStrike">
                <a:solidFill>
                  <a:srgbClr val="000000"/>
                </a:solidFill>
                <a:latin typeface="Calibri"/>
                <a:ea typeface="Calibri"/>
                <a:cs typeface="Calibri"/>
                <a:sym typeface="Calibri"/>
              </a:rPr>
              <a:t> - Number of times you want the data to pass through the model.</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e78660b188_0_7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Resources</a:t>
            </a:r>
            <a:endParaRPr/>
          </a:p>
        </p:txBody>
      </p:sp>
      <p:sp>
        <p:nvSpPr>
          <p:cNvPr id="297" name="Google Shape;297;ge78660b188_0_74"/>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360"/>
              </a:spcBef>
              <a:spcAft>
                <a:spcPts val="0"/>
              </a:spcAft>
              <a:buSzPts val="1800"/>
              <a:buNone/>
            </a:pPr>
            <a:r>
              <a:rPr lang="en-US" sz="2100"/>
              <a:t>Deep Lizard tutorials - </a:t>
            </a:r>
            <a:r>
              <a:rPr lang="en-US" sz="2100" u="sng">
                <a:solidFill>
                  <a:schemeClr val="hlink"/>
                </a:solidFill>
                <a:hlinkClick r:id="rId3"/>
              </a:rPr>
              <a:t>https://deeplizard.com/learn/video/gZmobeGL0Yg</a:t>
            </a:r>
            <a:endParaRPr sz="2100"/>
          </a:p>
          <a:p>
            <a:pPr indent="0" lvl="0" marL="0" rtl="0" algn="l">
              <a:lnSpc>
                <a:spcPct val="100000"/>
              </a:lnSpc>
              <a:spcBef>
                <a:spcPts val="360"/>
              </a:spcBef>
              <a:spcAft>
                <a:spcPts val="0"/>
              </a:spcAft>
              <a:buSzPts val="1800"/>
              <a:buNone/>
            </a:pPr>
            <a:r>
              <a:t/>
            </a:r>
            <a:endParaRPr sz="2100"/>
          </a:p>
          <a:p>
            <a:pPr indent="0" lvl="0" marL="0" rtl="0" algn="l">
              <a:lnSpc>
                <a:spcPct val="100000"/>
              </a:lnSpc>
              <a:spcBef>
                <a:spcPts val="360"/>
              </a:spcBef>
              <a:spcAft>
                <a:spcPts val="0"/>
              </a:spcAft>
              <a:buSzPts val="1800"/>
              <a:buNone/>
            </a:pPr>
            <a:r>
              <a:rPr lang="en-US" sz="2100"/>
              <a:t>Neural Network Example - </a:t>
            </a:r>
            <a:r>
              <a:rPr lang="en-US" sz="2100" u="sng">
                <a:solidFill>
                  <a:schemeClr val="hlink"/>
                </a:solidFill>
                <a:hlinkClick r:id="rId4"/>
              </a:rPr>
              <a:t>https://playground.tensorflow.org</a:t>
            </a:r>
            <a:endParaRPr sz="2100"/>
          </a:p>
          <a:p>
            <a:pPr indent="0" lvl="0" marL="0" rtl="0" algn="l">
              <a:lnSpc>
                <a:spcPct val="100000"/>
              </a:lnSpc>
              <a:spcBef>
                <a:spcPts val="360"/>
              </a:spcBef>
              <a:spcAft>
                <a:spcPts val="0"/>
              </a:spcAft>
              <a:buSzPts val="1800"/>
              <a:buNone/>
            </a:pPr>
            <a:r>
              <a:t/>
            </a:r>
            <a:endParaRPr sz="2100"/>
          </a:p>
          <a:p>
            <a:pPr indent="0" lvl="0" marL="0" rtl="0" algn="l">
              <a:lnSpc>
                <a:spcPct val="100000"/>
              </a:lnSpc>
              <a:spcBef>
                <a:spcPts val="360"/>
              </a:spcBef>
              <a:spcAft>
                <a:spcPts val="0"/>
              </a:spcAft>
              <a:buSzPts val="1800"/>
              <a:buNone/>
            </a:pPr>
            <a:r>
              <a:rPr lang="en-US" sz="2100"/>
              <a:t>Keras - </a:t>
            </a:r>
            <a:r>
              <a:rPr lang="en-US" sz="2100" u="sng">
                <a:solidFill>
                  <a:schemeClr val="hlink"/>
                </a:solidFill>
                <a:hlinkClick r:id="rId5"/>
              </a:rPr>
              <a:t>https://keras.io/</a:t>
            </a:r>
            <a:endParaRPr sz="2100"/>
          </a:p>
          <a:p>
            <a:pPr indent="0" lvl="0" marL="0" rtl="0" algn="l">
              <a:lnSpc>
                <a:spcPct val="100000"/>
              </a:lnSpc>
              <a:spcBef>
                <a:spcPts val="360"/>
              </a:spcBef>
              <a:spcAft>
                <a:spcPts val="0"/>
              </a:spcAft>
              <a:buSzPts val="1800"/>
              <a:buNone/>
            </a:pPr>
            <a:r>
              <a:t/>
            </a:r>
            <a:endParaRPr sz="2100"/>
          </a:p>
          <a:p>
            <a:pPr indent="0" lvl="0" marL="0" rtl="0" algn="l">
              <a:lnSpc>
                <a:spcPct val="100000"/>
              </a:lnSpc>
              <a:spcBef>
                <a:spcPts val="360"/>
              </a:spcBef>
              <a:spcAft>
                <a:spcPts val="0"/>
              </a:spcAft>
              <a:buSzPts val="1800"/>
              <a:buNone/>
            </a:pPr>
            <a:r>
              <a:rPr lang="en-US" sz="2100"/>
              <a:t>Tensorflow - </a:t>
            </a:r>
            <a:r>
              <a:rPr lang="en-US" sz="2100" u="sng">
                <a:solidFill>
                  <a:schemeClr val="hlink"/>
                </a:solidFill>
                <a:hlinkClick r:id="rId6"/>
              </a:rPr>
              <a:t>https://www.tensorflow.org/</a:t>
            </a:r>
            <a:endParaRPr sz="2100"/>
          </a:p>
          <a:p>
            <a:pPr indent="0" lvl="0" marL="0" rtl="0" algn="l">
              <a:lnSpc>
                <a:spcPct val="100000"/>
              </a:lnSpc>
              <a:spcBef>
                <a:spcPts val="360"/>
              </a:spcBef>
              <a:spcAft>
                <a:spcPts val="0"/>
              </a:spcAft>
              <a:buSzPts val="1800"/>
              <a:buNone/>
            </a:pPr>
            <a:r>
              <a:t/>
            </a:r>
            <a:endParaRPr sz="2100"/>
          </a:p>
          <a:p>
            <a:pPr indent="0" lvl="0" marL="0" rtl="0" algn="l">
              <a:lnSpc>
                <a:spcPct val="100000"/>
              </a:lnSpc>
              <a:spcBef>
                <a:spcPts val="360"/>
              </a:spcBef>
              <a:spcAft>
                <a:spcPts val="0"/>
              </a:spcAft>
              <a:buSzPts val="18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fcab72d14c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Video</a:t>
            </a:r>
            <a:endParaRPr/>
          </a:p>
        </p:txBody>
      </p:sp>
      <p:sp>
        <p:nvSpPr>
          <p:cNvPr id="110" name="Google Shape;110;gfcab72d14c_0_0"/>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2982"/>
              <a:t>Top 5 Uses of Neural Networks! (A.I.) | ColdFusion</a:t>
            </a:r>
            <a:endParaRPr sz="2982"/>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US" u="sng">
                <a:solidFill>
                  <a:schemeClr val="hlink"/>
                </a:solidFill>
                <a:hlinkClick r:id="rId3"/>
              </a:rPr>
              <a:t>https://www.youtube.com/watch?v=i9MfT_7R_4w</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770c7c2a1_0_3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Pros &amp; Cons of Deep Learning</a:t>
            </a:r>
            <a:endParaRPr/>
          </a:p>
        </p:txBody>
      </p:sp>
      <p:sp>
        <p:nvSpPr>
          <p:cNvPr id="117" name="Google Shape;117;ge770c7c2a1_0_30"/>
          <p:cNvSpPr txBox="1"/>
          <p:nvPr>
            <p:ph idx="1" type="body"/>
          </p:nvPr>
        </p:nvSpPr>
        <p:spPr>
          <a:xfrm>
            <a:off x="255400" y="1200150"/>
            <a:ext cx="4460100" cy="3568200"/>
          </a:xfrm>
          <a:prstGeom prst="rect">
            <a:avLst/>
          </a:prstGeom>
          <a:noFill/>
          <a:ln>
            <a:noFill/>
          </a:ln>
        </p:spPr>
        <p:txBody>
          <a:bodyPr anchorCtr="0" anchor="t" bIns="45700" lIns="91425" spcFirstLastPara="1" rIns="91425" wrap="square" tIns="45700">
            <a:normAutofit fontScale="62500"/>
          </a:bodyPr>
          <a:lstStyle/>
          <a:p>
            <a:pPr indent="0" lvl="0" marL="0" rtl="0" algn="ctr">
              <a:lnSpc>
                <a:spcPct val="100000"/>
              </a:lnSpc>
              <a:spcBef>
                <a:spcPts val="360"/>
              </a:spcBef>
              <a:spcAft>
                <a:spcPts val="0"/>
              </a:spcAft>
              <a:buSzPct val="90000"/>
              <a:buNone/>
            </a:pPr>
            <a:r>
              <a:rPr b="1" lang="en-US" u="sng">
                <a:solidFill>
                  <a:srgbClr val="6AA84F"/>
                </a:solidFill>
              </a:rPr>
              <a:t>Pros</a:t>
            </a:r>
            <a:endParaRPr b="1" u="sng">
              <a:solidFill>
                <a:srgbClr val="6AA84F"/>
              </a:solidFill>
            </a:endParaRPr>
          </a:p>
          <a:p>
            <a:pPr indent="-300037" lvl="0" marL="457200" rtl="0" algn="l">
              <a:lnSpc>
                <a:spcPct val="100000"/>
              </a:lnSpc>
              <a:spcBef>
                <a:spcPts val="360"/>
              </a:spcBef>
              <a:spcAft>
                <a:spcPts val="0"/>
              </a:spcAft>
              <a:buSzPct val="56250"/>
              <a:buChar char="•"/>
            </a:pPr>
            <a:r>
              <a:rPr lang="en-US"/>
              <a:t>Deep learning automates much of the feature extraction process, which can be particularly useful for things like image recognition. </a:t>
            </a:r>
            <a:endParaRPr/>
          </a:p>
          <a:p>
            <a:pPr indent="-300037" lvl="0" marL="457200" rtl="0" algn="l">
              <a:lnSpc>
                <a:spcPct val="100000"/>
              </a:lnSpc>
              <a:spcBef>
                <a:spcPts val="0"/>
              </a:spcBef>
              <a:spcAft>
                <a:spcPts val="0"/>
              </a:spcAft>
              <a:buSzPct val="56250"/>
              <a:buChar char="•"/>
            </a:pPr>
            <a:r>
              <a:rPr lang="en-US"/>
              <a:t>Deep learning is flexible and can be applied to many different datasets. </a:t>
            </a:r>
            <a:endParaRPr/>
          </a:p>
          <a:p>
            <a:pPr indent="-300037" lvl="0" marL="457200" rtl="0" algn="l">
              <a:lnSpc>
                <a:spcPct val="100000"/>
              </a:lnSpc>
              <a:spcBef>
                <a:spcPts val="0"/>
              </a:spcBef>
              <a:spcAft>
                <a:spcPts val="0"/>
              </a:spcAft>
              <a:buSzPct val="56250"/>
              <a:buChar char="•"/>
            </a:pPr>
            <a:r>
              <a:rPr lang="en-US"/>
              <a:t>Deep learning models can generally outperform than other types of machine learning models. </a:t>
            </a:r>
            <a:endParaRPr/>
          </a:p>
        </p:txBody>
      </p:sp>
      <p:sp>
        <p:nvSpPr>
          <p:cNvPr id="118" name="Google Shape;118;ge770c7c2a1_0_30"/>
          <p:cNvSpPr txBox="1"/>
          <p:nvPr>
            <p:ph idx="1" type="body"/>
          </p:nvPr>
        </p:nvSpPr>
        <p:spPr>
          <a:xfrm>
            <a:off x="5000250" y="1276350"/>
            <a:ext cx="3774000" cy="30798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ctr">
              <a:lnSpc>
                <a:spcPct val="100000"/>
              </a:lnSpc>
              <a:spcBef>
                <a:spcPts val="360"/>
              </a:spcBef>
              <a:spcAft>
                <a:spcPts val="0"/>
              </a:spcAft>
              <a:buSzPct val="102272"/>
              <a:buNone/>
            </a:pPr>
            <a:r>
              <a:rPr b="1" lang="en-US" u="sng">
                <a:solidFill>
                  <a:srgbClr val="CC0000"/>
                </a:solidFill>
              </a:rPr>
              <a:t>Cons</a:t>
            </a:r>
            <a:endParaRPr b="1" u="sng">
              <a:solidFill>
                <a:srgbClr val="CC0000"/>
              </a:solidFill>
            </a:endParaRPr>
          </a:p>
          <a:p>
            <a:pPr indent="-291465" lvl="0" marL="457200" rtl="0" algn="l">
              <a:lnSpc>
                <a:spcPct val="100000"/>
              </a:lnSpc>
              <a:spcBef>
                <a:spcPts val="360"/>
              </a:spcBef>
              <a:spcAft>
                <a:spcPts val="0"/>
              </a:spcAft>
              <a:buSzPct val="56250"/>
              <a:buChar char="•"/>
            </a:pPr>
            <a:r>
              <a:rPr lang="en-US"/>
              <a:t>Deep learning requires large datasets to train the model.  </a:t>
            </a:r>
            <a:endParaRPr/>
          </a:p>
          <a:p>
            <a:pPr indent="-291465" lvl="0" marL="457200" rtl="0" algn="l">
              <a:lnSpc>
                <a:spcPct val="100000"/>
              </a:lnSpc>
              <a:spcBef>
                <a:spcPts val="0"/>
              </a:spcBef>
              <a:spcAft>
                <a:spcPts val="0"/>
              </a:spcAft>
              <a:buSzPct val="56250"/>
              <a:buChar char="•"/>
            </a:pPr>
            <a:r>
              <a:rPr lang="en-US"/>
              <a:t>Deep learning can be very computationally expensive to train. </a:t>
            </a:r>
            <a:endParaRPr/>
          </a:p>
          <a:p>
            <a:pPr indent="-291465" lvl="0" marL="457200" rtl="0" algn="l">
              <a:lnSpc>
                <a:spcPct val="100000"/>
              </a:lnSpc>
              <a:spcBef>
                <a:spcPts val="0"/>
              </a:spcBef>
              <a:spcAft>
                <a:spcPts val="0"/>
              </a:spcAft>
              <a:buSzPct val="56250"/>
              <a:buChar char="•"/>
            </a:pPr>
            <a:r>
              <a:rPr lang="en-US"/>
              <a:t>There are many modeling decisions that need to be made.</a:t>
            </a:r>
            <a:endParaRPr/>
          </a:p>
          <a:p>
            <a:pPr indent="-291465" lvl="0" marL="457200" rtl="0" algn="l">
              <a:lnSpc>
                <a:spcPct val="100000"/>
              </a:lnSpc>
              <a:spcBef>
                <a:spcPts val="0"/>
              </a:spcBef>
              <a:spcAft>
                <a:spcPts val="0"/>
              </a:spcAft>
              <a:buSzPct val="56250"/>
              <a:buChar char="•"/>
            </a:pPr>
            <a:r>
              <a:rPr lang="en-US"/>
              <a:t>Results from a deep learning model are often uninterpretable. It is often difficult to understand why it is making its prediction.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770c7c2a1_0_3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Deep Learning &amp; Neural Networks</a:t>
            </a:r>
            <a:endParaRPr/>
          </a:p>
        </p:txBody>
      </p:sp>
      <p:sp>
        <p:nvSpPr>
          <p:cNvPr id="125" name="Google Shape;125;ge770c7c2a1_0_36"/>
          <p:cNvSpPr txBox="1"/>
          <p:nvPr>
            <p:ph idx="1" type="body"/>
          </p:nvPr>
        </p:nvSpPr>
        <p:spPr>
          <a:xfrm>
            <a:off x="457200" y="1200150"/>
            <a:ext cx="4114800" cy="31542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360"/>
              </a:spcBef>
              <a:spcAft>
                <a:spcPts val="0"/>
              </a:spcAft>
              <a:buSzPct val="90000"/>
              <a:buNone/>
            </a:pPr>
            <a:r>
              <a:rPr b="1" lang="en-US"/>
              <a:t>Deep learning</a:t>
            </a:r>
            <a:r>
              <a:rPr lang="en-US"/>
              <a:t> is a subfield of machine learning. </a:t>
            </a:r>
            <a:endParaRPr/>
          </a:p>
          <a:p>
            <a:pPr indent="0" lvl="0" marL="0" rtl="0" algn="l">
              <a:lnSpc>
                <a:spcPct val="100000"/>
              </a:lnSpc>
              <a:spcBef>
                <a:spcPts val="360"/>
              </a:spcBef>
              <a:spcAft>
                <a:spcPts val="0"/>
              </a:spcAft>
              <a:buSzPct val="90000"/>
              <a:buNone/>
            </a:pPr>
            <a:r>
              <a:t/>
            </a:r>
            <a:endParaRPr/>
          </a:p>
          <a:p>
            <a:pPr indent="0" lvl="0" marL="0" rtl="0" algn="l">
              <a:lnSpc>
                <a:spcPct val="100000"/>
              </a:lnSpc>
              <a:spcBef>
                <a:spcPts val="360"/>
              </a:spcBef>
              <a:spcAft>
                <a:spcPts val="0"/>
              </a:spcAft>
              <a:buSzPct val="90000"/>
              <a:buNone/>
            </a:pPr>
            <a:r>
              <a:rPr b="1" lang="en-US"/>
              <a:t>Neural networks</a:t>
            </a:r>
            <a:r>
              <a:rPr lang="en-US"/>
              <a:t> are the foundation of deep learning algorithms. The “deep” in deep learning refers to the number of layers in the neural network (we will discuss this shortly). </a:t>
            </a:r>
            <a:endParaRPr/>
          </a:p>
          <a:p>
            <a:pPr indent="0" lvl="0" marL="0" rtl="0" algn="l">
              <a:lnSpc>
                <a:spcPct val="100000"/>
              </a:lnSpc>
              <a:spcBef>
                <a:spcPts val="360"/>
              </a:spcBef>
              <a:spcAft>
                <a:spcPts val="0"/>
              </a:spcAft>
              <a:buSzPct val="90000"/>
              <a:buNone/>
            </a:pPr>
            <a:r>
              <a:t/>
            </a:r>
            <a:endParaRPr/>
          </a:p>
          <a:p>
            <a:pPr indent="0" lvl="0" marL="0" rtl="0" algn="l">
              <a:lnSpc>
                <a:spcPct val="100000"/>
              </a:lnSpc>
              <a:spcBef>
                <a:spcPts val="360"/>
              </a:spcBef>
              <a:spcAft>
                <a:spcPts val="0"/>
              </a:spcAft>
              <a:buSzPct val="90000"/>
              <a:buNone/>
            </a:pPr>
            <a:r>
              <a:rPr lang="en-US"/>
              <a:t>Neural networks mimic the brain through the use of algorithms. </a:t>
            </a:r>
            <a:endParaRPr/>
          </a:p>
        </p:txBody>
      </p:sp>
      <p:pic>
        <p:nvPicPr>
          <p:cNvPr id="126" name="Google Shape;126;ge770c7c2a1_0_36"/>
          <p:cNvPicPr preferRelativeResize="0"/>
          <p:nvPr/>
        </p:nvPicPr>
        <p:blipFill rotWithShape="1">
          <a:blip r:embed="rId3">
            <a:alphaModFix/>
          </a:blip>
          <a:srcRect b="0" l="0" r="0" t="0"/>
          <a:stretch/>
        </p:blipFill>
        <p:spPr>
          <a:xfrm>
            <a:off x="4724400" y="1215779"/>
            <a:ext cx="4267199" cy="29460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b1f3ec1a8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Video</a:t>
            </a:r>
            <a:endParaRPr/>
          </a:p>
        </p:txBody>
      </p:sp>
      <p:sp>
        <p:nvSpPr>
          <p:cNvPr id="133" name="Google Shape;133;gfb1f3ec1a8_0_0"/>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400"/>
              <a:t>Neural Network In 5 Minutes | What Is A Neural Network? | How Neural Networks Work | Simplilearn</a:t>
            </a:r>
            <a:endParaRPr sz="2400"/>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US" sz="3100" u="sng">
                <a:solidFill>
                  <a:schemeClr val="hlink"/>
                </a:solidFill>
                <a:hlinkClick r:id="rId3"/>
              </a:rPr>
              <a:t>https://www.youtube.com/watch?v=bfmFfD2RIcg</a:t>
            </a:r>
            <a:endParaRPr sz="3100"/>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78660b188_0_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Artificial Neural Networks</a:t>
            </a:r>
            <a:endParaRPr/>
          </a:p>
        </p:txBody>
      </p:sp>
      <p:sp>
        <p:nvSpPr>
          <p:cNvPr id="140" name="Google Shape;140;ge78660b188_0_0"/>
          <p:cNvSpPr txBox="1"/>
          <p:nvPr>
            <p:ph idx="1" type="body"/>
          </p:nvPr>
        </p:nvSpPr>
        <p:spPr>
          <a:xfrm>
            <a:off x="381000" y="1200150"/>
            <a:ext cx="3992100" cy="3333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80000"/>
              </a:lnSpc>
              <a:spcBef>
                <a:spcPts val="360"/>
              </a:spcBef>
              <a:spcAft>
                <a:spcPts val="0"/>
              </a:spcAft>
              <a:buSzPct val="38636"/>
              <a:buNone/>
            </a:pPr>
            <a:r>
              <a:rPr b="1" lang="en-US" sz="2420"/>
              <a:t>Artificial Neural Networks</a:t>
            </a:r>
            <a:r>
              <a:rPr lang="en-US" sz="2420"/>
              <a:t> (ANNs) are a system made up of a collection of connected neurons (also called nodes). </a:t>
            </a:r>
            <a:endParaRPr sz="2420"/>
          </a:p>
          <a:p>
            <a:pPr indent="0" lvl="0" marL="0" rtl="0" algn="l">
              <a:lnSpc>
                <a:spcPct val="80000"/>
              </a:lnSpc>
              <a:spcBef>
                <a:spcPts val="360"/>
              </a:spcBef>
              <a:spcAft>
                <a:spcPts val="0"/>
              </a:spcAft>
              <a:buSzPct val="38636"/>
              <a:buNone/>
            </a:pPr>
            <a:r>
              <a:t/>
            </a:r>
            <a:endParaRPr sz="2420"/>
          </a:p>
          <a:p>
            <a:pPr indent="0" lvl="0" marL="0" rtl="0" algn="l">
              <a:lnSpc>
                <a:spcPct val="80000"/>
              </a:lnSpc>
              <a:spcBef>
                <a:spcPts val="360"/>
              </a:spcBef>
              <a:spcAft>
                <a:spcPts val="0"/>
              </a:spcAft>
              <a:buSzPct val="38636"/>
              <a:buNone/>
            </a:pPr>
            <a:r>
              <a:rPr lang="en-US" sz="2420"/>
              <a:t>Neurons are able transmit a signal to each other through connections. </a:t>
            </a:r>
            <a:endParaRPr sz="2420"/>
          </a:p>
          <a:p>
            <a:pPr indent="0" lvl="0" marL="0" rtl="0" algn="l">
              <a:lnSpc>
                <a:spcPct val="80000"/>
              </a:lnSpc>
              <a:spcBef>
                <a:spcPts val="360"/>
              </a:spcBef>
              <a:spcAft>
                <a:spcPts val="0"/>
              </a:spcAft>
              <a:buSzPct val="38636"/>
              <a:buNone/>
            </a:pPr>
            <a:r>
              <a:t/>
            </a:r>
            <a:endParaRPr sz="2420"/>
          </a:p>
          <a:p>
            <a:pPr indent="0" lvl="0" marL="0" rtl="0" algn="l">
              <a:lnSpc>
                <a:spcPct val="80000"/>
              </a:lnSpc>
              <a:spcBef>
                <a:spcPts val="360"/>
              </a:spcBef>
              <a:spcAft>
                <a:spcPts val="0"/>
              </a:spcAft>
              <a:buSzPct val="38636"/>
              <a:buNone/>
            </a:pPr>
            <a:r>
              <a:rPr lang="en-US" sz="2420"/>
              <a:t>Neurons are organized into layers. There are three types of layers</a:t>
            </a:r>
            <a:endParaRPr sz="2420"/>
          </a:p>
          <a:p>
            <a:pPr indent="457200" lvl="0" marL="0" rtl="0" algn="l">
              <a:lnSpc>
                <a:spcPct val="80000"/>
              </a:lnSpc>
              <a:spcBef>
                <a:spcPts val="360"/>
              </a:spcBef>
              <a:spcAft>
                <a:spcPts val="0"/>
              </a:spcAft>
              <a:buSzPct val="38636"/>
              <a:buNone/>
            </a:pPr>
            <a:r>
              <a:rPr lang="en-US" sz="2420"/>
              <a:t>1) Input</a:t>
            </a:r>
            <a:endParaRPr sz="2420"/>
          </a:p>
          <a:p>
            <a:pPr indent="457200" lvl="0" marL="0" rtl="0" algn="l">
              <a:lnSpc>
                <a:spcPct val="80000"/>
              </a:lnSpc>
              <a:spcBef>
                <a:spcPts val="360"/>
              </a:spcBef>
              <a:spcAft>
                <a:spcPts val="0"/>
              </a:spcAft>
              <a:buSzPct val="38636"/>
              <a:buNone/>
            </a:pPr>
            <a:r>
              <a:rPr lang="en-US" sz="2420"/>
              <a:t>2) Hidden</a:t>
            </a:r>
            <a:endParaRPr sz="2420"/>
          </a:p>
          <a:p>
            <a:pPr indent="457200" lvl="0" marL="0" rtl="0" algn="l">
              <a:lnSpc>
                <a:spcPct val="80000"/>
              </a:lnSpc>
              <a:spcBef>
                <a:spcPts val="360"/>
              </a:spcBef>
              <a:spcAft>
                <a:spcPts val="0"/>
              </a:spcAft>
              <a:buSzPct val="38636"/>
              <a:buNone/>
            </a:pPr>
            <a:r>
              <a:rPr lang="en-US" sz="2420"/>
              <a:t>3) Output </a:t>
            </a:r>
            <a:endParaRPr sz="2420"/>
          </a:p>
          <a:p>
            <a:pPr indent="0" lvl="0" marL="0" rtl="0" algn="l">
              <a:lnSpc>
                <a:spcPct val="80000"/>
              </a:lnSpc>
              <a:spcBef>
                <a:spcPts val="360"/>
              </a:spcBef>
              <a:spcAft>
                <a:spcPts val="0"/>
              </a:spcAft>
              <a:buSzPct val="38636"/>
              <a:buNone/>
            </a:pPr>
            <a:r>
              <a:rPr lang="en-US" sz="2420"/>
              <a:t>Different layers perform different transformations on the data.</a:t>
            </a:r>
            <a:endParaRPr sz="2420"/>
          </a:p>
        </p:txBody>
      </p:sp>
      <p:pic>
        <p:nvPicPr>
          <p:cNvPr id="141" name="Google Shape;141;ge78660b188_0_0"/>
          <p:cNvPicPr preferRelativeResize="0"/>
          <p:nvPr/>
        </p:nvPicPr>
        <p:blipFill rotWithShape="1">
          <a:blip r:embed="rId3">
            <a:alphaModFix/>
          </a:blip>
          <a:srcRect b="0" l="0" r="0" t="0"/>
          <a:stretch/>
        </p:blipFill>
        <p:spPr>
          <a:xfrm>
            <a:off x="5770950" y="1112425"/>
            <a:ext cx="2770379" cy="3333250"/>
          </a:xfrm>
          <a:prstGeom prst="rect">
            <a:avLst/>
          </a:prstGeom>
          <a:noFill/>
          <a:ln>
            <a:noFill/>
          </a:ln>
        </p:spPr>
      </p:pic>
      <p:sp>
        <p:nvSpPr>
          <p:cNvPr id="142" name="Google Shape;142;ge78660b188_0_0"/>
          <p:cNvSpPr txBox="1"/>
          <p:nvPr/>
        </p:nvSpPr>
        <p:spPr>
          <a:xfrm>
            <a:off x="4823750" y="1151125"/>
            <a:ext cx="767400" cy="400200"/>
          </a:xfrm>
          <a:prstGeom prst="rect">
            <a:avLst/>
          </a:prstGeom>
          <a:noFill/>
          <a:ln cap="flat" cmpd="sng" w="19050">
            <a:solidFill>
              <a:srgbClr val="BF9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Nodes</a:t>
            </a:r>
            <a:endParaRPr b="0" i="0" sz="1400" u="none" cap="none" strike="noStrike">
              <a:solidFill>
                <a:srgbClr val="000000"/>
              </a:solidFill>
              <a:latin typeface="Calibri"/>
              <a:ea typeface="Calibri"/>
              <a:cs typeface="Calibri"/>
              <a:sym typeface="Calibri"/>
            </a:endParaRPr>
          </a:p>
        </p:txBody>
      </p:sp>
      <p:cxnSp>
        <p:nvCxnSpPr>
          <p:cNvPr id="143" name="Google Shape;143;ge78660b188_0_0"/>
          <p:cNvCxnSpPr>
            <a:stCxn id="142" idx="2"/>
          </p:cNvCxnSpPr>
          <p:nvPr/>
        </p:nvCxnSpPr>
        <p:spPr>
          <a:xfrm>
            <a:off x="5207450" y="1551325"/>
            <a:ext cx="475200" cy="303300"/>
          </a:xfrm>
          <a:prstGeom prst="straightConnector1">
            <a:avLst/>
          </a:prstGeom>
          <a:noFill/>
          <a:ln cap="flat" cmpd="sng" w="9525">
            <a:solidFill>
              <a:srgbClr val="BF9000"/>
            </a:solidFill>
            <a:prstDash val="solid"/>
            <a:round/>
            <a:headEnd len="sm" w="sm" type="none"/>
            <a:tailEnd len="med" w="med" type="triangle"/>
          </a:ln>
        </p:spPr>
      </p:cxnSp>
      <p:cxnSp>
        <p:nvCxnSpPr>
          <p:cNvPr id="144" name="Google Shape;144;ge78660b188_0_0"/>
          <p:cNvCxnSpPr>
            <a:stCxn id="142" idx="2"/>
          </p:cNvCxnSpPr>
          <p:nvPr/>
        </p:nvCxnSpPr>
        <p:spPr>
          <a:xfrm>
            <a:off x="5207450" y="1551325"/>
            <a:ext cx="465900" cy="1052400"/>
          </a:xfrm>
          <a:prstGeom prst="straightConnector1">
            <a:avLst/>
          </a:prstGeom>
          <a:noFill/>
          <a:ln cap="flat" cmpd="sng" w="9525">
            <a:solidFill>
              <a:srgbClr val="BF9000"/>
            </a:solidFill>
            <a:prstDash val="solid"/>
            <a:round/>
            <a:headEnd len="sm" w="sm" type="none"/>
            <a:tailEnd len="med" w="med" type="triangle"/>
          </a:ln>
        </p:spPr>
      </p:cxnSp>
      <p:sp>
        <p:nvSpPr>
          <p:cNvPr id="145" name="Google Shape;145;ge78660b188_0_0"/>
          <p:cNvSpPr txBox="1"/>
          <p:nvPr/>
        </p:nvSpPr>
        <p:spPr>
          <a:xfrm>
            <a:off x="5271400" y="4155100"/>
            <a:ext cx="1385700" cy="400200"/>
          </a:xfrm>
          <a:prstGeom prst="rect">
            <a:avLst/>
          </a:prstGeom>
          <a:noFill/>
          <a:ln cap="flat" cmpd="sng" w="19050">
            <a:solidFill>
              <a:srgbClr val="BF9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Connections</a:t>
            </a:r>
            <a:endParaRPr b="0" i="0" sz="1400" u="none" cap="none" strike="noStrike">
              <a:solidFill>
                <a:srgbClr val="000000"/>
              </a:solidFill>
              <a:latin typeface="Calibri"/>
              <a:ea typeface="Calibri"/>
              <a:cs typeface="Calibri"/>
              <a:sym typeface="Calibri"/>
            </a:endParaRPr>
          </a:p>
        </p:txBody>
      </p:sp>
      <p:cxnSp>
        <p:nvCxnSpPr>
          <p:cNvPr id="146" name="Google Shape;146;ge78660b188_0_0"/>
          <p:cNvCxnSpPr>
            <a:stCxn id="145" idx="0"/>
          </p:cNvCxnSpPr>
          <p:nvPr/>
        </p:nvCxnSpPr>
        <p:spPr>
          <a:xfrm flipH="1" rot="10800000">
            <a:off x="5964250" y="3892000"/>
            <a:ext cx="504000" cy="263100"/>
          </a:xfrm>
          <a:prstGeom prst="straightConnector1">
            <a:avLst/>
          </a:prstGeom>
          <a:noFill/>
          <a:ln cap="flat" cmpd="sng" w="9525">
            <a:solidFill>
              <a:srgbClr val="BF9000"/>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e767f2ed33_0_3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Perceptron</a:t>
            </a:r>
            <a:endParaRPr/>
          </a:p>
        </p:txBody>
      </p:sp>
      <p:sp>
        <p:nvSpPr>
          <p:cNvPr id="153" name="Google Shape;153;ge767f2ed33_0_31"/>
          <p:cNvSpPr txBox="1"/>
          <p:nvPr/>
        </p:nvSpPr>
        <p:spPr>
          <a:xfrm>
            <a:off x="319750" y="916500"/>
            <a:ext cx="8165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most basic neural network is called a perceptron. It is broken up into the following pieces: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4" name="Google Shape;154;ge767f2ed33_0_31"/>
          <p:cNvPicPr preferRelativeResize="0"/>
          <p:nvPr/>
        </p:nvPicPr>
        <p:blipFill rotWithShape="1">
          <a:blip r:embed="rId3">
            <a:alphaModFix/>
          </a:blip>
          <a:srcRect b="0" l="0" r="0" t="0"/>
          <a:stretch/>
        </p:blipFill>
        <p:spPr>
          <a:xfrm>
            <a:off x="2300850" y="2314125"/>
            <a:ext cx="4835374" cy="2296800"/>
          </a:xfrm>
          <a:prstGeom prst="rect">
            <a:avLst/>
          </a:prstGeom>
          <a:noFill/>
          <a:ln>
            <a:noFill/>
          </a:ln>
        </p:spPr>
      </p:pic>
      <p:sp>
        <p:nvSpPr>
          <p:cNvPr id="155" name="Google Shape;155;ge767f2ed33_0_31"/>
          <p:cNvSpPr txBox="1"/>
          <p:nvPr/>
        </p:nvSpPr>
        <p:spPr>
          <a:xfrm>
            <a:off x="229925" y="3021725"/>
            <a:ext cx="1794900" cy="6156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B5394"/>
                </a:solidFill>
                <a:latin typeface="Calibri"/>
                <a:ea typeface="Calibri"/>
                <a:cs typeface="Calibri"/>
                <a:sym typeface="Calibri"/>
              </a:rPr>
              <a:t>Inputs</a:t>
            </a:r>
            <a:r>
              <a:rPr b="0" i="0" lang="en-US" sz="1400" u="none" cap="none" strike="noStrike">
                <a:solidFill>
                  <a:schemeClr val="dk1"/>
                </a:solidFill>
                <a:latin typeface="Calibri"/>
                <a:ea typeface="Calibri"/>
                <a:cs typeface="Calibri"/>
                <a:sym typeface="Calibri"/>
              </a:rPr>
              <a:t> - the data (in numerical form)</a:t>
            </a:r>
            <a:endParaRPr b="0" i="0" sz="1400" u="none" cap="none" strike="noStrike">
              <a:solidFill>
                <a:srgbClr val="000000"/>
              </a:solidFill>
              <a:latin typeface="Calibri"/>
              <a:ea typeface="Calibri"/>
              <a:cs typeface="Calibri"/>
              <a:sym typeface="Calibri"/>
            </a:endParaRPr>
          </a:p>
        </p:txBody>
      </p:sp>
      <p:sp>
        <p:nvSpPr>
          <p:cNvPr id="156" name="Google Shape;156;ge767f2ed33_0_31"/>
          <p:cNvSpPr txBox="1"/>
          <p:nvPr/>
        </p:nvSpPr>
        <p:spPr>
          <a:xfrm>
            <a:off x="615975" y="1444375"/>
            <a:ext cx="2294700" cy="831300"/>
          </a:xfrm>
          <a:prstGeom prst="rect">
            <a:avLst/>
          </a:prstGeom>
          <a:noFill/>
          <a:ln cap="flat" cmpd="sng" w="9525">
            <a:solidFill>
              <a:srgbClr val="45818E"/>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5818E"/>
                </a:solidFill>
                <a:latin typeface="Calibri"/>
                <a:ea typeface="Calibri"/>
                <a:cs typeface="Calibri"/>
                <a:sym typeface="Calibri"/>
              </a:rPr>
              <a:t>Weights</a:t>
            </a:r>
            <a:r>
              <a:rPr b="0" i="0" lang="en-US" sz="1400" u="none" cap="none" strike="noStrike">
                <a:solidFill>
                  <a:schemeClr val="dk1"/>
                </a:solidFill>
                <a:latin typeface="Calibri"/>
                <a:ea typeface="Calibri"/>
                <a:cs typeface="Calibri"/>
                <a:sym typeface="Calibri"/>
              </a:rPr>
              <a:t> - each input has a weight associated with it (can be any real number)</a:t>
            </a:r>
            <a:endParaRPr b="0" i="0" sz="1400" u="none" cap="none" strike="noStrike">
              <a:solidFill>
                <a:schemeClr val="dk1"/>
              </a:solidFill>
              <a:latin typeface="Calibri"/>
              <a:ea typeface="Calibri"/>
              <a:cs typeface="Calibri"/>
              <a:sym typeface="Calibri"/>
            </a:endParaRPr>
          </a:p>
        </p:txBody>
      </p:sp>
      <p:sp>
        <p:nvSpPr>
          <p:cNvPr id="157" name="Google Shape;157;ge767f2ed33_0_31"/>
          <p:cNvSpPr txBox="1"/>
          <p:nvPr/>
        </p:nvSpPr>
        <p:spPr>
          <a:xfrm>
            <a:off x="3796375" y="1643300"/>
            <a:ext cx="2490900" cy="831300"/>
          </a:xfrm>
          <a:prstGeom prst="rect">
            <a:avLst/>
          </a:prstGeom>
          <a:noFill/>
          <a:ln cap="flat" cmpd="sng" w="9525">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A64D79"/>
                </a:solidFill>
                <a:latin typeface="Calibri"/>
                <a:ea typeface="Calibri"/>
                <a:cs typeface="Calibri"/>
                <a:sym typeface="Calibri"/>
              </a:rPr>
              <a:t>Transfer Function</a:t>
            </a:r>
            <a:r>
              <a:rPr b="0" i="0" lang="en-US" sz="1400" u="none" cap="none" strike="noStrike">
                <a:solidFill>
                  <a:schemeClr val="dk1"/>
                </a:solidFill>
                <a:latin typeface="Calibri"/>
                <a:ea typeface="Calibri"/>
                <a:cs typeface="Calibri"/>
                <a:sym typeface="Calibri"/>
              </a:rPr>
              <a:t> - inputs and weights are combined, usually as a weighted sum</a:t>
            </a:r>
            <a:endParaRPr b="0" i="0" sz="1400" u="none" cap="none" strike="noStrike">
              <a:solidFill>
                <a:schemeClr val="dk1"/>
              </a:solidFill>
              <a:latin typeface="Calibri"/>
              <a:ea typeface="Calibri"/>
              <a:cs typeface="Calibri"/>
              <a:sym typeface="Calibri"/>
            </a:endParaRPr>
          </a:p>
        </p:txBody>
      </p:sp>
      <p:sp>
        <p:nvSpPr>
          <p:cNvPr id="158" name="Google Shape;158;ge767f2ed33_0_31"/>
          <p:cNvSpPr txBox="1"/>
          <p:nvPr/>
        </p:nvSpPr>
        <p:spPr>
          <a:xfrm>
            <a:off x="6476475" y="2268425"/>
            <a:ext cx="2591400" cy="861900"/>
          </a:xfrm>
          <a:prstGeom prst="rect">
            <a:avLst/>
          </a:prstGeom>
          <a:noFill/>
          <a:ln cap="flat" cmpd="sng" w="9525">
            <a:solidFill>
              <a:srgbClr val="E6913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E69138"/>
                </a:solidFill>
                <a:latin typeface="Calibri"/>
                <a:ea typeface="Calibri"/>
                <a:cs typeface="Calibri"/>
                <a:sym typeface="Calibri"/>
              </a:rPr>
              <a:t>Activation Function</a:t>
            </a:r>
            <a:r>
              <a:rPr b="1" i="0" lang="en-US" sz="1400" u="none" cap="none" strike="noStrike">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 defines the output of the neuron given the result from the transfer function</a:t>
            </a:r>
            <a:r>
              <a:rPr b="0" i="0" lang="en-US"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p:txBody>
      </p:sp>
      <p:cxnSp>
        <p:nvCxnSpPr>
          <p:cNvPr id="159" name="Google Shape;159;ge767f2ed33_0_31"/>
          <p:cNvCxnSpPr>
            <a:stCxn id="158" idx="2"/>
          </p:cNvCxnSpPr>
          <p:nvPr/>
        </p:nvCxnSpPr>
        <p:spPr>
          <a:xfrm flipH="1">
            <a:off x="6418275" y="3130325"/>
            <a:ext cx="1353900" cy="212400"/>
          </a:xfrm>
          <a:prstGeom prst="straightConnector1">
            <a:avLst/>
          </a:prstGeom>
          <a:noFill/>
          <a:ln cap="flat" cmpd="sng" w="9525">
            <a:solidFill>
              <a:schemeClr val="dk2"/>
            </a:solidFill>
            <a:prstDash val="solid"/>
            <a:round/>
            <a:headEnd len="sm" w="sm" type="none"/>
            <a:tailEnd len="med" w="med" type="triangle"/>
          </a:ln>
        </p:spPr>
      </p:cxnSp>
      <p:cxnSp>
        <p:nvCxnSpPr>
          <p:cNvPr id="160" name="Google Shape;160;ge767f2ed33_0_31"/>
          <p:cNvCxnSpPr>
            <a:stCxn id="157" idx="2"/>
          </p:cNvCxnSpPr>
          <p:nvPr/>
        </p:nvCxnSpPr>
        <p:spPr>
          <a:xfrm flipH="1">
            <a:off x="4736725" y="2474600"/>
            <a:ext cx="305100" cy="579000"/>
          </a:xfrm>
          <a:prstGeom prst="straightConnector1">
            <a:avLst/>
          </a:prstGeom>
          <a:noFill/>
          <a:ln cap="flat" cmpd="sng" w="9525">
            <a:solidFill>
              <a:schemeClr val="dk2"/>
            </a:solidFill>
            <a:prstDash val="solid"/>
            <a:round/>
            <a:headEnd len="sm" w="sm" type="none"/>
            <a:tailEnd len="med" w="med" type="triangle"/>
          </a:ln>
        </p:spPr>
      </p:cxnSp>
      <p:cxnSp>
        <p:nvCxnSpPr>
          <p:cNvPr id="161" name="Google Shape;161;ge767f2ed33_0_31"/>
          <p:cNvCxnSpPr>
            <a:stCxn id="156" idx="3"/>
          </p:cNvCxnSpPr>
          <p:nvPr/>
        </p:nvCxnSpPr>
        <p:spPr>
          <a:xfrm>
            <a:off x="2910675" y="1860025"/>
            <a:ext cx="275400" cy="343800"/>
          </a:xfrm>
          <a:prstGeom prst="straightConnector1">
            <a:avLst/>
          </a:prstGeom>
          <a:noFill/>
          <a:ln cap="flat" cmpd="sng" w="9525">
            <a:solidFill>
              <a:schemeClr val="dk2"/>
            </a:solidFill>
            <a:prstDash val="solid"/>
            <a:round/>
            <a:headEnd len="sm" w="sm" type="none"/>
            <a:tailEnd len="med" w="med" type="triangle"/>
          </a:ln>
        </p:spPr>
      </p:cxnSp>
      <p:cxnSp>
        <p:nvCxnSpPr>
          <p:cNvPr id="162" name="Google Shape;162;ge767f2ed33_0_31"/>
          <p:cNvCxnSpPr>
            <a:stCxn id="155" idx="3"/>
          </p:cNvCxnSpPr>
          <p:nvPr/>
        </p:nvCxnSpPr>
        <p:spPr>
          <a:xfrm>
            <a:off x="2024825" y="3329525"/>
            <a:ext cx="339900" cy="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
          <p:cNvSpPr txBox="1"/>
          <p:nvPr>
            <p:ph type="title"/>
          </p:nvPr>
        </p:nvSpPr>
        <p:spPr>
          <a:xfrm>
            <a:off x="457200" y="205979"/>
            <a:ext cx="8229600" cy="57185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lang="en-US" sz="3200"/>
              <a:t>Multi-Layer Perceptron aka ANN</a:t>
            </a:r>
            <a:endParaRPr sz="3200"/>
          </a:p>
        </p:txBody>
      </p:sp>
      <p:sp>
        <p:nvSpPr>
          <p:cNvPr id="168" name="Google Shape;168;p2"/>
          <p:cNvSpPr txBox="1"/>
          <p:nvPr/>
        </p:nvSpPr>
        <p:spPr>
          <a:xfrm>
            <a:off x="311037" y="908601"/>
            <a:ext cx="4132500" cy="3047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Input layer = the data (numerical form)</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Output layer = probability that each class is the correct class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Hidden layer = layer of “neurons” each outputting a result based on a sum of the inputs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“magic” lies in tuning all the weights (</a:t>
            </a:r>
            <a:r>
              <a:rPr b="1" i="1" lang="en-US" sz="1600" u="none" cap="none" strike="noStrike">
                <a:solidFill>
                  <a:schemeClr val="dk1"/>
                </a:solidFill>
                <a:latin typeface="Calibri"/>
                <a:ea typeface="Calibri"/>
                <a:cs typeface="Calibri"/>
                <a:sym typeface="Calibri"/>
              </a:rPr>
              <a:t>w</a:t>
            </a:r>
            <a:r>
              <a:rPr b="0" i="0" lang="en-US" sz="1600" u="none" cap="none" strike="noStrike">
                <a:solidFill>
                  <a:schemeClr val="dk1"/>
                </a:solidFill>
                <a:latin typeface="Calibri"/>
                <a:ea typeface="Calibri"/>
                <a:cs typeface="Calibri"/>
                <a:sym typeface="Calibri"/>
              </a:rPr>
              <a:t>) so that the network classifies input data correctly</a:t>
            </a:r>
            <a:endParaRPr b="0" i="0" sz="1600" u="none" cap="none" strike="noStrike">
              <a:solidFill>
                <a:schemeClr val="dk1"/>
              </a:solidFill>
              <a:latin typeface="Calibri"/>
              <a:ea typeface="Calibri"/>
              <a:cs typeface="Calibri"/>
              <a:sym typeface="Calibri"/>
            </a:endParaRPr>
          </a:p>
        </p:txBody>
      </p:sp>
      <p:pic>
        <p:nvPicPr>
          <p:cNvPr id="169" name="Google Shape;169;p2"/>
          <p:cNvPicPr preferRelativeResize="0"/>
          <p:nvPr/>
        </p:nvPicPr>
        <p:blipFill rotWithShape="1">
          <a:blip r:embed="rId3">
            <a:alphaModFix/>
          </a:blip>
          <a:srcRect b="0" l="0" r="0" t="0"/>
          <a:stretch/>
        </p:blipFill>
        <p:spPr>
          <a:xfrm>
            <a:off x="4508500" y="2476500"/>
            <a:ext cx="127000" cy="190500"/>
          </a:xfrm>
          <a:prstGeom prst="rect">
            <a:avLst/>
          </a:prstGeom>
          <a:noFill/>
          <a:ln>
            <a:noFill/>
          </a:ln>
        </p:spPr>
      </p:pic>
      <p:pic>
        <p:nvPicPr>
          <p:cNvPr id="170" name="Google Shape;170;p2"/>
          <p:cNvPicPr preferRelativeResize="0"/>
          <p:nvPr/>
        </p:nvPicPr>
        <p:blipFill rotWithShape="1">
          <a:blip r:embed="rId4">
            <a:alphaModFix/>
          </a:blip>
          <a:srcRect b="0" l="0" r="0" t="0"/>
          <a:stretch/>
        </p:blipFill>
        <p:spPr>
          <a:xfrm>
            <a:off x="4525366" y="1314584"/>
            <a:ext cx="4462813" cy="2323832"/>
          </a:xfrm>
          <a:prstGeom prst="rect">
            <a:avLst/>
          </a:prstGeom>
          <a:noFill/>
          <a:ln>
            <a:noFill/>
          </a:ln>
        </p:spPr>
      </p:pic>
      <p:sp>
        <p:nvSpPr>
          <p:cNvPr id="171" name="Google Shape;171;p2"/>
          <p:cNvSpPr txBox="1"/>
          <p:nvPr/>
        </p:nvSpPr>
        <p:spPr>
          <a:xfrm>
            <a:off x="5068562" y="3699989"/>
            <a:ext cx="34214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Each path between layers has a weight </a:t>
            </a:r>
            <a:r>
              <a:rPr b="1" i="1" lang="en-US" sz="1800" u="none" cap="none" strike="noStrike">
                <a:solidFill>
                  <a:schemeClr val="dk1"/>
                </a:solidFill>
                <a:latin typeface="Calibri"/>
                <a:ea typeface="Calibri"/>
                <a:cs typeface="Calibri"/>
                <a:sym typeface="Calibri"/>
              </a:rPr>
              <a:t>w</a:t>
            </a:r>
            <a:r>
              <a:rPr b="0" i="1"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associated with it</a:t>
            </a:r>
            <a:endParaRPr b="0" i="0" sz="1800" u="none" cap="none" strike="noStrike">
              <a:solidFill>
                <a:schemeClr val="dk1"/>
              </a:solidFill>
              <a:latin typeface="Calibri"/>
              <a:ea typeface="Calibri"/>
              <a:cs typeface="Calibri"/>
              <a:sym typeface="Calibri"/>
            </a:endParaRPr>
          </a:p>
        </p:txBody>
      </p:sp>
      <p:sp>
        <p:nvSpPr>
          <p:cNvPr id="172" name="Google Shape;172;p2"/>
          <p:cNvSpPr txBox="1"/>
          <p:nvPr/>
        </p:nvSpPr>
        <p:spPr>
          <a:xfrm>
            <a:off x="5461380" y="1787144"/>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
        <p:nvSpPr>
          <p:cNvPr id="173" name="Google Shape;173;p2"/>
          <p:cNvSpPr txBox="1"/>
          <p:nvPr/>
        </p:nvSpPr>
        <p:spPr>
          <a:xfrm>
            <a:off x="5365499" y="1979522"/>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
        <p:nvSpPr>
          <p:cNvPr id="174" name="Google Shape;174;p2"/>
          <p:cNvSpPr txBox="1"/>
          <p:nvPr/>
        </p:nvSpPr>
        <p:spPr>
          <a:xfrm>
            <a:off x="5088202" y="2145507"/>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
        <p:nvSpPr>
          <p:cNvPr id="175" name="Google Shape;175;p2"/>
          <p:cNvSpPr txBox="1"/>
          <p:nvPr/>
        </p:nvSpPr>
        <p:spPr>
          <a:xfrm>
            <a:off x="5408267" y="2292017"/>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
        <p:nvSpPr>
          <p:cNvPr id="176" name="Google Shape;176;p2"/>
          <p:cNvSpPr txBox="1"/>
          <p:nvPr/>
        </p:nvSpPr>
        <p:spPr>
          <a:xfrm>
            <a:off x="5281228" y="2547526"/>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
        <p:nvSpPr>
          <p:cNvPr id="177" name="Google Shape;177;p2"/>
          <p:cNvSpPr txBox="1"/>
          <p:nvPr/>
        </p:nvSpPr>
        <p:spPr>
          <a:xfrm>
            <a:off x="5116212" y="2974745"/>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
        <p:nvSpPr>
          <p:cNvPr id="178" name="Google Shape;178;p2"/>
          <p:cNvSpPr txBox="1"/>
          <p:nvPr/>
        </p:nvSpPr>
        <p:spPr>
          <a:xfrm>
            <a:off x="5297628" y="3138669"/>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
        <p:nvSpPr>
          <p:cNvPr id="179" name="Google Shape;179;p2"/>
          <p:cNvSpPr txBox="1"/>
          <p:nvPr/>
        </p:nvSpPr>
        <p:spPr>
          <a:xfrm>
            <a:off x="5344270" y="3342190"/>
            <a:ext cx="362832"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1" i="1" lang="en-US" sz="1050" u="none" cap="none" strike="noStrike">
                <a:solidFill>
                  <a:schemeClr val="dk1"/>
                </a:solidFill>
                <a:latin typeface="Calibri"/>
                <a:ea typeface="Calibri"/>
                <a:cs typeface="Calibri"/>
                <a:sym typeface="Calibri"/>
              </a:rPr>
              <a:t>w</a:t>
            </a:r>
            <a:endParaRPr b="0" i="0" sz="10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2016-07-21T14:46:59Z</dcterms:created>
  <dc:creator>ZIOMEK, PETER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0x01010060AC0FCB085FA34999103333577D417B</vt:lpwstr>
  </property>
  <property fmtid="{D5CDD505-2E9C-101B-9397-08002B2CF9AE}" pid="3" name="AuthorIds_UIVersion_10240">
    <vt:lpwstr>115</vt:lpwstr>
  </property>
  <property fmtid="{D5CDD505-2E9C-101B-9397-08002B2CF9AE}" pid="4" name="AuthorIds_UIVersion_10752">
    <vt:lpwstr>115</vt:lpwstr>
  </property>
</Properties>
</file>