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i8VkYGZ67UQPdrwuFbpdzFM5ZF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76c9342a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76c9342a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f76c9342a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70c7c2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e770c7c2a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e770c7c2a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78660b188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e78660b188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e78660b188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76c9342a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76c9342a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f76c9342a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6c9342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76c9342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f76c9342a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78660b188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e78660b188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e78660b188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6"/>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9"/>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1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p:nvPr>
            <p:ph idx="2" type="pic"/>
          </p:nvPr>
        </p:nvSpPr>
        <p:spPr>
          <a:xfrm>
            <a:off x="1792288" y="459581"/>
            <a:ext cx="5486400" cy="3086100"/>
          </a:xfrm>
          <a:prstGeom prst="rect">
            <a:avLst/>
          </a:prstGeom>
          <a:noFill/>
          <a:ln>
            <a:noFill/>
          </a:ln>
        </p:spPr>
      </p:sp>
      <p:sp>
        <p:nvSpPr>
          <p:cNvPr id="69" name="Google Shape;69;p1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5"/>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deeplizard.com/resource/pavq7noze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eplizard.com/resource/pavq7noze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eeplizard.com/learn/video/gZmobeGL0Yg" TargetMode="External"/><Relationship Id="rId4" Type="http://schemas.openxmlformats.org/officeDocument/2006/relationships/hyperlink" Target="https://keras.io/" TargetMode="External"/><Relationship Id="rId5" Type="http://schemas.openxmlformats.org/officeDocument/2006/relationships/hyperlink" Target="https://www.tensorflow.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Convolutional Neural Networks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76c9342a5_0_14"/>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CNNs for Image Recognition</a:t>
            </a:r>
            <a:endParaRPr/>
          </a:p>
        </p:txBody>
      </p:sp>
      <p:pic>
        <p:nvPicPr>
          <p:cNvPr id="96" name="Google Shape;96;gf76c9342a5_0_14"/>
          <p:cNvPicPr preferRelativeResize="0"/>
          <p:nvPr/>
        </p:nvPicPr>
        <p:blipFill>
          <a:blip r:embed="rId3">
            <a:alphaModFix/>
          </a:blip>
          <a:stretch>
            <a:fillRect/>
          </a:stretch>
        </p:blipFill>
        <p:spPr>
          <a:xfrm>
            <a:off x="883250" y="1116125"/>
            <a:ext cx="3372176" cy="3301400"/>
          </a:xfrm>
          <a:prstGeom prst="rect">
            <a:avLst/>
          </a:prstGeom>
          <a:noFill/>
          <a:ln>
            <a:noFill/>
          </a:ln>
        </p:spPr>
      </p:pic>
      <p:sp>
        <p:nvSpPr>
          <p:cNvPr id="97" name="Google Shape;97;gf76c9342a5_0_14"/>
          <p:cNvSpPr txBox="1"/>
          <p:nvPr/>
        </p:nvSpPr>
        <p:spPr>
          <a:xfrm>
            <a:off x="4736450" y="1212225"/>
            <a:ext cx="37836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Convolutional Neural Networks (CNNs) are typically used in image </a:t>
            </a:r>
            <a:r>
              <a:rPr lang="en-US" sz="1900">
                <a:latin typeface="Calibri"/>
                <a:ea typeface="Calibri"/>
                <a:cs typeface="Calibri"/>
                <a:sym typeface="Calibri"/>
              </a:rPr>
              <a:t>recognition</a:t>
            </a:r>
            <a:r>
              <a:rPr lang="en-US" sz="1900">
                <a:latin typeface="Calibri"/>
                <a:ea typeface="Calibri"/>
                <a:cs typeface="Calibri"/>
                <a:sym typeface="Calibri"/>
              </a:rPr>
              <a:t> problems. </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US" sz="1900">
                <a:latin typeface="Calibri"/>
                <a:ea typeface="Calibri"/>
                <a:cs typeface="Calibri"/>
                <a:sym typeface="Calibri"/>
              </a:rPr>
              <a:t>In image recognition, images are broken into pixels and each pixel has a corresponding numeric value. </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US" sz="1900">
                <a:latin typeface="Calibri"/>
                <a:ea typeface="Calibri"/>
                <a:cs typeface="Calibri"/>
                <a:sym typeface="Calibri"/>
              </a:rPr>
              <a:t>These pixels are used as input to the CNN. </a:t>
            </a:r>
            <a:endParaRPr sz="1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770c7c2a1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Types of Layers</a:t>
            </a:r>
            <a:endParaRPr/>
          </a:p>
        </p:txBody>
      </p:sp>
      <p:sp>
        <p:nvSpPr>
          <p:cNvPr id="104" name="Google Shape;104;ge770c7c2a1_0_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30000"/>
              </a:lnSpc>
              <a:spcBef>
                <a:spcPts val="0"/>
              </a:spcBef>
              <a:spcAft>
                <a:spcPts val="0"/>
              </a:spcAft>
              <a:buSzPct val="114467"/>
              <a:buNone/>
            </a:pPr>
            <a:r>
              <a:rPr lang="en-US" sz="1700">
                <a:solidFill>
                  <a:srgbClr val="242729"/>
                </a:solidFill>
                <a:highlight>
                  <a:srgbClr val="FFFFFF"/>
                </a:highlight>
              </a:rPr>
              <a:t>There are several types of layers that can be used in a neural network. We will focus on two common types: </a:t>
            </a:r>
            <a:endParaRPr sz="1700">
              <a:solidFill>
                <a:srgbClr val="242729"/>
              </a:solidFill>
              <a:highlight>
                <a:srgbClr val="FFFFFF"/>
              </a:highlight>
            </a:endParaRPr>
          </a:p>
          <a:p>
            <a:pPr indent="-328484" lvl="0" marL="457200" rtl="0" algn="l">
              <a:lnSpc>
                <a:spcPct val="130000"/>
              </a:lnSpc>
              <a:spcBef>
                <a:spcPts val="1000"/>
              </a:spcBef>
              <a:spcAft>
                <a:spcPts val="0"/>
              </a:spcAft>
              <a:buClr>
                <a:srgbClr val="242729"/>
              </a:buClr>
              <a:buSzPct val="100000"/>
              <a:buFont typeface="Calibri"/>
              <a:buChar char="•"/>
            </a:pPr>
            <a:r>
              <a:rPr b="1" lang="en-US" sz="1700">
                <a:solidFill>
                  <a:srgbClr val="242729"/>
                </a:solidFill>
                <a:highlight>
                  <a:srgbClr val="FFFFFF"/>
                </a:highlight>
              </a:rPr>
              <a:t>Dense Layers</a:t>
            </a:r>
            <a:r>
              <a:rPr lang="en-US" sz="1700">
                <a:solidFill>
                  <a:srgbClr val="242729"/>
                </a:solidFill>
                <a:highlight>
                  <a:srgbClr val="FFFFFF"/>
                </a:highlight>
              </a:rPr>
              <a:t> - Dense layers are used when connections can exist among any feature to any other feature in a data set. This corresponds to an ANN. </a:t>
            </a:r>
            <a:endParaRPr sz="1700">
              <a:solidFill>
                <a:srgbClr val="242729"/>
              </a:solidFill>
              <a:highlight>
                <a:srgbClr val="FFFFFF"/>
              </a:highlight>
            </a:endParaRPr>
          </a:p>
          <a:p>
            <a:pPr indent="-328484" lvl="0" marL="457200" rtl="0" algn="l">
              <a:lnSpc>
                <a:spcPct val="130000"/>
              </a:lnSpc>
              <a:spcBef>
                <a:spcPts val="0"/>
              </a:spcBef>
              <a:spcAft>
                <a:spcPts val="0"/>
              </a:spcAft>
              <a:buClr>
                <a:srgbClr val="242729"/>
              </a:buClr>
              <a:buSzPct val="100000"/>
              <a:buFont typeface="Calibri"/>
              <a:buChar char="•"/>
            </a:pPr>
            <a:r>
              <a:rPr b="1" lang="en-US" sz="1700">
                <a:solidFill>
                  <a:srgbClr val="242729"/>
                </a:solidFill>
                <a:highlight>
                  <a:srgbClr val="FFFFFF"/>
                </a:highlight>
              </a:rPr>
              <a:t>Convolutional Layers</a:t>
            </a:r>
            <a:r>
              <a:rPr lang="en-US" sz="1700">
                <a:solidFill>
                  <a:srgbClr val="242729"/>
                </a:solidFill>
                <a:highlight>
                  <a:srgbClr val="FFFFFF"/>
                </a:highlight>
              </a:rPr>
              <a:t> - </a:t>
            </a:r>
            <a:r>
              <a:rPr lang="en-US" sz="1659"/>
              <a:t>Convolutional layers can be used to detect patterns in an image. Early convolutional layers can detect things like edges or geometric shapes. Deeper convolutional layers can detect more sophisticated patterns like eyes, noses, etc.</a:t>
            </a:r>
            <a:r>
              <a:rPr lang="en-US" sz="2400"/>
              <a:t> </a:t>
            </a:r>
            <a:r>
              <a:rPr lang="en-US" sz="1700">
                <a:solidFill>
                  <a:srgbClr val="242729"/>
                </a:solidFill>
                <a:highlight>
                  <a:srgbClr val="FFFFFF"/>
                </a:highlight>
              </a:rPr>
              <a:t>Convolutional layers are used when nearby connections among the features are important, but farther connections are not. This corresponds to a CNN. </a:t>
            </a:r>
            <a:endParaRPr sz="1700">
              <a:solidFill>
                <a:srgbClr val="242729"/>
              </a:solidFill>
              <a:highlight>
                <a:srgbClr val="FFFFFF"/>
              </a:highlight>
            </a:endParaRPr>
          </a:p>
          <a:p>
            <a:pPr indent="0" lvl="0" marL="0" rtl="0" algn="l">
              <a:lnSpc>
                <a:spcPct val="115000"/>
              </a:lnSpc>
              <a:spcBef>
                <a:spcPts val="1000"/>
              </a:spcBef>
              <a:spcAft>
                <a:spcPts val="0"/>
              </a:spcAft>
              <a:buSzPct val="6081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78660b188_0_6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Convolutional Layers</a:t>
            </a:r>
            <a:endParaRPr/>
          </a:p>
        </p:txBody>
      </p:sp>
      <p:pic>
        <p:nvPicPr>
          <p:cNvPr id="111" name="Google Shape;111;ge78660b188_0_64"/>
          <p:cNvPicPr preferRelativeResize="0"/>
          <p:nvPr/>
        </p:nvPicPr>
        <p:blipFill rotWithShape="1">
          <a:blip r:embed="rId3">
            <a:alphaModFix/>
          </a:blip>
          <a:srcRect b="0" l="0" r="0" t="0"/>
          <a:stretch/>
        </p:blipFill>
        <p:spPr>
          <a:xfrm>
            <a:off x="350425" y="952374"/>
            <a:ext cx="4471075" cy="3353324"/>
          </a:xfrm>
          <a:prstGeom prst="rect">
            <a:avLst/>
          </a:prstGeom>
          <a:noFill/>
          <a:ln>
            <a:noFill/>
          </a:ln>
        </p:spPr>
      </p:pic>
      <p:sp>
        <p:nvSpPr>
          <p:cNvPr id="112" name="Google Shape;112;ge78660b188_0_64"/>
          <p:cNvSpPr txBox="1"/>
          <p:nvPr/>
        </p:nvSpPr>
        <p:spPr>
          <a:xfrm>
            <a:off x="5569050" y="1655900"/>
            <a:ext cx="275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Example: </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https://deeplizard.com/resource/pavq7noze2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f76c9342a5_0_8"/>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Max Pooling</a:t>
            </a:r>
            <a:endParaRPr/>
          </a:p>
        </p:txBody>
      </p:sp>
      <p:sp>
        <p:nvSpPr>
          <p:cNvPr id="119" name="Google Shape;119;gf76c9342a5_0_8"/>
          <p:cNvSpPr txBox="1"/>
          <p:nvPr>
            <p:ph idx="1" type="body"/>
          </p:nvPr>
        </p:nvSpPr>
        <p:spPr>
          <a:xfrm>
            <a:off x="457200" y="1200151"/>
            <a:ext cx="8229600" cy="3394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Max pooling is typically added to CNNs </a:t>
            </a:r>
            <a:r>
              <a:rPr lang="en-US"/>
              <a:t>following individual convolutional layers to reduce the dimensionality of the image.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Example: </a:t>
            </a:r>
            <a:r>
              <a:rPr lang="en-US" u="sng">
                <a:solidFill>
                  <a:schemeClr val="hlink"/>
                </a:solidFill>
                <a:hlinkClick r:id="rId3"/>
              </a:rPr>
              <a:t>https://deeplizard.com/resource/pavq7noze3</a:t>
            </a:r>
            <a:endParaRPr/>
          </a:p>
          <a:p>
            <a:pPr indent="0" lvl="0" marL="0" rtl="0" algn="l">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f76c9342a5_0_0"/>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CNN in Keras</a:t>
            </a:r>
            <a:endParaRPr/>
          </a:p>
        </p:txBody>
      </p:sp>
      <p:pic>
        <p:nvPicPr>
          <p:cNvPr id="126" name="Google Shape;126;gf76c9342a5_0_0"/>
          <p:cNvPicPr preferRelativeResize="0"/>
          <p:nvPr/>
        </p:nvPicPr>
        <p:blipFill>
          <a:blip r:embed="rId3">
            <a:alphaModFix/>
          </a:blip>
          <a:stretch>
            <a:fillRect/>
          </a:stretch>
        </p:blipFill>
        <p:spPr>
          <a:xfrm>
            <a:off x="219950" y="1063375"/>
            <a:ext cx="6510715" cy="3418949"/>
          </a:xfrm>
          <a:prstGeom prst="rect">
            <a:avLst/>
          </a:prstGeom>
          <a:noFill/>
          <a:ln>
            <a:noFill/>
          </a:ln>
        </p:spPr>
      </p:pic>
      <p:cxnSp>
        <p:nvCxnSpPr>
          <p:cNvPr id="127" name="Google Shape;127;gf76c9342a5_0_0"/>
          <p:cNvCxnSpPr>
            <a:stCxn id="128" idx="1"/>
          </p:cNvCxnSpPr>
          <p:nvPr/>
        </p:nvCxnSpPr>
        <p:spPr>
          <a:xfrm flipH="1">
            <a:off x="3635575" y="1170925"/>
            <a:ext cx="3095100" cy="3738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gf76c9342a5_0_0"/>
          <p:cNvSpPr txBox="1"/>
          <p:nvPr/>
        </p:nvSpPr>
        <p:spPr>
          <a:xfrm>
            <a:off x="6730675" y="647575"/>
            <a:ext cx="2266500" cy="10467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Conv2D</a:t>
            </a:r>
            <a:r>
              <a:rPr lang="en-US">
                <a:latin typeface="Calibri"/>
                <a:ea typeface="Calibri"/>
                <a:cs typeface="Calibri"/>
                <a:sym typeface="Calibri"/>
              </a:rPr>
              <a:t> - Specify layer, number of </a:t>
            </a:r>
            <a:r>
              <a:rPr lang="en-US">
                <a:latin typeface="Calibri"/>
                <a:ea typeface="Calibri"/>
                <a:cs typeface="Calibri"/>
                <a:sym typeface="Calibri"/>
              </a:rPr>
              <a:t>nodes, filter size (3,3), shape of input and activation function</a:t>
            </a:r>
            <a:endParaRPr>
              <a:latin typeface="Calibri"/>
              <a:ea typeface="Calibri"/>
              <a:cs typeface="Calibri"/>
              <a:sym typeface="Calibri"/>
            </a:endParaRPr>
          </a:p>
        </p:txBody>
      </p:sp>
      <p:cxnSp>
        <p:nvCxnSpPr>
          <p:cNvPr id="129" name="Google Shape;129;gf76c9342a5_0_0"/>
          <p:cNvCxnSpPr/>
          <p:nvPr/>
        </p:nvCxnSpPr>
        <p:spPr>
          <a:xfrm rot="10800000">
            <a:off x="3161275" y="1892025"/>
            <a:ext cx="3613200" cy="254100"/>
          </a:xfrm>
          <a:prstGeom prst="straightConnector1">
            <a:avLst/>
          </a:prstGeom>
          <a:noFill/>
          <a:ln cap="flat" cmpd="sng" w="9525">
            <a:solidFill>
              <a:schemeClr val="accent5"/>
            </a:solidFill>
            <a:prstDash val="solid"/>
            <a:round/>
            <a:headEnd len="med" w="med" type="none"/>
            <a:tailEnd len="med" w="med" type="triangle"/>
          </a:ln>
        </p:spPr>
      </p:cxnSp>
      <p:sp>
        <p:nvSpPr>
          <p:cNvPr id="130" name="Google Shape;130;gf76c9342a5_0_0"/>
          <p:cNvSpPr txBox="1"/>
          <p:nvPr/>
        </p:nvSpPr>
        <p:spPr>
          <a:xfrm>
            <a:off x="6730675" y="2004850"/>
            <a:ext cx="2266500" cy="6156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MaxPooling</a:t>
            </a:r>
            <a:r>
              <a:rPr b="1" lang="en-US">
                <a:latin typeface="Calibri"/>
                <a:ea typeface="Calibri"/>
                <a:cs typeface="Calibri"/>
                <a:sym typeface="Calibri"/>
              </a:rPr>
              <a:t>2D</a:t>
            </a:r>
            <a:r>
              <a:rPr lang="en-US">
                <a:latin typeface="Calibri"/>
                <a:ea typeface="Calibri"/>
                <a:cs typeface="Calibri"/>
                <a:sym typeface="Calibri"/>
              </a:rPr>
              <a:t> - Specify pool size (2,2)</a:t>
            </a:r>
            <a:endParaRPr>
              <a:latin typeface="Calibri"/>
              <a:ea typeface="Calibri"/>
              <a:cs typeface="Calibri"/>
              <a:sym typeface="Calibri"/>
            </a:endParaRPr>
          </a:p>
        </p:txBody>
      </p:sp>
      <p:cxnSp>
        <p:nvCxnSpPr>
          <p:cNvPr id="131" name="Google Shape;131;gf76c9342a5_0_0"/>
          <p:cNvCxnSpPr>
            <a:stCxn id="132" idx="1"/>
          </p:cNvCxnSpPr>
          <p:nvPr/>
        </p:nvCxnSpPr>
        <p:spPr>
          <a:xfrm rot="10800000">
            <a:off x="3205075" y="2876950"/>
            <a:ext cx="3525600" cy="307800"/>
          </a:xfrm>
          <a:prstGeom prst="straightConnector1">
            <a:avLst/>
          </a:prstGeom>
          <a:noFill/>
          <a:ln cap="flat" cmpd="sng" w="9525">
            <a:solidFill>
              <a:schemeClr val="accent6"/>
            </a:solidFill>
            <a:prstDash val="solid"/>
            <a:round/>
            <a:headEnd len="med" w="med" type="none"/>
            <a:tailEnd len="med" w="med" type="triangle"/>
          </a:ln>
        </p:spPr>
      </p:cxnSp>
      <p:sp>
        <p:nvSpPr>
          <p:cNvPr id="132" name="Google Shape;132;gf76c9342a5_0_0"/>
          <p:cNvSpPr txBox="1"/>
          <p:nvPr/>
        </p:nvSpPr>
        <p:spPr>
          <a:xfrm>
            <a:off x="6730675" y="2876950"/>
            <a:ext cx="2266500" cy="6156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Need to flatten data before output layer</a:t>
            </a:r>
            <a:endParaRPr>
              <a:latin typeface="Calibri"/>
              <a:ea typeface="Calibri"/>
              <a:cs typeface="Calibri"/>
              <a:sym typeface="Calibri"/>
            </a:endParaRPr>
          </a:p>
        </p:txBody>
      </p:sp>
      <p:cxnSp>
        <p:nvCxnSpPr>
          <p:cNvPr id="133" name="Google Shape;133;gf76c9342a5_0_0"/>
          <p:cNvCxnSpPr>
            <a:stCxn id="134" idx="1"/>
          </p:cNvCxnSpPr>
          <p:nvPr/>
        </p:nvCxnSpPr>
        <p:spPr>
          <a:xfrm rot="10800000">
            <a:off x="3413575" y="3441250"/>
            <a:ext cx="3317100" cy="529200"/>
          </a:xfrm>
          <a:prstGeom prst="straightConnector1">
            <a:avLst/>
          </a:prstGeom>
          <a:noFill/>
          <a:ln cap="flat" cmpd="sng" w="9525">
            <a:solidFill>
              <a:schemeClr val="accent2"/>
            </a:solidFill>
            <a:prstDash val="solid"/>
            <a:round/>
            <a:headEnd len="med" w="med" type="none"/>
            <a:tailEnd len="med" w="med" type="triangle"/>
          </a:ln>
        </p:spPr>
      </p:cxnSp>
      <p:sp>
        <p:nvSpPr>
          <p:cNvPr id="134" name="Google Shape;134;gf76c9342a5_0_0"/>
          <p:cNvSpPr txBox="1"/>
          <p:nvPr/>
        </p:nvSpPr>
        <p:spPr>
          <a:xfrm>
            <a:off x="6730675" y="3770350"/>
            <a:ext cx="2266500" cy="400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Output layer is a dense layer</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78660b188_0_7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Resources</a:t>
            </a:r>
            <a:endParaRPr/>
          </a:p>
        </p:txBody>
      </p:sp>
      <p:sp>
        <p:nvSpPr>
          <p:cNvPr id="141" name="Google Shape;141;ge78660b188_0_74"/>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100"/>
              <a:t>Deep Lizard tutorials - </a:t>
            </a:r>
            <a:r>
              <a:rPr lang="en-US" sz="2100" u="sng">
                <a:solidFill>
                  <a:schemeClr val="hlink"/>
                </a:solidFill>
                <a:hlinkClick r:id="rId3"/>
              </a:rPr>
              <a:t>https://deeplizard.com/learn/video/gZmobeGL0Yg</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rPr lang="en-US" sz="2100"/>
              <a:t>Keras - </a:t>
            </a:r>
            <a:r>
              <a:rPr lang="en-US" sz="2100" u="sng">
                <a:solidFill>
                  <a:schemeClr val="hlink"/>
                </a:solidFill>
                <a:hlinkClick r:id="rId4"/>
              </a:rPr>
              <a:t>https://keras.io/</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rPr lang="en-US" sz="2100"/>
              <a:t>Tensorflow - </a:t>
            </a:r>
            <a:r>
              <a:rPr lang="en-US" sz="2100" u="sng">
                <a:solidFill>
                  <a:schemeClr val="hlink"/>
                </a:solidFill>
                <a:hlinkClick r:id="rId5"/>
              </a:rPr>
              <a:t>https://www.tensorflow.org/</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0x01010060AC0FCB085FA34999103333577D417B</vt:lpwstr>
  </property>
  <property fmtid="{D5CDD505-2E9C-101B-9397-08002B2CF9AE}" pid="3" name="AuthorIds_UIVersion_10240">
    <vt:lpwstr>115</vt:lpwstr>
  </property>
  <property fmtid="{D5CDD505-2E9C-101B-9397-08002B2CF9AE}" pid="4" name="AuthorIds_UIVersion_10752">
    <vt:lpwstr>115</vt:lpwstr>
  </property>
</Properties>
</file>