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mp7Zsb4d6+M1BUh9f0rTYLcw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d611cf1ab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d611cf1a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dd611cf1ab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d611cf1a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d611cf1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dd611cf1a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7778793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7778793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e17778793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97" y="-985"/>
            <a:ext cx="9144793" cy="51454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owardsdatascience.com/pros-and-cons-of-various-classification-ml-algorithms-3b5bfb3c87d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Random Forests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05979"/>
            <a:ext cx="8229600" cy="571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Decision Tree</a:t>
            </a:r>
            <a:endParaRPr sz="3200"/>
          </a:p>
        </p:txBody>
      </p:sp>
      <p:sp>
        <p:nvSpPr>
          <p:cNvPr id="95" name="Google Shape;95;p2"/>
          <p:cNvSpPr txBox="1"/>
          <p:nvPr/>
        </p:nvSpPr>
        <p:spPr>
          <a:xfrm>
            <a:off x="457200" y="1237768"/>
            <a:ext cx="4132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that basic decision trees have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variance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results are sensitive to the data we have in the training set.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creating multiple decision trees and aggregating the results, we can reduce the variance. This is the idea behind random forests.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0" y="2476500"/>
            <a:ext cx="127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9061" y="1237786"/>
            <a:ext cx="4268684" cy="26679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57200" y="205979"/>
            <a:ext cx="8229600" cy="5718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Random Forest</a:t>
            </a:r>
            <a:endParaRPr sz="3600"/>
          </a:p>
        </p:txBody>
      </p:sp>
      <p:sp>
        <p:nvSpPr>
          <p:cNvPr id="103" name="Google Shape;103;p5"/>
          <p:cNvSpPr txBox="1"/>
          <p:nvPr/>
        </p:nvSpPr>
        <p:spPr>
          <a:xfrm>
            <a:off x="457200" y="1013308"/>
            <a:ext cx="294508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multiple decision trees – each taking a different subset of the data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data instance is presented to be predicted each tree is followed to a terminal node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results are found by: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 for classification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Averaging for regression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1204" y="875328"/>
            <a:ext cx="5111851" cy="35691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611cf1ab_0_4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Random Forests Work? </a:t>
            </a:r>
            <a:endParaRPr/>
          </a:p>
        </p:txBody>
      </p:sp>
      <p:sp>
        <p:nvSpPr>
          <p:cNvPr id="111" name="Google Shape;111;gdd611cf1ab_0_49"/>
          <p:cNvSpPr txBox="1"/>
          <p:nvPr/>
        </p:nvSpPr>
        <p:spPr>
          <a:xfrm>
            <a:off x="1192700" y="1352425"/>
            <a:ext cx="659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Draw a random bootstrap sample of size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n,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the sample size of your training data.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each split in the tree, randomly select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predictors to be split candidates.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typically chosen to be the square root of the total number of predictors.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Repeat steps 1-2 multiple times. 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Aggregate results to get the prediction. </a:t>
            </a:r>
            <a:endParaRPr sz="18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d611cf1ab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359"/>
              <a:t>What is Bootstrapping?</a:t>
            </a:r>
            <a:endParaRPr sz="3359"/>
          </a:p>
        </p:txBody>
      </p:sp>
      <p:sp>
        <p:nvSpPr>
          <p:cNvPr id="118" name="Google Shape;118;gdd611cf1ab_0_0"/>
          <p:cNvSpPr txBox="1"/>
          <p:nvPr/>
        </p:nvSpPr>
        <p:spPr>
          <a:xfrm>
            <a:off x="553750" y="1224650"/>
            <a:ext cx="7773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dd611cf1ab_0_0"/>
          <p:cNvSpPr txBox="1"/>
          <p:nvPr/>
        </p:nvSpPr>
        <p:spPr>
          <a:xfrm>
            <a:off x="652900" y="940000"/>
            <a:ext cx="77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Bootstrapping is a very popular technique in data science and statistics. It works by simply taking a sample of size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(where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the size of your original sample)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with replacement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dd611cf1ab_0_0"/>
          <p:cNvSpPr/>
          <p:nvPr/>
        </p:nvSpPr>
        <p:spPr>
          <a:xfrm>
            <a:off x="3184075" y="1857950"/>
            <a:ext cx="266100" cy="27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d611cf1ab_0_0"/>
          <p:cNvSpPr/>
          <p:nvPr/>
        </p:nvSpPr>
        <p:spPr>
          <a:xfrm>
            <a:off x="3450175" y="1690900"/>
            <a:ext cx="266100" cy="2769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d611cf1ab_0_0"/>
          <p:cNvSpPr/>
          <p:nvPr/>
        </p:nvSpPr>
        <p:spPr>
          <a:xfrm>
            <a:off x="3450175" y="2034950"/>
            <a:ext cx="266100" cy="276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dd611cf1ab_0_0"/>
          <p:cNvSpPr/>
          <p:nvPr/>
        </p:nvSpPr>
        <p:spPr>
          <a:xfrm>
            <a:off x="3769050" y="1814625"/>
            <a:ext cx="266100" cy="276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dd611cf1ab_0_0"/>
          <p:cNvSpPr/>
          <p:nvPr/>
        </p:nvSpPr>
        <p:spPr>
          <a:xfrm>
            <a:off x="4087925" y="1647575"/>
            <a:ext cx="266100" cy="2769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d611cf1ab_0_0"/>
          <p:cNvSpPr/>
          <p:nvPr/>
        </p:nvSpPr>
        <p:spPr>
          <a:xfrm>
            <a:off x="3821825" y="2134850"/>
            <a:ext cx="266100" cy="27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dd611cf1ab_0_0"/>
          <p:cNvSpPr/>
          <p:nvPr/>
        </p:nvSpPr>
        <p:spPr>
          <a:xfrm>
            <a:off x="4141075" y="1967800"/>
            <a:ext cx="266100" cy="2769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d611cf1ab_0_0"/>
          <p:cNvSpPr/>
          <p:nvPr/>
        </p:nvSpPr>
        <p:spPr>
          <a:xfrm>
            <a:off x="4406800" y="1738425"/>
            <a:ext cx="266100" cy="2769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dd611cf1ab_0_0"/>
          <p:cNvSpPr txBox="1"/>
          <p:nvPr/>
        </p:nvSpPr>
        <p:spPr>
          <a:xfrm>
            <a:off x="4919875" y="1614525"/>
            <a:ext cx="122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Original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dd611cf1ab_0_0"/>
          <p:cNvSpPr/>
          <p:nvPr/>
        </p:nvSpPr>
        <p:spPr>
          <a:xfrm>
            <a:off x="1016875" y="2977275"/>
            <a:ext cx="266100" cy="2769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dd611cf1ab_0_0"/>
          <p:cNvSpPr/>
          <p:nvPr/>
        </p:nvSpPr>
        <p:spPr>
          <a:xfrm>
            <a:off x="1392900" y="2977275"/>
            <a:ext cx="266100" cy="27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dd611cf1ab_0_0"/>
          <p:cNvSpPr/>
          <p:nvPr/>
        </p:nvSpPr>
        <p:spPr>
          <a:xfrm>
            <a:off x="1768925" y="2977275"/>
            <a:ext cx="266100" cy="2769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dd611cf1ab_0_0"/>
          <p:cNvSpPr/>
          <p:nvPr/>
        </p:nvSpPr>
        <p:spPr>
          <a:xfrm>
            <a:off x="2144950" y="2977275"/>
            <a:ext cx="266100" cy="2769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dd611cf1ab_0_0"/>
          <p:cNvSpPr/>
          <p:nvPr/>
        </p:nvSpPr>
        <p:spPr>
          <a:xfrm>
            <a:off x="1016875" y="3395200"/>
            <a:ext cx="266100" cy="276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dd611cf1ab_0_0"/>
          <p:cNvSpPr/>
          <p:nvPr/>
        </p:nvSpPr>
        <p:spPr>
          <a:xfrm>
            <a:off x="1392900" y="3395200"/>
            <a:ext cx="266100" cy="27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dd611cf1ab_0_0"/>
          <p:cNvSpPr/>
          <p:nvPr/>
        </p:nvSpPr>
        <p:spPr>
          <a:xfrm>
            <a:off x="1768925" y="3395200"/>
            <a:ext cx="266100" cy="27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d611cf1ab_0_0"/>
          <p:cNvSpPr/>
          <p:nvPr/>
        </p:nvSpPr>
        <p:spPr>
          <a:xfrm>
            <a:off x="2144950" y="3395200"/>
            <a:ext cx="266100" cy="276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d611cf1ab_0_0"/>
          <p:cNvSpPr txBox="1"/>
          <p:nvPr/>
        </p:nvSpPr>
        <p:spPr>
          <a:xfrm>
            <a:off x="832675" y="2474925"/>
            <a:ext cx="179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Bootstrap Sample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dd611cf1ab_0_0"/>
          <p:cNvCxnSpPr/>
          <p:nvPr/>
        </p:nvCxnSpPr>
        <p:spPr>
          <a:xfrm>
            <a:off x="1714500" y="3797700"/>
            <a:ext cx="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gdd611cf1ab_0_0"/>
          <p:cNvSpPr txBox="1"/>
          <p:nvPr/>
        </p:nvSpPr>
        <p:spPr>
          <a:xfrm>
            <a:off x="940675" y="4065575"/>
            <a:ext cx="158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Decision Tree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dd611cf1ab_0_0"/>
          <p:cNvSpPr/>
          <p:nvPr/>
        </p:nvSpPr>
        <p:spPr>
          <a:xfrm>
            <a:off x="3531475" y="2977275"/>
            <a:ext cx="266100" cy="276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dd611cf1ab_0_0"/>
          <p:cNvSpPr/>
          <p:nvPr/>
        </p:nvSpPr>
        <p:spPr>
          <a:xfrm>
            <a:off x="3907500" y="2977275"/>
            <a:ext cx="266100" cy="27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d611cf1ab_0_0"/>
          <p:cNvSpPr/>
          <p:nvPr/>
        </p:nvSpPr>
        <p:spPr>
          <a:xfrm>
            <a:off x="4283525" y="2977275"/>
            <a:ext cx="266100" cy="2769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dd611cf1ab_0_0"/>
          <p:cNvSpPr/>
          <p:nvPr/>
        </p:nvSpPr>
        <p:spPr>
          <a:xfrm>
            <a:off x="4659550" y="2977275"/>
            <a:ext cx="266100" cy="2769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dd611cf1ab_0_0"/>
          <p:cNvSpPr/>
          <p:nvPr/>
        </p:nvSpPr>
        <p:spPr>
          <a:xfrm>
            <a:off x="3531475" y="3395200"/>
            <a:ext cx="266100" cy="2769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d611cf1ab_0_0"/>
          <p:cNvSpPr/>
          <p:nvPr/>
        </p:nvSpPr>
        <p:spPr>
          <a:xfrm>
            <a:off x="3907500" y="3395200"/>
            <a:ext cx="266100" cy="276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d611cf1ab_0_0"/>
          <p:cNvSpPr/>
          <p:nvPr/>
        </p:nvSpPr>
        <p:spPr>
          <a:xfrm>
            <a:off x="4283525" y="3395200"/>
            <a:ext cx="266100" cy="27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dd611cf1ab_0_0"/>
          <p:cNvSpPr/>
          <p:nvPr/>
        </p:nvSpPr>
        <p:spPr>
          <a:xfrm>
            <a:off x="4659550" y="3395200"/>
            <a:ext cx="266100" cy="276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d611cf1ab_0_0"/>
          <p:cNvSpPr txBox="1"/>
          <p:nvPr/>
        </p:nvSpPr>
        <p:spPr>
          <a:xfrm>
            <a:off x="3347275" y="2474925"/>
            <a:ext cx="179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Bootstrap Sample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gdd611cf1ab_0_0"/>
          <p:cNvCxnSpPr/>
          <p:nvPr/>
        </p:nvCxnSpPr>
        <p:spPr>
          <a:xfrm>
            <a:off x="4229100" y="3797700"/>
            <a:ext cx="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gdd611cf1ab_0_0"/>
          <p:cNvSpPr txBox="1"/>
          <p:nvPr/>
        </p:nvSpPr>
        <p:spPr>
          <a:xfrm>
            <a:off x="3455275" y="4065575"/>
            <a:ext cx="158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Decision Tree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dd611cf1ab_0_0"/>
          <p:cNvSpPr/>
          <p:nvPr/>
        </p:nvSpPr>
        <p:spPr>
          <a:xfrm>
            <a:off x="6122275" y="2977275"/>
            <a:ext cx="266100" cy="276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dd611cf1ab_0_0"/>
          <p:cNvSpPr/>
          <p:nvPr/>
        </p:nvSpPr>
        <p:spPr>
          <a:xfrm>
            <a:off x="6498300" y="2977275"/>
            <a:ext cx="266100" cy="2769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d611cf1ab_0_0"/>
          <p:cNvSpPr/>
          <p:nvPr/>
        </p:nvSpPr>
        <p:spPr>
          <a:xfrm>
            <a:off x="6874325" y="2977275"/>
            <a:ext cx="266100" cy="2769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dd611cf1ab_0_0"/>
          <p:cNvSpPr/>
          <p:nvPr/>
        </p:nvSpPr>
        <p:spPr>
          <a:xfrm>
            <a:off x="7250350" y="2977275"/>
            <a:ext cx="266100" cy="2769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dd611cf1ab_0_0"/>
          <p:cNvSpPr/>
          <p:nvPr/>
        </p:nvSpPr>
        <p:spPr>
          <a:xfrm>
            <a:off x="6122275" y="3395200"/>
            <a:ext cx="266100" cy="276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dd611cf1ab_0_0"/>
          <p:cNvSpPr/>
          <p:nvPr/>
        </p:nvSpPr>
        <p:spPr>
          <a:xfrm>
            <a:off x="6498300" y="3395200"/>
            <a:ext cx="266100" cy="2769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d611cf1ab_0_0"/>
          <p:cNvSpPr/>
          <p:nvPr/>
        </p:nvSpPr>
        <p:spPr>
          <a:xfrm>
            <a:off x="6874325" y="3395200"/>
            <a:ext cx="266100" cy="276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d611cf1ab_0_0"/>
          <p:cNvSpPr/>
          <p:nvPr/>
        </p:nvSpPr>
        <p:spPr>
          <a:xfrm>
            <a:off x="7250350" y="3395200"/>
            <a:ext cx="266100" cy="276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dd611cf1ab_0_0"/>
          <p:cNvSpPr txBox="1"/>
          <p:nvPr/>
        </p:nvSpPr>
        <p:spPr>
          <a:xfrm>
            <a:off x="5938075" y="2474925"/>
            <a:ext cx="179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Bootstrap Sample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dd611cf1ab_0_0"/>
          <p:cNvCxnSpPr/>
          <p:nvPr/>
        </p:nvCxnSpPr>
        <p:spPr>
          <a:xfrm>
            <a:off x="6819900" y="3797700"/>
            <a:ext cx="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gdd611cf1ab_0_0"/>
          <p:cNvSpPr txBox="1"/>
          <p:nvPr/>
        </p:nvSpPr>
        <p:spPr>
          <a:xfrm>
            <a:off x="6046075" y="4065575"/>
            <a:ext cx="158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Decision Tree 3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77787931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</a:t>
            </a:r>
            <a:endParaRPr/>
          </a:p>
        </p:txBody>
      </p:sp>
      <p:sp>
        <p:nvSpPr>
          <p:cNvPr id="168" name="Google Shape;168;ge177787931_0_0"/>
          <p:cNvSpPr txBox="1"/>
          <p:nvPr/>
        </p:nvSpPr>
        <p:spPr>
          <a:xfrm>
            <a:off x="1509650" y="1063375"/>
            <a:ext cx="14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b="1" sz="2400" u="sng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e177787931_0_0"/>
          <p:cNvSpPr txBox="1"/>
          <p:nvPr/>
        </p:nvSpPr>
        <p:spPr>
          <a:xfrm>
            <a:off x="5791950" y="1063375"/>
            <a:ext cx="14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b="1" sz="2400" u="sng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177787931_0_0"/>
          <p:cNvSpPr txBox="1"/>
          <p:nvPr/>
        </p:nvSpPr>
        <p:spPr>
          <a:xfrm>
            <a:off x="291150" y="1541975"/>
            <a:ext cx="40437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Same benefits as decision trees - can be used with: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&amp; categorical predictors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&amp; categorical response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Robust to outliers.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Works well with non-linear data.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Lower risk of overfitting.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Runs efficiently on a large dataset.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Good accuracy generally.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get feature importance.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e177787931_0_0"/>
          <p:cNvSpPr txBox="1"/>
          <p:nvPr/>
        </p:nvSpPr>
        <p:spPr>
          <a:xfrm>
            <a:off x="4643100" y="1617475"/>
            <a:ext cx="4043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Takes longer to run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as easily interpretable as decision trees or linear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Considered more of a ‘black box’ approach.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e177787931_0_0"/>
          <p:cNvSpPr txBox="1"/>
          <p:nvPr/>
        </p:nvSpPr>
        <p:spPr>
          <a:xfrm>
            <a:off x="5068025" y="32564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https://towardsdatascience.com/pros-and-cons-of-various-classification-ml-algorithms-3b5bfb3c87d6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2016-07-21T14:46:59Z</dcterms:created>
  <dc:creator>ZIOMEK, PETER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0x01010060AC0FCB085FA34999103333577D417B</vt:lpwstr>
  </property>
  <property fmtid="{D5CDD505-2E9C-101B-9397-08002B2CF9AE}" pid="3" name="AuthorIds_UIVersion_10240">
    <vt:lpwstr>115</vt:lpwstr>
  </property>
  <property fmtid="{D5CDD505-2E9C-101B-9397-08002B2CF9AE}" pid="4" name="AuthorIds_UIVersion_10752">
    <vt:lpwstr>115</vt:lpwstr>
  </property>
</Properties>
</file>