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72" r:id="rId12"/>
    <p:sldId id="264" r:id="rId13"/>
    <p:sldId id="267" r:id="rId14"/>
    <p:sldId id="268" r:id="rId15"/>
    <p:sldId id="265" r:id="rId16"/>
    <p:sldId id="269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E0BEF-4786-4755-96E1-24CA632A44B7}" v="36" dt="2023-04-25T00:27:31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2534-9BDE-F6B3-D108-175C52FB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6C328-8D9B-D68F-B68C-120477B72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72537-98CA-E0B2-1EE2-9EC4F6E3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18BC-5CD5-4E8B-AEA9-F6BDDE19C6A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29B3E-B080-2966-20BE-E0D156C7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F1A3F-7433-831C-1F69-A9180F66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8AB-F6C8-46AB-B980-FB71CCC430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1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D27B-4A51-0C78-0055-57838D78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C73E9-C754-C740-1C46-6A364018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8D00-98CB-ABBC-5C16-9F550CAE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18BC-5CD5-4E8B-AEA9-F6BDDE19C6A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315F-5309-1EB0-DDB8-FC3E7F1E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6E645-9161-7814-366B-4B794742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8AB-F6C8-46AB-B980-FB71CCC430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8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C9B03-736F-4681-97A1-7706B5CF0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01071-E80B-7F3E-2FD7-1045892CC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8C58D-3410-D342-DDC5-3E55ECFB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18BC-5CD5-4E8B-AEA9-F6BDDE19C6A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87E7E-D42B-3D2F-EAF2-E7E0757B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A3F8-A80B-3B25-4A1B-180DE507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8AB-F6C8-46AB-B980-FB71CCC430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3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F116-00D5-A9C0-23D1-B7E7D103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7453-1859-52A5-CCA3-E74C4D0CC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EB6D-57C5-CB50-F320-2C79363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18BC-5CD5-4E8B-AEA9-F6BDDE19C6A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38B0-BAEC-6285-3757-3136E04B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52C0E-EBC8-282A-9A52-0F2C56F8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8AB-F6C8-46AB-B980-FB71CCC430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A9EB-CA10-3C46-B6D8-F20D5730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D4254-4A64-69EB-D06C-C27680FF0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8488C-F2E6-A50A-893F-43C4F8D1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18BC-5CD5-4E8B-AEA9-F6BDDE19C6A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B3E35-766F-D7A3-FBAA-7823DB58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3F87F-3C63-0444-1E68-40FFEFF8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8AB-F6C8-46AB-B980-FB71CCC430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0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C550-C101-2590-0591-998CD94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E3DE-33A9-568A-17F7-77CB4F1C8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A2748-08C7-2067-B163-620580F5C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436A7-B1D4-5B9F-A35E-BAEB3266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18BC-5CD5-4E8B-AEA9-F6BDDE19C6A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B6B36-BB5E-056A-A8E0-521ADA77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4A409-435A-5F0F-656B-B8F6F1A4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8AB-F6C8-46AB-B980-FB71CCC430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6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96D3-A678-BC53-CF2F-70D0DDF5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4DD70-9821-ABD9-0A13-780D0DC29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9C480-7B83-3364-CB2F-C99DED733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9DCB1-7BB9-1340-7D2F-4EAB6429F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D2F02-8AC5-C994-30F9-8A2EC004D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4F364-9723-DAA6-CB76-7C7AFEC4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18BC-5CD5-4E8B-AEA9-F6BDDE19C6A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6AD21-797A-67A0-34E6-A8F4F6D1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6BB80-1290-C5B8-7FB0-17FA551B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8AB-F6C8-46AB-B980-FB71CCC430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3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917-5174-52FA-292C-FA392B5C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82BA-8541-FBE2-04B4-86E5C288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18BC-5CD5-4E8B-AEA9-F6BDDE19C6A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40CD9-918A-2E33-55A2-578EEECD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8304B-CC38-0D93-A612-6375C9EB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8AB-F6C8-46AB-B980-FB71CCC430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7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8B20B-12C6-6061-0370-E8652BC5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18BC-5CD5-4E8B-AEA9-F6BDDE19C6A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1DD4F-341A-72DE-982F-82E640CF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7FC7F-F3E8-AE18-DBCD-32E6DB0D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8AB-F6C8-46AB-B980-FB71CCC430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9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D31F-DC95-2D79-D722-806FE677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D404-DF25-9614-0944-572FA2A7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E8245-066D-68DB-64E0-EACB9729F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1D8F9-EF14-3796-C630-7A4283E8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18BC-5CD5-4E8B-AEA9-F6BDDE19C6A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F2710-CBC3-943C-B928-EAB529F0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837A7-BF73-651B-299C-22C98486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8AB-F6C8-46AB-B980-FB71CCC430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E4D1-E8A0-1044-A285-838DBF13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E4C4B-1AE4-1FDF-32BF-82687953E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F21A-E53B-D246-36CE-1A4DF479D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9A607-C330-09FD-A72F-3234047A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18BC-5CD5-4E8B-AEA9-F6BDDE19C6A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F832F-8222-E5A2-A39B-33D059D7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B9E71-E886-9F0F-9F54-E4C6AE13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18AB-F6C8-46AB-B980-FB71CCC430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7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46651-5F01-AB57-E839-E424C171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40A60-2278-5848-D629-DF0124F16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B0F60-0704-C5E0-BA50-08E13880D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218BC-5CD5-4E8B-AEA9-F6BDDE19C6A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5C9AC-A8B0-13F8-C37D-763D63901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7213-393A-6299-3D99-302FD5E4F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F18AB-F6C8-46AB-B980-FB71CCC430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9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A60-CEF0-3113-F160-DC324D9D8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Variant analysis workshop and workflow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7ACAC-641E-576E-5A26-A900DD11B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Lindsay Clark, April 25, 2023</a:t>
            </a:r>
          </a:p>
        </p:txBody>
      </p:sp>
    </p:spTree>
    <p:extLst>
      <p:ext uri="{BB962C8B-B14F-4D97-AF65-F5344CB8AC3E}">
        <p14:creationId xmlns:p14="http://schemas.microsoft.com/office/powerpoint/2010/main" val="3345083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1B80-77A4-1B5B-1C38-EC1C10A2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step if using GATK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57BA-DA8F-8EBB-9774-ACFAC4EF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Because GATK is very lenient in its variant calling, variant quality score recalibration (VQSR) is recommended, using a set of known high-quality variants as a reference.</a:t>
            </a:r>
          </a:p>
        </p:txBody>
      </p:sp>
    </p:spTree>
    <p:extLst>
      <p:ext uri="{BB962C8B-B14F-4D97-AF65-F5344CB8AC3E}">
        <p14:creationId xmlns:p14="http://schemas.microsoft.com/office/powerpoint/2010/main" val="187344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729D-D3E9-7728-8C1A-67305377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8898" cy="1325563"/>
          </a:xfrm>
        </p:spPr>
        <p:txBody>
          <a:bodyPr/>
          <a:lstStyle/>
          <a:p>
            <a:r>
              <a:rPr lang="en-US" dirty="0"/>
              <a:t>Let’s run the main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043AE-FCBB-B7DC-AADF-9CB62442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annotate the VCF and filter it down to a small number of candidate variants that could be disease causing</a:t>
            </a:r>
          </a:p>
          <a:p>
            <a:r>
              <a:rPr lang="en-US" dirty="0"/>
              <a:t>Use </a:t>
            </a:r>
            <a:r>
              <a:rPr lang="en-US" dirty="0" err="1"/>
              <a:t>zless</a:t>
            </a:r>
            <a:r>
              <a:rPr lang="en-US" dirty="0"/>
              <a:t> to look at annotated VCFs</a:t>
            </a:r>
          </a:p>
          <a:p>
            <a:r>
              <a:rPr lang="en-US" dirty="0"/>
              <a:t>Open </a:t>
            </a:r>
            <a:r>
              <a:rPr lang="en-US" dirty="0" err="1"/>
              <a:t>Slivar</a:t>
            </a:r>
            <a:r>
              <a:rPr lang="en-US" dirty="0"/>
              <a:t> output in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DFA73-C2F3-2602-3B7B-914BFBEA691E}"/>
              </a:ext>
            </a:extLst>
          </p:cNvPr>
          <p:cNvSpPr txBox="1"/>
          <p:nvPr/>
        </p:nvSpPr>
        <p:spPr>
          <a:xfrm>
            <a:off x="7870966" y="751444"/>
            <a:ext cx="543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VCF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AAA5F90-56CB-4E35-D90F-F97B7F958E03}"/>
              </a:ext>
            </a:extLst>
          </p:cNvPr>
          <p:cNvSpPr/>
          <p:nvPr/>
        </p:nvSpPr>
        <p:spPr>
          <a:xfrm>
            <a:off x="8709524" y="751444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541CF-518D-2D5D-46F3-4D91F6D41E00}"/>
              </a:ext>
            </a:extLst>
          </p:cNvPr>
          <p:cNvSpPr txBox="1"/>
          <p:nvPr/>
        </p:nvSpPr>
        <p:spPr>
          <a:xfrm>
            <a:off x="9373700" y="612944"/>
            <a:ext cx="17461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TSV of variants of interest</a:t>
            </a:r>
          </a:p>
        </p:txBody>
      </p:sp>
    </p:spTree>
    <p:extLst>
      <p:ext uri="{BB962C8B-B14F-4D97-AF65-F5344CB8AC3E}">
        <p14:creationId xmlns:p14="http://schemas.microsoft.com/office/powerpoint/2010/main" val="129947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56C7-E83E-1825-6671-2CB539CD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VCF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F003-FC75-CDC0-AEDE-85AD9B43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Cross-referencing or calculating information about each variant, then adding it to the INFO column</a:t>
            </a:r>
          </a:p>
          <a:p>
            <a:r>
              <a:rPr lang="en-US" dirty="0" err="1"/>
              <a:t>SnpEff</a:t>
            </a:r>
            <a:r>
              <a:rPr lang="en-US" dirty="0"/>
              <a:t> and </a:t>
            </a:r>
            <a:r>
              <a:rPr lang="en-US" dirty="0" err="1"/>
              <a:t>bcftools</a:t>
            </a:r>
            <a:r>
              <a:rPr lang="en-US" dirty="0"/>
              <a:t> </a:t>
            </a:r>
            <a:r>
              <a:rPr lang="en-US" dirty="0" err="1"/>
              <a:t>csq</a:t>
            </a:r>
            <a:r>
              <a:rPr lang="en-US" dirty="0"/>
              <a:t> both add basic information about protein-coding changes</a:t>
            </a:r>
          </a:p>
          <a:p>
            <a:r>
              <a:rPr lang="en-US" dirty="0" err="1"/>
              <a:t>AnnoVar</a:t>
            </a:r>
            <a:r>
              <a:rPr lang="en-US" dirty="0"/>
              <a:t> adds a ton of information from various published methods, including results from models that predict whether allele is deleterious</a:t>
            </a:r>
          </a:p>
          <a:p>
            <a:r>
              <a:rPr lang="en-US" dirty="0" err="1"/>
              <a:t>SnpSift</a:t>
            </a:r>
            <a:r>
              <a:rPr lang="en-US" dirty="0"/>
              <a:t> and </a:t>
            </a:r>
            <a:r>
              <a:rPr lang="en-US" dirty="0" err="1"/>
              <a:t>bcftools</a:t>
            </a:r>
            <a:r>
              <a:rPr lang="en-US" dirty="0"/>
              <a:t> annotate both can pull over information from another VCF, such as </a:t>
            </a:r>
            <a:r>
              <a:rPr lang="en-US" dirty="0" err="1"/>
              <a:t>ClinVar</a:t>
            </a:r>
            <a:r>
              <a:rPr lang="en-US" dirty="0"/>
              <a:t> or </a:t>
            </a:r>
            <a:r>
              <a:rPr lang="en-US" dirty="0" err="1"/>
              <a:t>gnomAD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F7BF-A0D1-0F9C-6FE4-14A87F36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ClinVar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15D9-1FC8-77BE-04D0-3ABD32E68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NCBI database of variants with clinical significance</a:t>
            </a:r>
          </a:p>
          <a:p>
            <a:r>
              <a:rPr lang="en-US" dirty="0"/>
              <a:t>The pipeline downloads the latest VCF with their data to use to annotate the study VCF</a:t>
            </a:r>
          </a:p>
          <a:p>
            <a:r>
              <a:rPr lang="en-US" dirty="0"/>
              <a:t>Variants can be classified benign (B), likely benign (LB), pathogenic (P), likely pathogenic (LP), or uncertain significance (VUS).</a:t>
            </a:r>
          </a:p>
          <a:p>
            <a:r>
              <a:rPr lang="en-US" dirty="0"/>
              <a:t>Diseases associated with variant are listed</a:t>
            </a:r>
          </a:p>
          <a:p>
            <a:r>
              <a:rPr lang="en-US" dirty="0"/>
              <a:t>Most submissions are from a few large organizations, but all researchers can add their result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56886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39DD-E2ED-7054-C2A1-DCAFDFCD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gnomAD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F083-D8BF-3AE2-50F1-B89E2C154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Broad Institute</a:t>
            </a:r>
          </a:p>
          <a:p>
            <a:r>
              <a:rPr lang="en-US" dirty="0"/>
              <a:t>Large genotyping project of 15,708 individuals with WGS and 125,748 individuals with WES</a:t>
            </a:r>
          </a:p>
          <a:p>
            <a:r>
              <a:rPr lang="en-US" dirty="0"/>
              <a:t>Population-specific allele frequencies are publicly available. These are in a large VCF that I have downloaded to /</a:t>
            </a:r>
            <a:r>
              <a:rPr lang="en-US" dirty="0" err="1"/>
              <a:t>gpfs</a:t>
            </a:r>
            <a:r>
              <a:rPr lang="en-US" dirty="0"/>
              <a:t>/</a:t>
            </a:r>
            <a:r>
              <a:rPr lang="en-US" dirty="0" err="1"/>
              <a:t>shared_data</a:t>
            </a:r>
            <a:r>
              <a:rPr lang="en-US" dirty="0"/>
              <a:t>.</a:t>
            </a:r>
          </a:p>
          <a:p>
            <a:r>
              <a:rPr lang="en-US" dirty="0"/>
              <a:t>The pipeline uses a file provided with </a:t>
            </a:r>
            <a:r>
              <a:rPr lang="en-US" dirty="0" err="1"/>
              <a:t>slivar</a:t>
            </a:r>
            <a:r>
              <a:rPr lang="en-US" dirty="0"/>
              <a:t> to annotate each variant with the maximum allele frequency.</a:t>
            </a:r>
          </a:p>
          <a:p>
            <a:r>
              <a:rPr lang="en-US" dirty="0"/>
              <a:t>Allele frequencies are useful because common alleles are unlikely to be disease-causing.</a:t>
            </a:r>
          </a:p>
        </p:txBody>
      </p:sp>
    </p:spTree>
    <p:extLst>
      <p:ext uri="{BB962C8B-B14F-4D97-AF65-F5344CB8AC3E}">
        <p14:creationId xmlns:p14="http://schemas.microsoft.com/office/powerpoint/2010/main" val="318654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5297-3C8F-4697-C203-F27ABB2A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 on variant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BF4A-2D55-2CB4-621F-C69D32BE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indels in a VCF, note that we always have the preceding nucleotide for context</a:t>
            </a:r>
          </a:p>
          <a:p>
            <a:r>
              <a:rPr lang="en-US" dirty="0"/>
              <a:t>Indels and duplications are always left-justified in terms of their coordinates in the VCF.  </a:t>
            </a:r>
            <a:r>
              <a:rPr lang="en-US" dirty="0" err="1"/>
              <a:t>Bcftools</a:t>
            </a:r>
            <a:r>
              <a:rPr lang="en-US" dirty="0"/>
              <a:t> norm performs this correction if necessary.</a:t>
            </a:r>
          </a:p>
          <a:p>
            <a:r>
              <a:rPr lang="en-US" dirty="0"/>
              <a:t>Be aware of HGVS format, since it is used frequently (e.g. on </a:t>
            </a:r>
            <a:r>
              <a:rPr lang="en-US" dirty="0" err="1"/>
              <a:t>ClinVar</a:t>
            </a:r>
            <a:r>
              <a:rPr lang="en-US" dirty="0"/>
              <a:t>) to unambiguously identify a variant.</a:t>
            </a:r>
          </a:p>
          <a:p>
            <a:pPr lvl="1"/>
            <a:r>
              <a:rPr lang="en-US" dirty="0"/>
              <a:t>Indels and duplications are right-justified!</a:t>
            </a:r>
          </a:p>
          <a:p>
            <a:pPr lvl="1"/>
            <a:r>
              <a:rPr lang="en-US" dirty="0" err="1"/>
              <a:t>Mutalyzer</a:t>
            </a:r>
            <a:r>
              <a:rPr lang="en-US" dirty="0"/>
              <a:t> can help with format conversion and checking</a:t>
            </a:r>
          </a:p>
          <a:p>
            <a:pPr lvl="1"/>
            <a:r>
              <a:rPr lang="en-US" dirty="0"/>
              <a:t>I also started the </a:t>
            </a:r>
            <a:r>
              <a:rPr lang="en-US" dirty="0" err="1"/>
              <a:t>hgvs</a:t>
            </a:r>
            <a:r>
              <a:rPr lang="en-US" dirty="0"/>
              <a:t> R package in RPDEV although I have not finished with amino acid nomenclature.</a:t>
            </a:r>
          </a:p>
        </p:txBody>
      </p:sp>
    </p:spTree>
    <p:extLst>
      <p:ext uri="{BB962C8B-B14F-4D97-AF65-F5344CB8AC3E}">
        <p14:creationId xmlns:p14="http://schemas.microsoft.com/office/powerpoint/2010/main" val="3747571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69D1-1099-FD95-75DF-BECF5A2E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185B-5286-701F-218E-25945381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trio analysis, we just want to look at variants that are likely to be deleterious</a:t>
            </a:r>
          </a:p>
          <a:p>
            <a:pPr lvl="1"/>
            <a:r>
              <a:rPr lang="en-US" dirty="0"/>
              <a:t>For GWAS, we would relax the criteria somewhat to get variants of smaller effect</a:t>
            </a:r>
          </a:p>
          <a:p>
            <a:r>
              <a:rPr lang="en-US" dirty="0"/>
              <a:t>Keep variants that are P/LP on </a:t>
            </a:r>
            <a:r>
              <a:rPr lang="en-US" dirty="0" err="1"/>
              <a:t>ClinVar</a:t>
            </a:r>
            <a:r>
              <a:rPr lang="en-US" dirty="0"/>
              <a:t>, are predicted to be deleterious by various computational tools, or are frameshift or splicing variants since there aren’t pre-computed scores for those.</a:t>
            </a:r>
          </a:p>
          <a:p>
            <a:r>
              <a:rPr lang="en-US" dirty="0" err="1"/>
              <a:t>Slivar</a:t>
            </a:r>
            <a:r>
              <a:rPr lang="en-US" dirty="0"/>
              <a:t> then filters by allele frequency and by inheritance pattern simultaneously.</a:t>
            </a:r>
          </a:p>
          <a:p>
            <a:pPr lvl="1"/>
            <a:r>
              <a:rPr lang="en-US" dirty="0"/>
              <a:t>Different AF threshold for recessive vs. dominant</a:t>
            </a:r>
          </a:p>
        </p:txBody>
      </p:sp>
    </p:spTree>
    <p:extLst>
      <p:ext uri="{BB962C8B-B14F-4D97-AF65-F5344CB8AC3E}">
        <p14:creationId xmlns:p14="http://schemas.microsoft.com/office/powerpoint/2010/main" val="406020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88F5-EFC1-8F93-DA7F-D6DC93AA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Slivar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9F0B-E3E9-5262-A387-BD7830D1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TSV with on row per variant x proband x inheritance mode.</a:t>
            </a:r>
          </a:p>
          <a:p>
            <a:r>
              <a:rPr lang="en-US" dirty="0"/>
              <a:t>I do some additional downstream processing in R to summarize the results and add annotations.  Not in pipeline yet since different researchers seem to want different things.</a:t>
            </a:r>
          </a:p>
        </p:txBody>
      </p:sp>
    </p:spTree>
    <p:extLst>
      <p:ext uri="{BB962C8B-B14F-4D97-AF65-F5344CB8AC3E}">
        <p14:creationId xmlns:p14="http://schemas.microsoft.com/office/powerpoint/2010/main" val="139358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B1E2-3798-4C59-78D6-FA9C8EA5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96C8-4866-BA12-D4CF-BE3CD45C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Findings unrelated to study but of clinical importance, e.g. deleterious BRCA mutations</a:t>
            </a:r>
          </a:p>
          <a:p>
            <a:r>
              <a:rPr lang="en-US" dirty="0"/>
              <a:t>Participants may have consented to receive this; check first</a:t>
            </a:r>
          </a:p>
          <a:p>
            <a:r>
              <a:rPr lang="en-US" dirty="0"/>
              <a:t>ACMG has a list of 73 genes in which variants should be reported</a:t>
            </a:r>
          </a:p>
          <a:p>
            <a:r>
              <a:rPr lang="en-US" dirty="0"/>
              <a:t>Taking the conservative approach and only reporting what is P/LP in </a:t>
            </a:r>
            <a:r>
              <a:rPr lang="en-US" dirty="0" err="1"/>
              <a:t>ClinVar</a:t>
            </a:r>
            <a:endParaRPr lang="en-US" dirty="0"/>
          </a:p>
          <a:p>
            <a:r>
              <a:rPr lang="en-US" dirty="0"/>
              <a:t>A geneticist will want to review further and evaluate whether alleles are expected to be dominant or recessive</a:t>
            </a:r>
          </a:p>
        </p:txBody>
      </p:sp>
    </p:spTree>
    <p:extLst>
      <p:ext uri="{BB962C8B-B14F-4D97-AF65-F5344CB8AC3E}">
        <p14:creationId xmlns:p14="http://schemas.microsoft.com/office/powerpoint/2010/main" val="4201934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695D-CC95-A1D6-F1CE-F63570EC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exploration of a VCF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7648-E726-63E8-0786-E0D35B16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VariantAnnotation</a:t>
            </a:r>
            <a:r>
              <a:rPr lang="en-US" dirty="0"/>
              <a:t> package on Bioconductor</a:t>
            </a:r>
          </a:p>
          <a:p>
            <a:r>
              <a:rPr lang="en-US" dirty="0"/>
              <a:t>Probably too cumbersome for large scale processing of VCFs</a:t>
            </a:r>
          </a:p>
          <a:p>
            <a:r>
              <a:rPr lang="en-US" dirty="0"/>
              <a:t>Great for loading subsets of data into R</a:t>
            </a:r>
          </a:p>
          <a:p>
            <a:r>
              <a:rPr lang="en-US" dirty="0"/>
              <a:t>Can be specific about which fields and which regions you want</a:t>
            </a:r>
          </a:p>
          <a:p>
            <a:r>
              <a:rPr lang="en-US" dirty="0"/>
              <a:t>Time permitting let’s use it to load a gene of interest and explore variant annotations.</a:t>
            </a:r>
          </a:p>
        </p:txBody>
      </p:sp>
    </p:spTree>
    <p:extLst>
      <p:ext uri="{BB962C8B-B14F-4D97-AF65-F5344CB8AC3E}">
        <p14:creationId xmlns:p14="http://schemas.microsoft.com/office/powerpoint/2010/main" val="74961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3E9A-A7A3-3136-82AF-EF1B8591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dirty="0"/>
              <a:t>Overview from GATK Best Practices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320A75-F22F-1EFA-A800-8F1F4BF7E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88" y="1411289"/>
            <a:ext cx="10113737" cy="462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1C21F9-479F-5930-65E9-272276B156CD}"/>
              </a:ext>
            </a:extLst>
          </p:cNvPr>
          <p:cNvSpPr txBox="1"/>
          <p:nvPr/>
        </p:nvSpPr>
        <p:spPr>
          <a:xfrm>
            <a:off x="580932" y="6237843"/>
            <a:ext cx="110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https://gatk.broadinstitute.org/hc/en-us/articles/360035535932-Germline-short-variant-discovery-SNPs-Indels-</a:t>
            </a:r>
          </a:p>
        </p:txBody>
      </p:sp>
    </p:spTree>
    <p:extLst>
      <p:ext uri="{BB962C8B-B14F-4D97-AF65-F5344CB8AC3E}">
        <p14:creationId xmlns:p14="http://schemas.microsoft.com/office/powerpoint/2010/main" val="147735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3332-B172-CEC1-6247-8C7198FB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variant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E4AB-E4EC-B42B-3C47-25C68220E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992"/>
            <a:ext cx="10515600" cy="2289175"/>
          </a:xfrm>
        </p:spPr>
        <p:txBody>
          <a:bodyPr>
            <a:normAutofit/>
          </a:bodyPr>
          <a:lstStyle/>
          <a:p>
            <a:r>
              <a:rPr lang="en-US" dirty="0"/>
              <a:t>Molecular diagnosis of rare genetic conditions</a:t>
            </a:r>
          </a:p>
          <a:p>
            <a:r>
              <a:rPr lang="en-US" dirty="0"/>
              <a:t>Tumor-normal comparisons for characterizing cancers</a:t>
            </a:r>
          </a:p>
          <a:p>
            <a:r>
              <a:rPr lang="en-US" dirty="0"/>
              <a:t>Identify genes and pathways involved in a disorder</a:t>
            </a:r>
          </a:p>
          <a:p>
            <a:r>
              <a:rPr lang="en-US" dirty="0"/>
              <a:t>Identify pathogenic variants</a:t>
            </a:r>
          </a:p>
        </p:txBody>
      </p:sp>
      <p:pic>
        <p:nvPicPr>
          <p:cNvPr id="1026" name="Picture 2" descr="Genomic variant">
            <a:extLst>
              <a:ext uri="{FF2B5EF4-FFF2-40B4-BE49-F238E27FC236}">
                <a16:creationId xmlns:a16="http://schemas.microsoft.com/office/drawing/2014/main" id="{482FC69E-BC6C-2DC2-0492-817843D60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756" y="3721608"/>
            <a:ext cx="5129538" cy="28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09B41-BDA7-444F-79B9-C85FA7F6D615}"/>
              </a:ext>
            </a:extLst>
          </p:cNvPr>
          <p:cNvSpPr txBox="1"/>
          <p:nvPr/>
        </p:nvSpPr>
        <p:spPr>
          <a:xfrm>
            <a:off x="564985" y="5204595"/>
            <a:ext cx="4719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Image: https://www.genome.gov/Health/Genomics-and-Medicine/Polygenic-risk-scores</a:t>
            </a:r>
          </a:p>
        </p:txBody>
      </p:sp>
    </p:spTree>
    <p:extLst>
      <p:ext uri="{BB962C8B-B14F-4D97-AF65-F5344CB8AC3E}">
        <p14:creationId xmlns:p14="http://schemas.microsoft.com/office/powerpoint/2010/main" val="58603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C0B0-D940-0DD5-6640-30CDB55F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designs and analysis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B26CC-F334-B247-1C21-49AC1C801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827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Affected cases vs. unrelated healthy controls</a:t>
            </a:r>
          </a:p>
          <a:p>
            <a:pPr lvl="1"/>
            <a:r>
              <a:rPr lang="en-US" dirty="0"/>
              <a:t>Genome-wide association studies (GWAS) possible with thousands of individuals, to identify specific variants that are risk factors.</a:t>
            </a:r>
          </a:p>
          <a:p>
            <a:pPr lvl="1"/>
            <a:r>
              <a:rPr lang="en-US" dirty="0"/>
              <a:t>Other stats (e.g. gene level) possible with smaller cohorts.</a:t>
            </a:r>
          </a:p>
          <a:p>
            <a:r>
              <a:rPr lang="en-US" dirty="0"/>
              <a:t>Parent-offspring trios</a:t>
            </a:r>
          </a:p>
          <a:p>
            <a:pPr lvl="1"/>
            <a:r>
              <a:rPr lang="en-US" dirty="0"/>
              <a:t>Possible to distinguish inherited alleles from de novo mutations</a:t>
            </a:r>
          </a:p>
          <a:p>
            <a:pPr lvl="1"/>
            <a:r>
              <a:rPr lang="en-US" dirty="0"/>
              <a:t>Parent-offspring duos give partial information about inheritance</a:t>
            </a:r>
          </a:p>
          <a:p>
            <a:r>
              <a:rPr lang="en-US" dirty="0"/>
              <a:t>Larger families</a:t>
            </a:r>
          </a:p>
          <a:p>
            <a:pPr lvl="1"/>
            <a:r>
              <a:rPr lang="en-US" dirty="0"/>
              <a:t>Multiple affected individuals, as well as affected/unaffected sibling pairs, help to narrow down causative variants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0617B4-35BD-B69D-CA8B-6761A0AD0EFA}"/>
              </a:ext>
            </a:extLst>
          </p:cNvPr>
          <p:cNvGrpSpPr/>
          <p:nvPr/>
        </p:nvGrpSpPr>
        <p:grpSpPr>
          <a:xfrm>
            <a:off x="9734550" y="2108994"/>
            <a:ext cx="2324100" cy="1949450"/>
            <a:chOff x="8905875" y="2476896"/>
            <a:chExt cx="2324100" cy="1949450"/>
          </a:xfrm>
        </p:grpSpPr>
        <p:sp>
          <p:nvSpPr>
            <p:cNvPr id="4" name="Smiley Face 3">
              <a:extLst>
                <a:ext uri="{FF2B5EF4-FFF2-40B4-BE49-F238E27FC236}">
                  <a16:creationId xmlns:a16="http://schemas.microsoft.com/office/drawing/2014/main" id="{334945B9-3037-DE62-F1FA-9A939EA44491}"/>
                </a:ext>
              </a:extLst>
            </p:cNvPr>
            <p:cNvSpPr/>
            <p:nvPr/>
          </p:nvSpPr>
          <p:spPr>
            <a:xfrm>
              <a:off x="9527381" y="3024187"/>
              <a:ext cx="314325" cy="314325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iley Face 4">
              <a:extLst>
                <a:ext uri="{FF2B5EF4-FFF2-40B4-BE49-F238E27FC236}">
                  <a16:creationId xmlns:a16="http://schemas.microsoft.com/office/drawing/2014/main" id="{4D1345E0-DD88-A0B6-06E2-512A2AC3E7C2}"/>
                </a:ext>
              </a:extLst>
            </p:cNvPr>
            <p:cNvSpPr/>
            <p:nvPr/>
          </p:nvSpPr>
          <p:spPr>
            <a:xfrm>
              <a:off x="9982199" y="2767012"/>
              <a:ext cx="314325" cy="314325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iley Face 5">
              <a:extLst>
                <a:ext uri="{FF2B5EF4-FFF2-40B4-BE49-F238E27FC236}">
                  <a16:creationId xmlns:a16="http://schemas.microsoft.com/office/drawing/2014/main" id="{9B1418BC-05A0-7928-F1D6-C85F2BE1AEC9}"/>
                </a:ext>
              </a:extLst>
            </p:cNvPr>
            <p:cNvSpPr/>
            <p:nvPr/>
          </p:nvSpPr>
          <p:spPr>
            <a:xfrm>
              <a:off x="9084070" y="2980133"/>
              <a:ext cx="314325" cy="314325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>
              <a:extLst>
                <a:ext uri="{FF2B5EF4-FFF2-40B4-BE49-F238E27FC236}">
                  <a16:creationId xmlns:a16="http://schemas.microsoft.com/office/drawing/2014/main" id="{75F3B895-DD0B-E4AE-5B83-8474C051589B}"/>
                </a:ext>
              </a:extLst>
            </p:cNvPr>
            <p:cNvSpPr/>
            <p:nvPr/>
          </p:nvSpPr>
          <p:spPr>
            <a:xfrm>
              <a:off x="10458450" y="2709862"/>
              <a:ext cx="314325" cy="314325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D81DD02-2792-1003-BEB0-F1E85194CB6E}"/>
                </a:ext>
              </a:extLst>
            </p:cNvPr>
            <p:cNvSpPr/>
            <p:nvPr/>
          </p:nvSpPr>
          <p:spPr>
            <a:xfrm>
              <a:off x="9399984" y="3695700"/>
              <a:ext cx="314325" cy="314325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70EF6B23-1B9C-059E-E33A-3A903044CDA9}"/>
                </a:ext>
              </a:extLst>
            </p:cNvPr>
            <p:cNvSpPr/>
            <p:nvPr/>
          </p:nvSpPr>
          <p:spPr>
            <a:xfrm>
              <a:off x="9898856" y="3137296"/>
              <a:ext cx="314325" cy="314325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iley Face 9">
              <a:extLst>
                <a:ext uri="{FF2B5EF4-FFF2-40B4-BE49-F238E27FC236}">
                  <a16:creationId xmlns:a16="http://schemas.microsoft.com/office/drawing/2014/main" id="{DA08E122-B37D-9535-CF53-C0E16B51F3C2}"/>
                </a:ext>
              </a:extLst>
            </p:cNvPr>
            <p:cNvSpPr/>
            <p:nvPr/>
          </p:nvSpPr>
          <p:spPr>
            <a:xfrm>
              <a:off x="10041732" y="3507978"/>
              <a:ext cx="314325" cy="314325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iley Face 10">
              <a:extLst>
                <a:ext uri="{FF2B5EF4-FFF2-40B4-BE49-F238E27FC236}">
                  <a16:creationId xmlns:a16="http://schemas.microsoft.com/office/drawing/2014/main" id="{ADD98B0B-4D14-E256-D8DD-536326179C4C}"/>
                </a:ext>
              </a:extLst>
            </p:cNvPr>
            <p:cNvSpPr/>
            <p:nvPr/>
          </p:nvSpPr>
          <p:spPr>
            <a:xfrm>
              <a:off x="10582275" y="3405185"/>
              <a:ext cx="314325" cy="314325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iley Face 11">
              <a:extLst>
                <a:ext uri="{FF2B5EF4-FFF2-40B4-BE49-F238E27FC236}">
                  <a16:creationId xmlns:a16="http://schemas.microsoft.com/office/drawing/2014/main" id="{B7BD3752-833B-B04C-5332-95358FAA0EC9}"/>
                </a:ext>
              </a:extLst>
            </p:cNvPr>
            <p:cNvSpPr/>
            <p:nvPr/>
          </p:nvSpPr>
          <p:spPr>
            <a:xfrm>
              <a:off x="10247311" y="3859213"/>
              <a:ext cx="314325" cy="314325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iley Face 12">
              <a:extLst>
                <a:ext uri="{FF2B5EF4-FFF2-40B4-BE49-F238E27FC236}">
                  <a16:creationId xmlns:a16="http://schemas.microsoft.com/office/drawing/2014/main" id="{04B850E1-9356-2C54-D523-D46001A6F65F}"/>
                </a:ext>
              </a:extLst>
            </p:cNvPr>
            <p:cNvSpPr/>
            <p:nvPr/>
          </p:nvSpPr>
          <p:spPr>
            <a:xfrm>
              <a:off x="9215438" y="3371850"/>
              <a:ext cx="314325" cy="314325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iley Face 13">
              <a:extLst>
                <a:ext uri="{FF2B5EF4-FFF2-40B4-BE49-F238E27FC236}">
                  <a16:creationId xmlns:a16="http://schemas.microsoft.com/office/drawing/2014/main" id="{B1315F85-5338-22FE-71B8-469A454C081D}"/>
                </a:ext>
              </a:extLst>
            </p:cNvPr>
            <p:cNvSpPr/>
            <p:nvPr/>
          </p:nvSpPr>
          <p:spPr>
            <a:xfrm>
              <a:off x="10286999" y="3071812"/>
              <a:ext cx="314325" cy="314325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iley Face 14">
              <a:extLst>
                <a:ext uri="{FF2B5EF4-FFF2-40B4-BE49-F238E27FC236}">
                  <a16:creationId xmlns:a16="http://schemas.microsoft.com/office/drawing/2014/main" id="{45B1521A-1DBB-54BF-01B1-6B1E07869D79}"/>
                </a:ext>
              </a:extLst>
            </p:cNvPr>
            <p:cNvSpPr/>
            <p:nvPr/>
          </p:nvSpPr>
          <p:spPr>
            <a:xfrm>
              <a:off x="9753600" y="3887787"/>
              <a:ext cx="314325" cy="314325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4682FE4-00CB-7369-7BB5-81CA344E1502}"/>
                </a:ext>
              </a:extLst>
            </p:cNvPr>
            <p:cNvSpPr/>
            <p:nvPr/>
          </p:nvSpPr>
          <p:spPr>
            <a:xfrm>
              <a:off x="8905875" y="2476896"/>
              <a:ext cx="2324100" cy="19494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9285A2-EC6B-1A6A-D53F-8E6682577D2A}"/>
              </a:ext>
            </a:extLst>
          </p:cNvPr>
          <p:cNvGrpSpPr/>
          <p:nvPr/>
        </p:nvGrpSpPr>
        <p:grpSpPr>
          <a:xfrm>
            <a:off x="10478396" y="4318057"/>
            <a:ext cx="1293606" cy="1071637"/>
            <a:chOff x="10350474" y="4339765"/>
            <a:chExt cx="1293606" cy="107163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478B3-B4BC-B48B-3E63-F7D122DF8079}"/>
                </a:ext>
              </a:extLst>
            </p:cNvPr>
            <p:cNvSpPr/>
            <p:nvPr/>
          </p:nvSpPr>
          <p:spPr>
            <a:xfrm>
              <a:off x="10350474" y="4369523"/>
              <a:ext cx="389750" cy="389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1989449-4D50-2847-101D-2F8FC69FCFD6}"/>
                </a:ext>
              </a:extLst>
            </p:cNvPr>
            <p:cNvSpPr/>
            <p:nvPr/>
          </p:nvSpPr>
          <p:spPr>
            <a:xfrm>
              <a:off x="11194815" y="4339765"/>
              <a:ext cx="449265" cy="4492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B2E476-FEAE-35C8-13C9-F5705361E32C}"/>
                </a:ext>
              </a:extLst>
            </p:cNvPr>
            <p:cNvSpPr/>
            <p:nvPr/>
          </p:nvSpPr>
          <p:spPr>
            <a:xfrm>
              <a:off x="10791418" y="5021652"/>
              <a:ext cx="389750" cy="3897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E311C39-6A1E-931E-900B-9F9CC0A3A3D4}"/>
                </a:ext>
              </a:extLst>
            </p:cNvPr>
            <p:cNvCxnSpPr>
              <a:stCxn id="18" idx="3"/>
              <a:endCxn id="19" idx="2"/>
            </p:cNvCxnSpPr>
            <p:nvPr/>
          </p:nvCxnSpPr>
          <p:spPr>
            <a:xfrm>
              <a:off x="10740224" y="4564398"/>
              <a:ext cx="4545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44A218A-1C9E-703D-5CAA-66977AC2A581}"/>
                </a:ext>
              </a:extLst>
            </p:cNvPr>
            <p:cNvCxnSpPr>
              <a:stCxn id="20" idx="0"/>
            </p:cNvCxnSpPr>
            <p:nvPr/>
          </p:nvCxnSpPr>
          <p:spPr>
            <a:xfrm flipV="1">
              <a:off x="10986293" y="4564397"/>
              <a:ext cx="0" cy="4572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028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6051-B9A5-1C7E-D106-75B6DC89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DC93-FA82-8061-7BF4-32A1A472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Whole genome sequencing (WGS)</a:t>
            </a:r>
          </a:p>
          <a:p>
            <a:pPr lvl="1"/>
            <a:r>
              <a:rPr lang="en-US" dirty="0"/>
              <a:t>Expensive, enormous datasets</a:t>
            </a:r>
          </a:p>
          <a:p>
            <a:pPr lvl="1"/>
            <a:r>
              <a:rPr lang="en-US" dirty="0"/>
              <a:t>Good if you are interested in variants in non-coding DNA</a:t>
            </a:r>
          </a:p>
          <a:p>
            <a:r>
              <a:rPr lang="en-US" dirty="0"/>
              <a:t>Whole exome sequencing (WES)</a:t>
            </a:r>
          </a:p>
          <a:p>
            <a:pPr lvl="1"/>
            <a:r>
              <a:rPr lang="en-US" dirty="0"/>
              <a:t>Use probe capture to focus sequencing on </a:t>
            </a:r>
            <a:r>
              <a:rPr lang="en-US" dirty="0" err="1"/>
              <a:t>exonic</a:t>
            </a:r>
            <a:r>
              <a:rPr lang="en-US" dirty="0"/>
              <a:t> regions</a:t>
            </a:r>
          </a:p>
          <a:p>
            <a:pPr lvl="1"/>
            <a:r>
              <a:rPr lang="en-US" dirty="0"/>
              <a:t>1% of genome with 85% of disease-causing variants</a:t>
            </a:r>
          </a:p>
          <a:p>
            <a:pPr lvl="1"/>
            <a:r>
              <a:rPr lang="en-US" dirty="0"/>
              <a:t>Cost effective and quicker to process</a:t>
            </a:r>
          </a:p>
        </p:txBody>
      </p:sp>
    </p:spTree>
    <p:extLst>
      <p:ext uri="{BB962C8B-B14F-4D97-AF65-F5344CB8AC3E}">
        <p14:creationId xmlns:p14="http://schemas.microsoft.com/office/powerpoint/2010/main" val="91808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2203-1F7F-7035-17C6-2DE7D8C3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F78D7-3FF9-3273-AEA0-BD668054F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a multi-Gb BAM file for each individual sequenced</a:t>
            </a:r>
          </a:p>
          <a:p>
            <a:r>
              <a:rPr lang="en-US" dirty="0"/>
              <a:t>Unlike RNA-seq, splice-aware alignment is not necessary</a:t>
            </a:r>
          </a:p>
          <a:p>
            <a:r>
              <a:rPr lang="en-US" dirty="0"/>
              <a:t>BWA and Bowtie2 are popular aligners</a:t>
            </a:r>
          </a:p>
          <a:p>
            <a:r>
              <a:rPr lang="en-US" dirty="0"/>
              <a:t>BAMs contain sequence and quality scores from the FASTQ, as well as information about alignment to genome</a:t>
            </a:r>
          </a:p>
          <a:p>
            <a:r>
              <a:rPr lang="en-US" dirty="0"/>
              <a:t>GATK Best Practices includes marking duplicates and recalibrating base quality scores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5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584C-6C58-F21F-CC2A-76EE2F37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67A8-9EC3-BF45-6B17-8303F7E8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Goes through the BAM to distinguish true variants from sequencing error</a:t>
            </a:r>
          </a:p>
          <a:p>
            <a:r>
              <a:rPr lang="en-US" dirty="0"/>
              <a:t>GATK, </a:t>
            </a:r>
            <a:r>
              <a:rPr lang="en-US" dirty="0" err="1"/>
              <a:t>DeepVariant</a:t>
            </a:r>
            <a:r>
              <a:rPr lang="en-US" dirty="0"/>
              <a:t>, </a:t>
            </a:r>
            <a:r>
              <a:rPr lang="en-US" dirty="0" err="1"/>
              <a:t>FreeBayes</a:t>
            </a:r>
            <a:r>
              <a:rPr lang="en-US" dirty="0"/>
              <a:t> are common software for this.</a:t>
            </a:r>
          </a:p>
          <a:p>
            <a:pPr lvl="1"/>
            <a:r>
              <a:rPr lang="en-US" dirty="0" err="1"/>
              <a:t>Sarek</a:t>
            </a:r>
            <a:r>
              <a:rPr lang="en-US" dirty="0"/>
              <a:t> is a </a:t>
            </a:r>
            <a:r>
              <a:rPr lang="en-US" dirty="0" err="1"/>
              <a:t>nf</a:t>
            </a:r>
            <a:r>
              <a:rPr lang="en-US" dirty="0"/>
              <a:t>-core pipeline that uses GATK</a:t>
            </a:r>
          </a:p>
          <a:p>
            <a:r>
              <a:rPr lang="en-US" dirty="0"/>
              <a:t>Output one GVCF per individual.</a:t>
            </a:r>
          </a:p>
          <a:p>
            <a:r>
              <a:rPr lang="en-US" dirty="0"/>
              <a:t>The GVCF has data on all regions covered by the BAM, including allelic read depths and preliminary genotype calls for that individual</a:t>
            </a:r>
          </a:p>
          <a:p>
            <a:pPr lvl="1"/>
            <a:r>
              <a:rPr lang="en-US" dirty="0"/>
              <a:t>All sites with non-reference alleles, as well as all covered sites that match the reference</a:t>
            </a:r>
          </a:p>
          <a:p>
            <a:r>
              <a:rPr lang="en-US" dirty="0"/>
              <a:t>The GVCF format varies from software to software, in particular how stretches matching the reference are summarized.</a:t>
            </a:r>
          </a:p>
        </p:txBody>
      </p:sp>
    </p:spTree>
    <p:extLst>
      <p:ext uri="{BB962C8B-B14F-4D97-AF65-F5344CB8AC3E}">
        <p14:creationId xmlns:p14="http://schemas.microsoft.com/office/powerpoint/2010/main" val="254703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C87F-1697-F689-1C44-565E7692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genotype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DA16-EC52-3AA4-E66B-25F605F2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one GVCF per individual, get a VCF with variable sites only, genotyped across the entire cohort.</a:t>
            </a:r>
          </a:p>
          <a:p>
            <a:r>
              <a:rPr lang="en-US" dirty="0"/>
              <a:t>Observation of a variant across a population increases confidence in call</a:t>
            </a:r>
          </a:p>
          <a:p>
            <a:r>
              <a:rPr lang="en-US" dirty="0"/>
              <a:t>GATK, </a:t>
            </a:r>
            <a:r>
              <a:rPr lang="en-US" dirty="0" err="1"/>
              <a:t>GLnexus</a:t>
            </a:r>
            <a:r>
              <a:rPr lang="en-US" dirty="0"/>
              <a:t> are software for this</a:t>
            </a:r>
          </a:p>
        </p:txBody>
      </p:sp>
    </p:spTree>
    <p:extLst>
      <p:ext uri="{BB962C8B-B14F-4D97-AF65-F5344CB8AC3E}">
        <p14:creationId xmlns:p14="http://schemas.microsoft.com/office/powerpoint/2010/main" val="337683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61FC-C2FC-ED45-B7CE-9F0FF4D2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13474" cy="1325563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call_trios</a:t>
            </a:r>
            <a:r>
              <a:rPr lang="en-US" dirty="0"/>
              <a:t>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1E32-2D9A-A18F-9BFE-3F5231860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uses </a:t>
            </a:r>
            <a:r>
              <a:rPr lang="en-US" dirty="0" err="1"/>
              <a:t>DeepTrio</a:t>
            </a:r>
            <a:r>
              <a:rPr lang="en-US" dirty="0"/>
              <a:t> (a branch of </a:t>
            </a:r>
            <a:r>
              <a:rPr lang="en-US" dirty="0" err="1"/>
              <a:t>DeepVariant</a:t>
            </a:r>
            <a:r>
              <a:rPr lang="en-US" dirty="0"/>
              <a:t>) to run variant calling, using parent-offspring relationships to help distinguish real variants from sequencing error.</a:t>
            </a:r>
          </a:p>
          <a:p>
            <a:pPr lvl="1"/>
            <a:r>
              <a:rPr lang="en-US" dirty="0"/>
              <a:t>Still returns de novo variants, but only for high quality genotypes</a:t>
            </a:r>
          </a:p>
          <a:p>
            <a:pPr lvl="1"/>
            <a:r>
              <a:rPr lang="en-US" dirty="0"/>
              <a:t>Split into three steps since they have very different resource needs</a:t>
            </a:r>
          </a:p>
          <a:p>
            <a:r>
              <a:rPr lang="en-US" dirty="0"/>
              <a:t>Use </a:t>
            </a:r>
            <a:r>
              <a:rPr lang="en-US" dirty="0" err="1"/>
              <a:t>zless</a:t>
            </a:r>
            <a:r>
              <a:rPr lang="en-US" dirty="0"/>
              <a:t> to look at the output GVCFs</a:t>
            </a:r>
          </a:p>
          <a:p>
            <a:r>
              <a:rPr lang="en-US" dirty="0" err="1"/>
              <a:t>GLnexus</a:t>
            </a:r>
            <a:r>
              <a:rPr lang="en-US" dirty="0"/>
              <a:t> is then used to do joint genotype calling across all samples.</a:t>
            </a:r>
          </a:p>
          <a:p>
            <a:r>
              <a:rPr lang="en-US" dirty="0"/>
              <a:t>Use </a:t>
            </a:r>
            <a:r>
              <a:rPr lang="en-US" dirty="0" err="1"/>
              <a:t>bcftools</a:t>
            </a:r>
            <a:r>
              <a:rPr lang="en-US" dirty="0"/>
              <a:t> view to look at output VCF.</a:t>
            </a:r>
          </a:p>
          <a:p>
            <a:r>
              <a:rPr lang="en-US" dirty="0" err="1"/>
              <a:t>Bcftools</a:t>
            </a:r>
            <a:r>
              <a:rPr lang="en-US" dirty="0"/>
              <a:t> has many helpful commands for manipulating VCFs.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6F175-4732-6A4D-A514-0275579A8BAC}"/>
              </a:ext>
            </a:extLst>
          </p:cNvPr>
          <p:cNvSpPr txBox="1"/>
          <p:nvPr/>
        </p:nvSpPr>
        <p:spPr>
          <a:xfrm>
            <a:off x="7028121" y="311705"/>
            <a:ext cx="637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D47D6-59B5-7B04-A4CE-50754FAA25CB}"/>
              </a:ext>
            </a:extLst>
          </p:cNvPr>
          <p:cNvSpPr txBox="1"/>
          <p:nvPr/>
        </p:nvSpPr>
        <p:spPr>
          <a:xfrm>
            <a:off x="7028120" y="779243"/>
            <a:ext cx="637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62C55-432C-B110-F5C7-871BA6FA8AE8}"/>
              </a:ext>
            </a:extLst>
          </p:cNvPr>
          <p:cNvSpPr txBox="1"/>
          <p:nvPr/>
        </p:nvSpPr>
        <p:spPr>
          <a:xfrm>
            <a:off x="7028120" y="1256489"/>
            <a:ext cx="637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E9F27-DC00-877E-69E5-3FA2EB66DAF3}"/>
              </a:ext>
            </a:extLst>
          </p:cNvPr>
          <p:cNvSpPr txBox="1"/>
          <p:nvPr/>
        </p:nvSpPr>
        <p:spPr>
          <a:xfrm>
            <a:off x="8541491" y="318058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GVCF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DFF8A-9DDB-8694-395F-85C6CEF4CD76}"/>
              </a:ext>
            </a:extLst>
          </p:cNvPr>
          <p:cNvSpPr txBox="1"/>
          <p:nvPr/>
        </p:nvSpPr>
        <p:spPr>
          <a:xfrm>
            <a:off x="8541490" y="779243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GVCF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9FA11-C62B-A12B-4D4E-FB6A95E34CEC}"/>
              </a:ext>
            </a:extLst>
          </p:cNvPr>
          <p:cNvSpPr txBox="1"/>
          <p:nvPr/>
        </p:nvSpPr>
        <p:spPr>
          <a:xfrm>
            <a:off x="8541490" y="1256489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GVCF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B2F32-9C2B-7B11-DA5A-8AFCCE200A3E}"/>
              </a:ext>
            </a:extLst>
          </p:cNvPr>
          <p:cNvSpPr txBox="1"/>
          <p:nvPr/>
        </p:nvSpPr>
        <p:spPr>
          <a:xfrm>
            <a:off x="10180058" y="779243"/>
            <a:ext cx="543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VCF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F9290ED-DAF0-D480-A044-A76650C6C662}"/>
              </a:ext>
            </a:extLst>
          </p:cNvPr>
          <p:cNvSpPr/>
          <p:nvPr/>
        </p:nvSpPr>
        <p:spPr>
          <a:xfrm>
            <a:off x="7910623" y="779243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4F25874-7B22-1511-C7CD-AF599829E640}"/>
              </a:ext>
            </a:extLst>
          </p:cNvPr>
          <p:cNvSpPr/>
          <p:nvPr/>
        </p:nvSpPr>
        <p:spPr>
          <a:xfrm>
            <a:off x="9481414" y="751444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2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46da4d3-ba20-4986-879c-49e262eff745}" enabled="1" method="Standard" siteId="{9f693e63-5e9e-4ced-98a4-8ab28f9d0c2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1163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Variant analysis workshop and workflow tutorial</vt:lpstr>
      <vt:lpstr>Overview from GATK Best Practices</vt:lpstr>
      <vt:lpstr>Why do variant analysis</vt:lpstr>
      <vt:lpstr>Experimental designs and analysis strategies</vt:lpstr>
      <vt:lpstr>Library strategies</vt:lpstr>
      <vt:lpstr>Sequence alignment</vt:lpstr>
      <vt:lpstr>Variant calling</vt:lpstr>
      <vt:lpstr>Joint genotype calling</vt:lpstr>
      <vt:lpstr>Run call_trios workflow</vt:lpstr>
      <vt:lpstr>Additional step if using GATK</vt:lpstr>
      <vt:lpstr>Let’s run the main pipeline</vt:lpstr>
      <vt:lpstr>VCF annotation</vt:lpstr>
      <vt:lpstr>ClinVar</vt:lpstr>
      <vt:lpstr>gnomAD</vt:lpstr>
      <vt:lpstr>Some notes on variant notation</vt:lpstr>
      <vt:lpstr>Filtering</vt:lpstr>
      <vt:lpstr>Slivar output</vt:lpstr>
      <vt:lpstr>Incidental findings</vt:lpstr>
      <vt:lpstr>Interactive exploration of a VCF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Variant analysis workshop and workflow tutorial</dc:title>
  <dc:creator>Clark, Lindsay</dc:creator>
  <cp:lastModifiedBy>Clark, Lindsay</cp:lastModifiedBy>
  <cp:revision>14</cp:revision>
  <dcterms:created xsi:type="dcterms:W3CDTF">2023-04-23T14:06:26Z</dcterms:created>
  <dcterms:modified xsi:type="dcterms:W3CDTF">2023-04-25T00:33:38Z</dcterms:modified>
</cp:coreProperties>
</file>