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2"/>
  </p:notesMasterIdLst>
  <p:sldIdLst>
    <p:sldId id="332" r:id="rId2"/>
    <p:sldId id="335" r:id="rId3"/>
    <p:sldId id="268" r:id="rId4"/>
    <p:sldId id="269" r:id="rId5"/>
    <p:sldId id="336" r:id="rId6"/>
    <p:sldId id="304" r:id="rId7"/>
    <p:sldId id="306" r:id="rId8"/>
    <p:sldId id="337" r:id="rId9"/>
    <p:sldId id="298" r:id="rId10"/>
    <p:sldId id="29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F008A"/>
    <a:srgbClr val="3E9F3E"/>
    <a:srgbClr val="3131FF"/>
    <a:srgbClr val="006600"/>
    <a:srgbClr val="00CC66"/>
    <a:srgbClr val="9901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80228" autoAdjust="0"/>
  </p:normalViewPr>
  <p:slideViewPr>
    <p:cSldViewPr snapToGrid="0">
      <p:cViewPr varScale="1">
        <p:scale>
          <a:sx n="128" d="100"/>
          <a:sy n="128" d="100"/>
        </p:scale>
        <p:origin x="135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5B83C6-307F-4346-A826-EF4F76CFD454}" type="datetimeFigureOut">
              <a:rPr lang="en-GB" smtClean="0"/>
              <a:t>23/02/2023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2C54D-4CA5-433D-B45B-901DC47485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449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C54D-4CA5-433D-B45B-901DC474851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7961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C54D-4CA5-433D-B45B-901DC4748511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694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C54D-4CA5-433D-B45B-901DC474851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175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C54D-4CA5-433D-B45B-901DC474851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711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C54D-4CA5-433D-B45B-901DC474851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517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2C54D-4CA5-433D-B45B-901DC4748511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9119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Parallel Computing with GPUs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11962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89468C0-B208-52EE-F25A-50D42774F9A7}"/>
              </a:ext>
            </a:extLst>
          </p:cNvPr>
          <p:cNvSpPr txBox="1">
            <a:spLocks/>
          </p:cNvSpPr>
          <p:nvPr userDrawn="1"/>
        </p:nvSpPr>
        <p:spPr>
          <a:xfrm>
            <a:off x="1430866" y="5735637"/>
            <a:ext cx="9144000" cy="71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q"/>
              <a:defRPr sz="18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Dr Robert Chisholm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https://rse.shef.ac.uk/training/com4521/</a:t>
            </a:r>
          </a:p>
        </p:txBody>
      </p:sp>
    </p:spTree>
    <p:extLst>
      <p:ext uri="{BB962C8B-B14F-4D97-AF65-F5344CB8AC3E}">
        <p14:creationId xmlns:p14="http://schemas.microsoft.com/office/powerpoint/2010/main" val="714357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053"/>
            <a:ext cx="10515600" cy="501391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732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187116"/>
            <a:ext cx="5181600" cy="49898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187116"/>
            <a:ext cx="5181600" cy="49898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770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Parallel Computing with GPUS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2864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7" name="Picture 6" descr="A picture containing shape&#10;&#10;Description automatically generated">
            <a:extLst>
              <a:ext uri="{FF2B5EF4-FFF2-40B4-BE49-F238E27FC236}">
                <a16:creationId xmlns:a16="http://schemas.microsoft.com/office/drawing/2014/main" id="{622E6D9F-7925-4FD5-B9CA-AF88FE31AC6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2444" y="6246979"/>
            <a:ext cx="1634783" cy="495884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3CFC13-8367-470B-945B-2083BDE7A14C}"/>
              </a:ext>
            </a:extLst>
          </p:cNvPr>
          <p:cNvSpPr txBox="1">
            <a:spLocks/>
          </p:cNvSpPr>
          <p:nvPr userDrawn="1"/>
        </p:nvSpPr>
        <p:spPr>
          <a:xfrm>
            <a:off x="3451058" y="6591189"/>
            <a:ext cx="5289884" cy="2244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COM4521/COM6521 - Parallel Computing with GPUs</a:t>
            </a:r>
          </a:p>
        </p:txBody>
      </p:sp>
    </p:spTree>
    <p:extLst>
      <p:ext uri="{BB962C8B-B14F-4D97-AF65-F5344CB8AC3E}">
        <p14:creationId xmlns:p14="http://schemas.microsoft.com/office/powerpoint/2010/main" val="1120775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baseline="0">
          <a:solidFill>
            <a:schemeClr val="accent2"/>
          </a:solidFill>
          <a:latin typeface="Courier New" panose="02070309020205020404" pitchFamily="49" charset="0"/>
          <a:ea typeface="ChessType" panose="02000506000000020003" pitchFamily="2" charset="0"/>
          <a:cs typeface="Courier New" panose="02070309020205020404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nvidia.com/cuda-gpu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04C305DA-1036-BEDA-1FFE-6AE13C32AF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Using CUDA with Visual Studio 2022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A1482536-9F33-C6E8-6588-B3496FC329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Parallel Computing with GPUs</a:t>
            </a:r>
          </a:p>
        </p:txBody>
      </p:sp>
    </p:spTree>
    <p:extLst>
      <p:ext uri="{BB962C8B-B14F-4D97-AF65-F5344CB8AC3E}">
        <p14:creationId xmlns:p14="http://schemas.microsoft.com/office/powerpoint/2010/main" val="3364164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nvidia.com/docs/IO/123589/header-nsight-log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576" y="4656744"/>
            <a:ext cx="3162661" cy="126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Debugging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NSIGHT is a GPU debugger for debugging GPU kernel code</a:t>
            </a:r>
          </a:p>
          <a:p>
            <a:pPr lvl="1"/>
            <a:r>
              <a:rPr lang="en-GB" dirty="0"/>
              <a:t>It does not debug breakpoints in host code</a:t>
            </a:r>
          </a:p>
          <a:p>
            <a:r>
              <a:rPr lang="en-GB" dirty="0"/>
              <a:t>To launch select insert a breakpoint and select</a:t>
            </a:r>
            <a:br>
              <a:rPr lang="en-GB" dirty="0"/>
            </a:br>
            <a:r>
              <a:rPr lang="en-GB" dirty="0"/>
              <a:t>NSIGHT-&gt; Start CUDA Debugging (Next Gen)</a:t>
            </a:r>
          </a:p>
          <a:p>
            <a:pPr lvl="1"/>
            <a:r>
              <a:rPr lang="en-GB" dirty="0"/>
              <a:t>You must be in the debug build configuration.</a:t>
            </a:r>
          </a:p>
          <a:p>
            <a:pPr lvl="1"/>
            <a:r>
              <a:rPr lang="en-GB" dirty="0"/>
              <a:t>When stepping all warps except the debugger focus will be paused</a:t>
            </a:r>
          </a:p>
          <a:p>
            <a:r>
              <a:rPr lang="en-GB" dirty="0"/>
              <a:t>Use conditional breakpoints to focus on specific threads</a:t>
            </a:r>
          </a:p>
          <a:p>
            <a:pPr lvl="1"/>
            <a:r>
              <a:rPr lang="en-GB" dirty="0"/>
              <a:t>Right click on break point and select Condition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1361" y="4656744"/>
            <a:ext cx="4034279" cy="192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58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urier New"/>
              <a:buNone/>
            </a:pPr>
            <a:r>
              <a:rPr lang="en-GB"/>
              <a:t>New CUDA Project</a:t>
            </a:r>
            <a:endParaRPr/>
          </a:p>
        </p:txBody>
      </p:sp>
      <p:pic>
        <p:nvPicPr>
          <p:cNvPr id="187" name="Google Shape;187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4850" y="2387079"/>
            <a:ext cx="5848350" cy="4106988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2"/>
          <p:cNvSpPr txBox="1">
            <a:spLocks noGrp="1"/>
          </p:cNvSpPr>
          <p:nvPr>
            <p:ph type="body" idx="1"/>
          </p:nvPr>
        </p:nvSpPr>
        <p:spPr>
          <a:xfrm>
            <a:off x="838198" y="1009650"/>
            <a:ext cx="10515602" cy="516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GB" dirty="0"/>
              <a:t>Select “CUDA” from the language drop-down.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en-GB" dirty="0"/>
              <a:t>Select “CUDA 11.7 Runtime” and follow the regular steps. This will enable additional settings required for CUDA. 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urier New"/>
              <a:buNone/>
            </a:pPr>
            <a:r>
              <a:rPr lang="en-GB"/>
              <a:t>Installing CUDA</a:t>
            </a:r>
            <a:endParaRPr/>
          </a:p>
        </p:txBody>
      </p:sp>
      <p:sp>
        <p:nvSpPr>
          <p:cNvPr id="194" name="Google Shape;194;p13"/>
          <p:cNvSpPr txBox="1">
            <a:spLocks noGrp="1"/>
          </p:cNvSpPr>
          <p:nvPr>
            <p:ph type="body" idx="1"/>
          </p:nvPr>
        </p:nvSpPr>
        <p:spPr>
          <a:xfrm>
            <a:off x="838198" y="1009650"/>
            <a:ext cx="10515602" cy="5167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rgbClr val="2C3841"/>
              </a:buClr>
              <a:buSzPts val="2400"/>
            </a:pPr>
            <a:r>
              <a:rPr lang="en-GB" sz="2400" b="0" i="0" dirty="0">
                <a:latin typeface="+mn-lt"/>
                <a:ea typeface="Arial"/>
                <a:cs typeface="Arial"/>
                <a:sym typeface="Arial"/>
              </a:rPr>
              <a:t>As of 2021 the following buildings have computer labs containing machines with GPUs: </a:t>
            </a:r>
            <a:r>
              <a:rPr lang="en-GB" sz="2400" b="0" i="0" dirty="0" err="1">
                <a:latin typeface="+mn-lt"/>
                <a:ea typeface="Arial"/>
                <a:cs typeface="Arial"/>
                <a:sym typeface="Arial"/>
              </a:rPr>
              <a:t>Heartspace</a:t>
            </a:r>
            <a:r>
              <a:rPr lang="en-GB" sz="2400" b="0" i="0" dirty="0">
                <a:latin typeface="+mn-lt"/>
                <a:ea typeface="Arial"/>
                <a:cs typeface="Arial"/>
                <a:sym typeface="Arial"/>
              </a:rPr>
              <a:t>, IC, Hicks, Firth Court, </a:t>
            </a:r>
            <a:r>
              <a:rPr lang="en-GB" sz="2400" b="0" i="0" dirty="0" err="1">
                <a:latin typeface="+mn-lt"/>
                <a:ea typeface="Arial"/>
                <a:cs typeface="Arial"/>
                <a:sym typeface="Arial"/>
              </a:rPr>
              <a:t>Elmfield</a:t>
            </a:r>
            <a:r>
              <a:rPr lang="en-GB" sz="2400" b="0" i="0" dirty="0">
                <a:latin typeface="+mn-lt"/>
                <a:ea typeface="Arial"/>
                <a:cs typeface="Arial"/>
                <a:sym typeface="Arial"/>
              </a:rPr>
              <a:t>.</a:t>
            </a:r>
            <a:endParaRPr dirty="0">
              <a:latin typeface="+mn-lt"/>
            </a:endParaRPr>
          </a:p>
          <a:p>
            <a:pPr>
              <a:buClr>
                <a:srgbClr val="2C3841"/>
              </a:buClr>
              <a:buSzPts val="2400"/>
            </a:pPr>
            <a:r>
              <a:rPr lang="en-GB" sz="2400" b="0" i="0" dirty="0">
                <a:latin typeface="+mn-lt"/>
                <a:ea typeface="Arial"/>
                <a:cs typeface="Arial"/>
                <a:sym typeface="Arial"/>
              </a:rPr>
              <a:t>Unlike in The Diamond, It may be necessary to install (Visual Studio and the) CUDA toolkit on these machines, via the Software Centre, on first use. This may take </a:t>
            </a:r>
            <a:r>
              <a:rPr lang="en-GB" sz="2400" b="0" i="0" dirty="0" err="1">
                <a:latin typeface="+mn-lt"/>
                <a:ea typeface="Arial"/>
                <a:cs typeface="Arial"/>
                <a:sym typeface="Arial"/>
              </a:rPr>
              <a:t>upto</a:t>
            </a:r>
            <a:r>
              <a:rPr lang="en-GB" sz="2400" b="0" i="0" dirty="0">
                <a:latin typeface="+mn-lt"/>
                <a:ea typeface="Arial"/>
                <a:cs typeface="Arial"/>
                <a:sym typeface="Arial"/>
              </a:rPr>
              <a:t> 30 minutes to complete.</a:t>
            </a:r>
            <a:endParaRPr dirty="0">
              <a:latin typeface="+mn-lt"/>
            </a:endParaRPr>
          </a:p>
          <a:p>
            <a:pPr>
              <a:buClr>
                <a:srgbClr val="2C3841"/>
              </a:buClr>
              <a:buSzPts val="2400"/>
            </a:pPr>
            <a:r>
              <a:rPr lang="en-GB" sz="2400" dirty="0">
                <a:latin typeface="+mn-lt"/>
                <a:ea typeface="Arial"/>
                <a:cs typeface="Arial"/>
                <a:sym typeface="Arial"/>
              </a:rPr>
              <a:t>Visual Studio </a:t>
            </a:r>
            <a:r>
              <a:rPr lang="en-GB" sz="2400" b="1" dirty="0">
                <a:latin typeface="+mn-lt"/>
                <a:ea typeface="Arial"/>
                <a:cs typeface="Arial"/>
                <a:sym typeface="Arial"/>
              </a:rPr>
              <a:t>MUST</a:t>
            </a:r>
            <a:r>
              <a:rPr lang="en-GB" sz="2400" dirty="0">
                <a:latin typeface="+mn-lt"/>
                <a:ea typeface="Arial"/>
                <a:cs typeface="Arial"/>
                <a:sym typeface="Arial"/>
              </a:rPr>
              <a:t> be installed before the CUDA toolkit.</a:t>
            </a:r>
            <a:endParaRPr dirty="0">
              <a:latin typeface="+mn-lt"/>
            </a:endParaRPr>
          </a:p>
          <a:p>
            <a:pPr>
              <a:buClr>
                <a:schemeClr val="dk1"/>
              </a:buClr>
              <a:buSzPts val="2400"/>
            </a:pPr>
            <a:r>
              <a:rPr lang="en-GB" sz="2400" dirty="0">
                <a:latin typeface="+mn-lt"/>
              </a:rPr>
              <a:t>When installed, Visual Studio will contain the “Extensions -&gt; Nsight” menu.</a:t>
            </a:r>
            <a:endParaRPr dirty="0">
              <a:latin typeface="+mn-lt"/>
            </a:endParaRPr>
          </a:p>
        </p:txBody>
      </p:sp>
      <p:pic>
        <p:nvPicPr>
          <p:cNvPr id="195" name="Google Shape;19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1498" y="4239959"/>
            <a:ext cx="695422" cy="971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3" descr="Graphical user interface, text, applicati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2645" y="3867150"/>
            <a:ext cx="5584728" cy="33436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099298" y="4274192"/>
            <a:ext cx="5001323" cy="2419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37293"/>
            <a:ext cx="12192000" cy="678341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4"/>
          <p:cNvSpPr txBox="1"/>
          <p:nvPr/>
        </p:nvSpPr>
        <p:spPr>
          <a:xfrm>
            <a:off x="7172325" y="2136468"/>
            <a:ext cx="4724400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 CUDA projects begin with a sample program “kernel.cu”, this can be deleted, </a:t>
            </a:r>
            <a:b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 emptied to use for your own code.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177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200"/>
              <a:buFont typeface="Courier New"/>
              <a:buNone/>
            </a:pPr>
            <a:r>
              <a:rPr lang="en-GB"/>
              <a:t>New CUDA file</a:t>
            </a:r>
            <a:endParaRPr/>
          </a:p>
        </p:txBody>
      </p:sp>
      <p:sp>
        <p:nvSpPr>
          <p:cNvPr id="209" name="Google Shape;209;p15"/>
          <p:cNvSpPr txBox="1">
            <a:spLocks noGrp="1"/>
          </p:cNvSpPr>
          <p:nvPr>
            <p:ph type="body" idx="1"/>
          </p:nvPr>
        </p:nvSpPr>
        <p:spPr>
          <a:xfrm>
            <a:off x="838200" y="1163053"/>
            <a:ext cx="10515600" cy="5013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>
              <a:spcBef>
                <a:spcPts val="0"/>
              </a:spcBef>
              <a:buClr>
                <a:schemeClr val="dk1"/>
              </a:buClr>
              <a:buSzPts val="2800"/>
            </a:pPr>
            <a:r>
              <a:rPr lang="en-GB" dirty="0"/>
              <a:t>Open the add new item dialog and select NVIDIA CUDA in the left menu. Select “CUDA C/C++ File”</a:t>
            </a:r>
            <a:endParaRPr dirty="0"/>
          </a:p>
          <a:p>
            <a:pPr>
              <a:buClr>
                <a:schemeClr val="dk1"/>
              </a:buClr>
              <a:buSzPts val="2800"/>
            </a:pPr>
            <a:r>
              <a:rPr lang="en-GB" dirty="0"/>
              <a:t>If you instead rename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</a:t>
            </a:r>
            <a:r>
              <a:rPr lang="en-GB" dirty="0"/>
              <a:t> file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.cu </a:t>
            </a:r>
            <a:r>
              <a:rPr lang="en-GB" dirty="0"/>
              <a:t>it won’t be built with the CUDA compiler.</a:t>
            </a:r>
          </a:p>
          <a:p>
            <a:pPr lvl="1">
              <a:buClr>
                <a:schemeClr val="dk1"/>
              </a:buClr>
              <a:buSzPts val="2800"/>
            </a:pPr>
            <a:r>
              <a:rPr lang="en-GB" dirty="0"/>
              <a:t>Although this can be</a:t>
            </a:r>
            <a:br>
              <a:rPr lang="en-GB" dirty="0"/>
            </a:br>
            <a:r>
              <a:rPr lang="en-GB" dirty="0"/>
              <a:t> fixed via the file’s </a:t>
            </a:r>
            <a:br>
              <a:rPr lang="en-GB" dirty="0"/>
            </a:br>
            <a:r>
              <a:rPr lang="en-GB" dirty="0"/>
              <a:t> properties</a:t>
            </a:r>
            <a:endParaRPr dirty="0"/>
          </a:p>
        </p:txBody>
      </p:sp>
      <p:pic>
        <p:nvPicPr>
          <p:cNvPr id="210" name="Google Shape;21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05350" y="2638425"/>
            <a:ext cx="74866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Versions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Different generations of NVIDIA hardware have different compatibility</a:t>
            </a:r>
          </a:p>
          <a:p>
            <a:pPr lvl="1"/>
            <a:r>
              <a:rPr lang="en-GB" dirty="0"/>
              <a:t>In the last lecture we saw product families and chip variants</a:t>
            </a:r>
          </a:p>
          <a:p>
            <a:pPr lvl="1"/>
            <a:r>
              <a:rPr lang="en-GB" dirty="0"/>
              <a:t>These are classified by</a:t>
            </a:r>
            <a:r>
              <a:rPr lang="en-GB" b="1" dirty="0"/>
              <a:t> CUDA compute versions</a:t>
            </a:r>
          </a:p>
          <a:p>
            <a:r>
              <a:rPr lang="en-GB" dirty="0"/>
              <a:t>Compilation normally builds for CUDA compute version 52</a:t>
            </a:r>
          </a:p>
          <a:p>
            <a:pPr lvl="1"/>
            <a:r>
              <a:rPr lang="en-GB" dirty="0"/>
              <a:t>See Project Properties, </a:t>
            </a:r>
            <a:r>
              <a:rPr lang="en-GB" i="1" dirty="0"/>
              <a:t>CUDA C/C++Device-&gt;Code Generation</a:t>
            </a:r>
          </a:p>
          <a:p>
            <a:pPr lvl="1"/>
            <a:r>
              <a:rPr lang="en-GB" dirty="0"/>
              <a:t>Default value is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compute_52,sm_52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Any hardware with greater than the compiled compute version can execute the code (backwards compatibility)</a:t>
            </a:r>
          </a:p>
          <a:p>
            <a:r>
              <a:rPr lang="en-GB" dirty="0"/>
              <a:t>You can build for multiple versions using separator</a:t>
            </a:r>
          </a:p>
          <a:p>
            <a:pPr lvl="1"/>
            <a:r>
              <a:rPr lang="en-GB" dirty="0"/>
              <a:t>E.g. “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compute_35,sm_35;compute_61,sm_61</a:t>
            </a:r>
            <a:r>
              <a:rPr lang="en-GB" dirty="0"/>
              <a:t>”</a:t>
            </a:r>
          </a:p>
          <a:p>
            <a:pPr lvl="1"/>
            <a:r>
              <a:rPr lang="en-GB" dirty="0"/>
              <a:t>This will increase build time and compiled binary size</a:t>
            </a:r>
          </a:p>
          <a:p>
            <a:pPr lvl="1"/>
            <a:r>
              <a:rPr lang="en-GB" dirty="0"/>
              <a:t>Runtime will select the best version for your hardware</a:t>
            </a:r>
          </a:p>
          <a:p>
            <a:endParaRPr lang="en-GB" dirty="0"/>
          </a:p>
          <a:p>
            <a:pPr marL="914400" lvl="2" indent="0">
              <a:buNone/>
            </a:pP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1044035" y="6257174"/>
            <a:ext cx="66509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Full GPU to </a:t>
            </a:r>
            <a:r>
              <a:rPr lang="en-GB" dirty="0" err="1"/>
              <a:t>sm</a:t>
            </a:r>
            <a:r>
              <a:rPr lang="en-GB" dirty="0"/>
              <a:t> version map: </a:t>
            </a:r>
            <a:r>
              <a:rPr lang="en-GB" dirty="0">
                <a:hlinkClick r:id="rId3"/>
              </a:rPr>
              <a:t>https://developer.nvidia.com/cuda-gpus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9445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Versions of Available GPUs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052"/>
            <a:ext cx="10515600" cy="5432619"/>
          </a:xfrm>
        </p:spPr>
        <p:txBody>
          <a:bodyPr>
            <a:normAutofit/>
          </a:bodyPr>
          <a:lstStyle/>
          <a:p>
            <a:r>
              <a:rPr lang="en-GB" dirty="0"/>
              <a:t>Managed desktops with GPUs (</a:t>
            </a:r>
            <a:r>
              <a:rPr lang="en-GB" dirty="0" err="1"/>
              <a:t>e.g</a:t>
            </a:r>
            <a:r>
              <a:rPr lang="en-GB" dirty="0"/>
              <a:t> Diamond Machines)</a:t>
            </a:r>
          </a:p>
          <a:p>
            <a:pPr lvl="1"/>
            <a:r>
              <a:rPr lang="en-GB" dirty="0"/>
              <a:t>Pascal Architecture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compute_61,sm_61;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Virtual Classroom 3</a:t>
            </a:r>
          </a:p>
          <a:p>
            <a:pPr lvl="1"/>
            <a:r>
              <a:rPr lang="en-GB" dirty="0">
                <a:latin typeface="+mn-lt"/>
                <a:cs typeface="Courier New" panose="02070309020205020404" pitchFamily="49" charset="0"/>
              </a:rPr>
              <a:t>Kepler Architecture </a:t>
            </a:r>
            <a:r>
              <a:rPr lang="en-GB" i="1" dirty="0">
                <a:latin typeface="+mn-lt"/>
                <a:cs typeface="Courier New" panose="02070309020205020404" pitchFamily="49" charset="0"/>
              </a:rPr>
              <a:t>(Deprecated in CUDA 11, Support Removed in CUDA 12)</a:t>
            </a:r>
            <a:endParaRPr lang="en-GB" i="1" dirty="0"/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compute_35,sm_35;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HPC</a:t>
            </a:r>
          </a:p>
          <a:p>
            <a:pPr lvl="1"/>
            <a:r>
              <a:rPr lang="en-GB" dirty="0" err="1">
                <a:latin typeface="+mn-lt"/>
                <a:cs typeface="Courier New" panose="02070309020205020404" pitchFamily="49" charset="0"/>
              </a:rPr>
              <a:t>Sharc</a:t>
            </a:r>
            <a:endParaRPr lang="en-GB" dirty="0">
              <a:latin typeface="+mn-lt"/>
              <a:cs typeface="Courier New" panose="02070309020205020404" pitchFamily="49" charset="0"/>
            </a:endParaRPr>
          </a:p>
          <a:p>
            <a:pPr lvl="2"/>
            <a:r>
              <a:rPr lang="en-GB" dirty="0">
                <a:latin typeface="+mn-lt"/>
                <a:cs typeface="Courier New" panose="02070309020205020404" pitchFamily="49" charset="0"/>
              </a:rPr>
              <a:t>Kepler Architecture</a:t>
            </a:r>
            <a:endParaRPr lang="en-GB" dirty="0"/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compute_35,sm_35;</a:t>
            </a:r>
            <a:endParaRPr lang="en-GB" dirty="0">
              <a:latin typeface="+mn-lt"/>
              <a:cs typeface="Courier New" panose="02070309020205020404" pitchFamily="49" charset="0"/>
            </a:endParaRPr>
          </a:p>
          <a:p>
            <a:pPr lvl="1"/>
            <a:r>
              <a:rPr lang="en-GB" dirty="0" err="1">
                <a:latin typeface="+mn-lt"/>
                <a:cs typeface="Courier New" panose="02070309020205020404" pitchFamily="49" charset="0"/>
              </a:rPr>
              <a:t>Stanage</a:t>
            </a:r>
            <a:r>
              <a:rPr lang="en-GB" dirty="0">
                <a:latin typeface="+mn-lt"/>
                <a:cs typeface="Courier New" panose="02070309020205020404" pitchFamily="49" charset="0"/>
              </a:rPr>
              <a:t> (Coming soon ~April)</a:t>
            </a:r>
          </a:p>
          <a:p>
            <a:pPr lvl="2"/>
            <a:r>
              <a:rPr lang="en-GB" dirty="0">
                <a:latin typeface="+mn-lt"/>
                <a:cs typeface="Courier New" panose="02070309020205020404" pitchFamily="49" charset="0"/>
              </a:rPr>
              <a:t>Ampere Architecture (A100 specific version)</a:t>
            </a:r>
            <a:endParaRPr lang="en-GB" dirty="0"/>
          </a:p>
          <a:p>
            <a:pPr lvl="3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compute_80,sm_80;</a:t>
            </a:r>
            <a:endParaRPr lang="en-GB" dirty="0">
              <a:latin typeface="+mn-lt"/>
              <a:cs typeface="Courier New" panose="02070309020205020404" pitchFamily="49" charset="0"/>
            </a:endParaRPr>
          </a:p>
          <a:p>
            <a:pPr lvl="3"/>
            <a:endParaRPr lang="en-GB" dirty="0">
              <a:latin typeface="+mn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n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788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Device Versions You May 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63052"/>
            <a:ext cx="10515600" cy="5432619"/>
          </a:xfrm>
        </p:spPr>
        <p:txBody>
          <a:bodyPr>
            <a:normAutofit/>
          </a:bodyPr>
          <a:lstStyle/>
          <a:p>
            <a:r>
              <a:rPr lang="en-GB" dirty="0">
                <a:latin typeface="+mn-lt"/>
                <a:cs typeface="Courier New" panose="02070309020205020404" pitchFamily="49" charset="0"/>
              </a:rPr>
              <a:t>GTX 10 series (e.g. GTX 1080)</a:t>
            </a:r>
          </a:p>
          <a:p>
            <a:pPr lvl="1"/>
            <a:r>
              <a:rPr lang="en-GB" dirty="0"/>
              <a:t>Pascal Architecture</a:t>
            </a:r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compute_61,sm_61;</a:t>
            </a:r>
            <a:endParaRPr lang="en-GB" dirty="0"/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RTX 20 series, GTX 16 Series</a:t>
            </a:r>
          </a:p>
          <a:p>
            <a:pPr lvl="1"/>
            <a:r>
              <a:rPr lang="en-GB" dirty="0">
                <a:latin typeface="+mn-lt"/>
                <a:cs typeface="Courier New" panose="02070309020205020404" pitchFamily="49" charset="0"/>
              </a:rPr>
              <a:t>Turing Architecture</a:t>
            </a:r>
            <a:endParaRPr lang="en-GB" dirty="0"/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compute_80,sm_80;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RTX 30 series</a:t>
            </a:r>
          </a:p>
          <a:p>
            <a:pPr lvl="1"/>
            <a:r>
              <a:rPr lang="en-GB" dirty="0">
                <a:latin typeface="+mn-lt"/>
                <a:cs typeface="Courier New" panose="02070309020205020404" pitchFamily="49" charset="0"/>
              </a:rPr>
              <a:t>Ampere Architecture </a:t>
            </a:r>
            <a:endParaRPr lang="en-GB" dirty="0"/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compute_86,sm_86;</a:t>
            </a:r>
          </a:p>
          <a:p>
            <a:r>
              <a:rPr lang="en-GB" dirty="0">
                <a:latin typeface="+mn-lt"/>
                <a:cs typeface="Courier New" panose="02070309020205020404" pitchFamily="49" charset="0"/>
              </a:rPr>
              <a:t>RTX 40 series</a:t>
            </a:r>
          </a:p>
          <a:p>
            <a:pPr lvl="1"/>
            <a:r>
              <a:rPr lang="en-GB" dirty="0">
                <a:latin typeface="+mn-lt"/>
                <a:cs typeface="Courier New" panose="02070309020205020404" pitchFamily="49" charset="0"/>
              </a:rPr>
              <a:t>Ada Lovelace Architecture</a:t>
            </a:r>
            <a:endParaRPr lang="en-GB" dirty="0"/>
          </a:p>
          <a:p>
            <a:pPr lvl="2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compute_89,sm_89;</a:t>
            </a:r>
            <a:endParaRPr lang="en-GB" dirty="0">
              <a:latin typeface="+mn-lt"/>
              <a:cs typeface="Courier New" panose="02070309020205020404" pitchFamily="49" charset="0"/>
            </a:endParaRPr>
          </a:p>
          <a:p>
            <a:pPr lvl="3"/>
            <a:endParaRPr lang="en-GB" dirty="0">
              <a:latin typeface="+mn-lt"/>
              <a:cs typeface="Courier New" panose="02070309020205020404" pitchFamily="49" charset="0"/>
            </a:endParaRPr>
          </a:p>
          <a:p>
            <a:pPr lvl="3"/>
            <a:endParaRPr lang="en-GB" dirty="0">
              <a:latin typeface="+mn-lt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+mn-lt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GB" dirty="0">
              <a:latin typeface="+mn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31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CUDA Properties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476B62-4EE3-4295-B351-949246784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456" y="1170039"/>
            <a:ext cx="748665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489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7030A0"/>
      </a:hlink>
      <a:folHlink>
        <a:srgbClr val="7030A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4407</TotalTime>
  <Words>601</Words>
  <Application>Microsoft Office PowerPoint</Application>
  <PresentationFormat>Widescreen</PresentationFormat>
  <Paragraphs>79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Wingdings</vt:lpstr>
      <vt:lpstr>1_Office Theme</vt:lpstr>
      <vt:lpstr>Parallel Computing with GPUs</vt:lpstr>
      <vt:lpstr>New CUDA Project</vt:lpstr>
      <vt:lpstr>Installing CUDA</vt:lpstr>
      <vt:lpstr>PowerPoint Presentation</vt:lpstr>
      <vt:lpstr>New CUDA file</vt:lpstr>
      <vt:lpstr>Device Versions</vt:lpstr>
      <vt:lpstr>Device Versions of Available GPUs</vt:lpstr>
      <vt:lpstr>Device Versions You May Own</vt:lpstr>
      <vt:lpstr>CUDA Properties</vt:lpstr>
      <vt:lpstr>Debugging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COM4521 - 04c - Using CUDA with Visual Studio 2022</dc:title>
  <dc:creator>Robadob</dc:creator>
  <cp:lastModifiedBy>Robert Chisholm</cp:lastModifiedBy>
  <cp:revision>98</cp:revision>
  <dcterms:created xsi:type="dcterms:W3CDTF">2015-10-06T14:33:19Z</dcterms:created>
  <dcterms:modified xsi:type="dcterms:W3CDTF">2023-02-23T13:30:33Z</dcterms:modified>
</cp:coreProperties>
</file>