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 id="2147483652" r:id="rId2"/>
  </p:sldMasterIdLst>
  <p:notesMasterIdLst>
    <p:notesMasterId r:id="rId18"/>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1" roundtripDataSignature="AMtx7mjMJkf9SK+yMGaGfC8jZZQGS5Qvr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51" d="100"/>
          <a:sy n="151" d="100"/>
        </p:scale>
        <p:origin x="654" y="15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customschemas.google.com/relationships/presentationmetadata" Target="meta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4" name="Google Shape;104;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0" name="Google Shape;170;p1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7" name="Google Shape;177;p1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4" name="Google Shape;184;p1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1" name="Google Shape;191;p1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0" name="Google Shape;200;p1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6" name="Google Shape;206;p1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0" name="Google Shape;110;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9" name="Google Shape;119;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6" name="Google Shape;126;p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4" name="Google Shape;134;p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0" name="Google Shape;140;p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9" name="Google Shape;14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5" name="Google Shape;155;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3" name="Google Shape;163;p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1"/>
        <p:cNvGrpSpPr/>
        <p:nvPr/>
      </p:nvGrpSpPr>
      <p:grpSpPr>
        <a:xfrm>
          <a:off x="0" y="0"/>
          <a:ext cx="0" cy="0"/>
          <a:chOff x="0" y="0"/>
          <a:chExt cx="0" cy="0"/>
        </a:xfrm>
      </p:grpSpPr>
      <p:sp>
        <p:nvSpPr>
          <p:cNvPr id="12" name="Google Shape;12;p17"/>
          <p:cNvSpPr txBox="1">
            <a:spLocks noGrp="1"/>
          </p:cNvSpPr>
          <p:nvPr>
            <p:ph type="title"/>
          </p:nvPr>
        </p:nvSpPr>
        <p:spPr>
          <a:xfrm>
            <a:off x="838200" y="365125"/>
            <a:ext cx="10515600" cy="717717"/>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accent2"/>
              </a:buClr>
              <a:buSzPts val="3200"/>
              <a:buFont typeface="Courier New"/>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17"/>
          <p:cNvSpPr txBox="1">
            <a:spLocks noGrp="1"/>
          </p:cNvSpPr>
          <p:nvPr>
            <p:ph type="body" idx="1"/>
          </p:nvPr>
        </p:nvSpPr>
        <p:spPr>
          <a:xfrm>
            <a:off x="838200" y="1163053"/>
            <a:ext cx="10515600" cy="501391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 name="Google Shape;14;p17"/>
          <p:cNvSpPr txBox="1">
            <a:spLocks noGrp="1"/>
          </p:cNvSpPr>
          <p:nvPr>
            <p:ph type="dt" idx="10"/>
          </p:nvPr>
        </p:nvSpPr>
        <p:spPr>
          <a:xfrm>
            <a:off x="838200" y="6384759"/>
            <a:ext cx="1383632" cy="224422"/>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1200">
                <a:solidFill>
                  <a:srgbClr val="888888"/>
                </a:solidFill>
                <a:latin typeface="Courier New"/>
                <a:ea typeface="Courier New"/>
                <a:cs typeface="Courier New"/>
                <a:sym typeface="Courier New"/>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17"/>
          <p:cNvSpPr txBox="1">
            <a:spLocks noGrp="1"/>
          </p:cNvSpPr>
          <p:nvPr>
            <p:ph type="ftr" idx="11"/>
          </p:nvPr>
        </p:nvSpPr>
        <p:spPr>
          <a:xfrm>
            <a:off x="3404001" y="6384759"/>
            <a:ext cx="5289884" cy="224422"/>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1200">
                <a:solidFill>
                  <a:srgbClr val="888888"/>
                </a:solidFill>
                <a:latin typeface="Courier New"/>
                <a:ea typeface="Courier New"/>
                <a:cs typeface="Courier New"/>
                <a:sym typeface="Courier New"/>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2"/>
        <p:cNvGrpSpPr/>
        <p:nvPr/>
      </p:nvGrpSpPr>
      <p:grpSpPr>
        <a:xfrm>
          <a:off x="0" y="0"/>
          <a:ext cx="0" cy="0"/>
          <a:chOff x="0" y="0"/>
          <a:chExt cx="0" cy="0"/>
        </a:xfrm>
      </p:grpSpPr>
      <p:sp>
        <p:nvSpPr>
          <p:cNvPr id="73" name="Google Shape;73;p2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76"/>
        <p:cNvGrpSpPr/>
        <p:nvPr/>
      </p:nvGrpSpPr>
      <p:grpSpPr>
        <a:xfrm>
          <a:off x="0" y="0"/>
          <a:ext cx="0" cy="0"/>
          <a:chOff x="0" y="0"/>
          <a:chExt cx="0" cy="0"/>
        </a:xfrm>
      </p:grpSpPr>
      <p:sp>
        <p:nvSpPr>
          <p:cNvPr id="77" name="Google Shape;77;p28"/>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8" name="Google Shape;78;p28"/>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79" name="Google Shape;79;p28"/>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80" name="Google Shape;80;p2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2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83"/>
        <p:cNvGrpSpPr/>
        <p:nvPr/>
      </p:nvGrpSpPr>
      <p:grpSpPr>
        <a:xfrm>
          <a:off x="0" y="0"/>
          <a:ext cx="0" cy="0"/>
          <a:chOff x="0" y="0"/>
          <a:chExt cx="0" cy="0"/>
        </a:xfrm>
      </p:grpSpPr>
      <p:sp>
        <p:nvSpPr>
          <p:cNvPr id="84" name="Google Shape;84;p2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5" name="Google Shape;85;p29"/>
          <p:cNvSpPr>
            <a:spLocks noGrp="1"/>
          </p:cNvSpPr>
          <p:nvPr>
            <p:ph type="pic" idx="2"/>
          </p:nvPr>
        </p:nvSpPr>
        <p:spPr>
          <a:xfrm>
            <a:off x="5183188" y="987425"/>
            <a:ext cx="6172200" cy="4873625"/>
          </a:xfrm>
          <a:prstGeom prst="rect">
            <a:avLst/>
          </a:prstGeom>
          <a:noFill/>
          <a:ln>
            <a:noFill/>
          </a:ln>
        </p:spPr>
      </p:sp>
      <p:sp>
        <p:nvSpPr>
          <p:cNvPr id="86" name="Google Shape;86;p29"/>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87" name="Google Shape;87;p2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2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2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90"/>
        <p:cNvGrpSpPr/>
        <p:nvPr/>
      </p:nvGrpSpPr>
      <p:grpSpPr>
        <a:xfrm>
          <a:off x="0" y="0"/>
          <a:ext cx="0" cy="0"/>
          <a:chOff x="0" y="0"/>
          <a:chExt cx="0" cy="0"/>
        </a:xfrm>
      </p:grpSpPr>
      <p:sp>
        <p:nvSpPr>
          <p:cNvPr id="91" name="Google Shape;91;p3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2" name="Google Shape;92;p30"/>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3" name="Google Shape;93;p3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3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5" name="Google Shape;95;p3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96"/>
        <p:cNvGrpSpPr/>
        <p:nvPr/>
      </p:nvGrpSpPr>
      <p:grpSpPr>
        <a:xfrm>
          <a:off x="0" y="0"/>
          <a:ext cx="0" cy="0"/>
          <a:chOff x="0" y="0"/>
          <a:chExt cx="0" cy="0"/>
        </a:xfrm>
      </p:grpSpPr>
      <p:sp>
        <p:nvSpPr>
          <p:cNvPr id="97" name="Google Shape;97;p31"/>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8" name="Google Shape;98;p31"/>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9" name="Google Shape;99;p3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0" name="Google Shape;100;p3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1" name="Google Shape;101;p3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6"/>
        <p:cNvGrpSpPr/>
        <p:nvPr/>
      </p:nvGrpSpPr>
      <p:grpSpPr>
        <a:xfrm>
          <a:off x="0" y="0"/>
          <a:ext cx="0" cy="0"/>
          <a:chOff x="0" y="0"/>
          <a:chExt cx="0" cy="0"/>
        </a:xfrm>
      </p:grpSpPr>
      <p:sp>
        <p:nvSpPr>
          <p:cNvPr id="17" name="Google Shape;17;p18"/>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accent2"/>
              </a:buClr>
              <a:buSzPts val="6000"/>
              <a:buFont typeface="Courier New"/>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 name="Google Shape;18;p18"/>
          <p:cNvSpPr txBox="1">
            <a:spLocks noGrp="1"/>
          </p:cNvSpPr>
          <p:nvPr>
            <p:ph type="subTitle" idx="1"/>
          </p:nvPr>
        </p:nvSpPr>
        <p:spPr>
          <a:xfrm>
            <a:off x="1524000" y="3602038"/>
            <a:ext cx="9144000" cy="7119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9" name="Google Shape;19;p18"/>
          <p:cNvSpPr txBox="1">
            <a:spLocks noGrp="1"/>
          </p:cNvSpPr>
          <p:nvPr>
            <p:ph type="dt" idx="10"/>
          </p:nvPr>
        </p:nvSpPr>
        <p:spPr>
          <a:xfrm>
            <a:off x="838200" y="6384759"/>
            <a:ext cx="1383632" cy="224422"/>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1200">
                <a:solidFill>
                  <a:srgbClr val="888888"/>
                </a:solidFill>
                <a:latin typeface="Courier New"/>
                <a:ea typeface="Courier New"/>
                <a:cs typeface="Courier New"/>
                <a:sym typeface="Courier New"/>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18"/>
          <p:cNvSpPr txBox="1">
            <a:spLocks noGrp="1"/>
          </p:cNvSpPr>
          <p:nvPr>
            <p:ph type="ftr" idx="11"/>
          </p:nvPr>
        </p:nvSpPr>
        <p:spPr>
          <a:xfrm>
            <a:off x="3640630" y="6384759"/>
            <a:ext cx="5289884" cy="224422"/>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1200">
                <a:solidFill>
                  <a:srgbClr val="888888"/>
                </a:solidFill>
                <a:latin typeface="Courier New"/>
                <a:ea typeface="Courier New"/>
                <a:cs typeface="Courier New"/>
                <a:sym typeface="Courier New"/>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21"/>
        <p:cNvGrpSpPr/>
        <p:nvPr/>
      </p:nvGrpSpPr>
      <p:grpSpPr>
        <a:xfrm>
          <a:off x="0" y="0"/>
          <a:ext cx="0" cy="0"/>
          <a:chOff x="0" y="0"/>
          <a:chExt cx="0" cy="0"/>
        </a:xfrm>
      </p:grpSpPr>
      <p:sp>
        <p:nvSpPr>
          <p:cNvPr id="22" name="Google Shape;22;p19"/>
          <p:cNvSpPr txBox="1">
            <a:spLocks noGrp="1"/>
          </p:cNvSpPr>
          <p:nvPr>
            <p:ph type="body" idx="1"/>
          </p:nvPr>
        </p:nvSpPr>
        <p:spPr>
          <a:xfrm>
            <a:off x="838200" y="1187116"/>
            <a:ext cx="5181600" cy="4989847"/>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3" name="Google Shape;23;p19"/>
          <p:cNvSpPr txBox="1">
            <a:spLocks noGrp="1"/>
          </p:cNvSpPr>
          <p:nvPr>
            <p:ph type="body" idx="2"/>
          </p:nvPr>
        </p:nvSpPr>
        <p:spPr>
          <a:xfrm>
            <a:off x="6172200" y="1187116"/>
            <a:ext cx="5181600" cy="4989847"/>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19"/>
          <p:cNvSpPr txBox="1">
            <a:spLocks noGrp="1"/>
          </p:cNvSpPr>
          <p:nvPr>
            <p:ph type="title"/>
          </p:nvPr>
        </p:nvSpPr>
        <p:spPr>
          <a:xfrm>
            <a:off x="838200" y="365125"/>
            <a:ext cx="10515600" cy="717717"/>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accent2"/>
              </a:buClr>
              <a:buSzPts val="3200"/>
              <a:buFont typeface="Courier New"/>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19"/>
          <p:cNvSpPr txBox="1">
            <a:spLocks noGrp="1"/>
          </p:cNvSpPr>
          <p:nvPr>
            <p:ph type="dt" idx="10"/>
          </p:nvPr>
        </p:nvSpPr>
        <p:spPr>
          <a:xfrm>
            <a:off x="838200" y="6384759"/>
            <a:ext cx="1383632" cy="224422"/>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1200">
                <a:solidFill>
                  <a:srgbClr val="888888"/>
                </a:solidFill>
                <a:latin typeface="Courier New"/>
                <a:ea typeface="Courier New"/>
                <a:cs typeface="Courier New"/>
                <a:sym typeface="Courier New"/>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19"/>
          <p:cNvSpPr txBox="1">
            <a:spLocks noGrp="1"/>
          </p:cNvSpPr>
          <p:nvPr>
            <p:ph type="ftr" idx="11"/>
          </p:nvPr>
        </p:nvSpPr>
        <p:spPr>
          <a:xfrm>
            <a:off x="3404001" y="6384759"/>
            <a:ext cx="5289884" cy="224422"/>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1200">
                <a:solidFill>
                  <a:srgbClr val="888888"/>
                </a:solidFill>
                <a:latin typeface="Courier New"/>
                <a:ea typeface="Courier New"/>
                <a:cs typeface="Courier New"/>
                <a:sym typeface="Courier New"/>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33"/>
        <p:cNvGrpSpPr/>
        <p:nvPr/>
      </p:nvGrpSpPr>
      <p:grpSpPr>
        <a:xfrm>
          <a:off x="0" y="0"/>
          <a:ext cx="0" cy="0"/>
          <a:chOff x="0" y="0"/>
          <a:chExt cx="0" cy="0"/>
        </a:xfrm>
      </p:grpSpPr>
      <p:sp>
        <p:nvSpPr>
          <p:cNvPr id="34" name="Google Shape;34;p21"/>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21"/>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36" name="Google Shape;36;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9"/>
        <p:cNvGrpSpPr/>
        <p:nvPr/>
      </p:nvGrpSpPr>
      <p:grpSpPr>
        <a:xfrm>
          <a:off x="0" y="0"/>
          <a:ext cx="0" cy="0"/>
          <a:chOff x="0" y="0"/>
          <a:chExt cx="0" cy="0"/>
        </a:xfrm>
      </p:grpSpPr>
      <p:sp>
        <p:nvSpPr>
          <p:cNvPr id="40" name="Google Shape;40;p2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1" name="Google Shape;41;p2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5"/>
        <p:cNvGrpSpPr/>
        <p:nvPr/>
      </p:nvGrpSpPr>
      <p:grpSpPr>
        <a:xfrm>
          <a:off x="0" y="0"/>
          <a:ext cx="0" cy="0"/>
          <a:chOff x="0" y="0"/>
          <a:chExt cx="0" cy="0"/>
        </a:xfrm>
      </p:grpSpPr>
      <p:sp>
        <p:nvSpPr>
          <p:cNvPr id="46" name="Google Shape;46;p23"/>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23"/>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8" name="Google Shape;48;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51"/>
        <p:cNvGrpSpPr/>
        <p:nvPr/>
      </p:nvGrpSpPr>
      <p:grpSpPr>
        <a:xfrm>
          <a:off x="0" y="0"/>
          <a:ext cx="0" cy="0"/>
          <a:chOff x="0" y="0"/>
          <a:chExt cx="0" cy="0"/>
        </a:xfrm>
      </p:grpSpPr>
      <p:sp>
        <p:nvSpPr>
          <p:cNvPr id="52" name="Google Shape;52;p2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3" name="Google Shape;53;p24"/>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4" name="Google Shape;54;p24"/>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5" name="Google Shape;55;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8"/>
        <p:cNvGrpSpPr/>
        <p:nvPr/>
      </p:nvGrpSpPr>
      <p:grpSpPr>
        <a:xfrm>
          <a:off x="0" y="0"/>
          <a:ext cx="0" cy="0"/>
          <a:chOff x="0" y="0"/>
          <a:chExt cx="0" cy="0"/>
        </a:xfrm>
      </p:grpSpPr>
      <p:sp>
        <p:nvSpPr>
          <p:cNvPr id="59" name="Google Shape;59;p25"/>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25"/>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1" name="Google Shape;61;p25"/>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2" name="Google Shape;62;p25"/>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3" name="Google Shape;63;p25"/>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4" name="Google Shape;64;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7"/>
        <p:cNvGrpSpPr/>
        <p:nvPr/>
      </p:nvGrpSpPr>
      <p:grpSpPr>
        <a:xfrm>
          <a:off x="0" y="0"/>
          <a:ext cx="0" cy="0"/>
          <a:chOff x="0" y="0"/>
          <a:chExt cx="0" cy="0"/>
        </a:xfrm>
      </p:grpSpPr>
      <p:sp>
        <p:nvSpPr>
          <p:cNvPr id="68" name="Google Shape;68;p2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9" name="Google Shape;69;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theme" Target="../theme/theme2.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5">
            <a:alphaModFix/>
          </a:blip>
          <a:stretch>
            <a:fillRect/>
          </a:stretch>
        </a:blipFill>
        <a:effectLst/>
      </p:bgPr>
    </p:bg>
    <p:spTree>
      <p:nvGrpSpPr>
        <p:cNvPr id="1" name="Shape 5"/>
        <p:cNvGrpSpPr/>
        <p:nvPr/>
      </p:nvGrpSpPr>
      <p:grpSpPr>
        <a:xfrm>
          <a:off x="0" y="0"/>
          <a:ext cx="0" cy="0"/>
          <a:chOff x="0" y="0"/>
          <a:chExt cx="0" cy="0"/>
        </a:xfrm>
      </p:grpSpPr>
      <p:sp>
        <p:nvSpPr>
          <p:cNvPr id="6" name="Google Shape;6;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accent2"/>
              </a:buClr>
              <a:buSzPts val="4400"/>
              <a:buFont typeface="Courier New"/>
              <a:buNone/>
              <a:defRPr sz="4400" b="1" i="0" u="none" strike="noStrike" cap="none">
                <a:solidFill>
                  <a:schemeClr val="accent2"/>
                </a:solidFill>
                <a:latin typeface="Courier New"/>
                <a:ea typeface="Courier New"/>
                <a:cs typeface="Courier New"/>
                <a:sym typeface="Courier New"/>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6"/>
          <p:cNvSpPr txBox="1">
            <a:spLocks noGrp="1"/>
          </p:cNvSpPr>
          <p:nvPr>
            <p:ph type="body" idx="1"/>
          </p:nvPr>
        </p:nvSpPr>
        <p:spPr>
          <a:xfrm>
            <a:off x="838200" y="1825625"/>
            <a:ext cx="10515600" cy="4286417"/>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Noto Sans Symbols"/>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Noto Sans Symbols"/>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Noto Sans Symbols"/>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Noto Sans Symbols"/>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Noto Sans Symbols"/>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16"/>
          <p:cNvSpPr txBox="1">
            <a:spLocks noGrp="1"/>
          </p:cNvSpPr>
          <p:nvPr>
            <p:ph type="dt" idx="10"/>
          </p:nvPr>
        </p:nvSpPr>
        <p:spPr>
          <a:xfrm>
            <a:off x="838200" y="6384759"/>
            <a:ext cx="1383632" cy="224422"/>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chemeClr val="accent3"/>
                </a:solidFill>
                <a:latin typeface="Courier New"/>
                <a:ea typeface="Courier New"/>
                <a:cs typeface="Courier New"/>
                <a:sym typeface="Courier New"/>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6"/>
          <p:cNvSpPr txBox="1">
            <a:spLocks noGrp="1"/>
          </p:cNvSpPr>
          <p:nvPr>
            <p:ph type="ftr" idx="11"/>
          </p:nvPr>
        </p:nvSpPr>
        <p:spPr>
          <a:xfrm>
            <a:off x="3640630" y="6384759"/>
            <a:ext cx="5289884" cy="224422"/>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chemeClr val="accent3"/>
                </a:solidFill>
                <a:latin typeface="Courier New"/>
                <a:ea typeface="Courier New"/>
                <a:cs typeface="Courier New"/>
                <a:sym typeface="Courier New"/>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pic>
        <p:nvPicPr>
          <p:cNvPr id="10" name="Google Shape;10;p16" descr="A picture containing shape&#10;&#10;Description automatically generated"/>
          <p:cNvPicPr preferRelativeResize="0"/>
          <p:nvPr/>
        </p:nvPicPr>
        <p:blipFill rotWithShape="1">
          <a:blip r:embed="rId6">
            <a:alphaModFix/>
          </a:blip>
          <a:srcRect/>
          <a:stretch/>
        </p:blipFill>
        <p:spPr>
          <a:xfrm>
            <a:off x="10318610" y="6150711"/>
            <a:ext cx="1511440" cy="45847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7"/>
        <p:cNvGrpSpPr/>
        <p:nvPr/>
      </p:nvGrpSpPr>
      <p:grpSpPr>
        <a:xfrm>
          <a:off x="0" y="0"/>
          <a:ext cx="0" cy="0"/>
          <a:chOff x="0" y="0"/>
          <a:chExt cx="0" cy="0"/>
        </a:xfrm>
      </p:grpSpPr>
      <p:sp>
        <p:nvSpPr>
          <p:cNvPr id="28" name="Google Shape;28;p2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9" name="Google Shape;29;p2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0" name="Google Shape;30;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1" name="Google Shape;31;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2" name="Google Shape;32;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53" r:id="rId1"/>
    <p:sldLayoutId id="2147483654" r:id="rId2"/>
    <p:sldLayoutId id="2147483655" r:id="rId3"/>
    <p:sldLayoutId id="2147483656" r:id="rId4"/>
    <p:sldLayoutId id="2147483657" r:id="rId5"/>
    <p:sldLayoutId id="2147483658" r:id="rId6"/>
    <p:sldLayoutId id="2147483659" r:id="rId7"/>
    <p:sldLayoutId id="2147483660" r:id="rId8"/>
    <p:sldLayoutId id="2147483661" r:id="rId9"/>
    <p:sldLayoutId id="2147483662" r:id="rId10"/>
    <p:sldLayoutId id="2147483663"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image" Target="../media/image17.png"/><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
          <p:cNvSpPr txBox="1">
            <a:spLocks noGrp="1"/>
          </p:cNvSpPr>
          <p:nvPr>
            <p:ph type="title"/>
          </p:nvPr>
        </p:nvSpPr>
        <p:spPr>
          <a:xfrm>
            <a:off x="838200" y="365125"/>
            <a:ext cx="10515600" cy="71771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2"/>
              </a:buClr>
              <a:buSzPts val="3200"/>
              <a:buFont typeface="Courier New"/>
              <a:buNone/>
            </a:pPr>
            <a:r>
              <a:rPr lang="en-GB"/>
              <a:t>Visual Studio 2022 Overview for C</a:t>
            </a:r>
            <a:endParaRPr/>
          </a:p>
        </p:txBody>
      </p:sp>
      <p:sp>
        <p:nvSpPr>
          <p:cNvPr id="107" name="Google Shape;107;p1"/>
          <p:cNvSpPr txBox="1">
            <a:spLocks noGrp="1"/>
          </p:cNvSpPr>
          <p:nvPr>
            <p:ph type="body" idx="1"/>
          </p:nvPr>
        </p:nvSpPr>
        <p:spPr>
          <a:xfrm>
            <a:off x="838200" y="1163053"/>
            <a:ext cx="10515600" cy="501391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GB"/>
              <a:t>Opening Visual Studio</a:t>
            </a:r>
            <a:endParaRPr/>
          </a:p>
          <a:p>
            <a:pPr marL="228600" lvl="0" indent="-228600" algn="l" rtl="0">
              <a:lnSpc>
                <a:spcPct val="90000"/>
              </a:lnSpc>
              <a:spcBef>
                <a:spcPts val="1000"/>
              </a:spcBef>
              <a:spcAft>
                <a:spcPts val="0"/>
              </a:spcAft>
              <a:buClr>
                <a:schemeClr val="dk1"/>
              </a:buClr>
              <a:buSzPts val="2800"/>
              <a:buChar char="❑"/>
            </a:pPr>
            <a:r>
              <a:rPr lang="en-GB"/>
              <a:t>Creating a project</a:t>
            </a:r>
            <a:endParaRPr/>
          </a:p>
          <a:p>
            <a:pPr marL="228600" lvl="0" indent="-228600" algn="l" rtl="0">
              <a:lnSpc>
                <a:spcPct val="90000"/>
              </a:lnSpc>
              <a:spcBef>
                <a:spcPts val="1000"/>
              </a:spcBef>
              <a:spcAft>
                <a:spcPts val="0"/>
              </a:spcAft>
              <a:buClr>
                <a:schemeClr val="dk1"/>
              </a:buClr>
              <a:buSzPts val="2800"/>
              <a:buChar char="❑"/>
            </a:pPr>
            <a:r>
              <a:rPr lang="en-GB"/>
              <a:t>Creating a source file</a:t>
            </a:r>
            <a:endParaRPr/>
          </a:p>
          <a:p>
            <a:pPr marL="228600" lvl="0" indent="-228600" algn="l" rtl="0">
              <a:lnSpc>
                <a:spcPct val="90000"/>
              </a:lnSpc>
              <a:spcBef>
                <a:spcPts val="1000"/>
              </a:spcBef>
              <a:spcAft>
                <a:spcPts val="0"/>
              </a:spcAft>
              <a:buClr>
                <a:schemeClr val="dk1"/>
              </a:buClr>
              <a:buSzPts val="2800"/>
              <a:buChar char="❑"/>
            </a:pPr>
            <a:r>
              <a:rPr lang="en-GB"/>
              <a:t>Compilation and execution</a:t>
            </a:r>
            <a:endParaRPr/>
          </a:p>
          <a:p>
            <a:pPr marL="228600" lvl="0" indent="-228600" algn="l" rtl="0">
              <a:lnSpc>
                <a:spcPct val="90000"/>
              </a:lnSpc>
              <a:spcBef>
                <a:spcPts val="1000"/>
              </a:spcBef>
              <a:spcAft>
                <a:spcPts val="0"/>
              </a:spcAft>
              <a:buClr>
                <a:schemeClr val="dk1"/>
              </a:buClr>
              <a:buSzPts val="2800"/>
              <a:buChar char="❑"/>
            </a:pPr>
            <a:r>
              <a:rPr lang="en-GB"/>
              <a:t>Properties and configurations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10"/>
          <p:cNvSpPr txBox="1">
            <a:spLocks noGrp="1"/>
          </p:cNvSpPr>
          <p:nvPr>
            <p:ph type="title"/>
          </p:nvPr>
        </p:nvSpPr>
        <p:spPr>
          <a:xfrm>
            <a:off x="838200" y="365125"/>
            <a:ext cx="10515600" cy="71771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2"/>
              </a:buClr>
              <a:buSzPts val="3200"/>
              <a:buFont typeface="Courier New"/>
              <a:buNone/>
            </a:pPr>
            <a:r>
              <a:rPr lang="en-GB"/>
              <a:t>Project/Source module properties</a:t>
            </a:r>
            <a:endParaRPr/>
          </a:p>
        </p:txBody>
      </p:sp>
      <p:sp>
        <p:nvSpPr>
          <p:cNvPr id="173" name="Google Shape;173;p10"/>
          <p:cNvSpPr txBox="1"/>
          <p:nvPr/>
        </p:nvSpPr>
        <p:spPr>
          <a:xfrm>
            <a:off x="7288108" y="1163053"/>
            <a:ext cx="4781972" cy="5013910"/>
          </a:xfrm>
          <a:prstGeom prst="rect">
            <a:avLst/>
          </a:prstGeom>
          <a:noFill/>
          <a:ln>
            <a:noFill/>
          </a:ln>
        </p:spPr>
        <p:txBody>
          <a:bodyPr spcFirstLastPara="1" wrap="square" lIns="91425" tIns="45700" rIns="91425" bIns="45700" anchor="t" anchorCtr="0">
            <a:normAutofit/>
          </a:bodyPr>
          <a:lstStyle/>
          <a:p>
            <a:pPr marL="228600" marR="0" lvl="0" indent="-228600" algn="l" rtl="0">
              <a:lnSpc>
                <a:spcPct val="90000"/>
              </a:lnSpc>
              <a:spcBef>
                <a:spcPts val="0"/>
              </a:spcBef>
              <a:spcAft>
                <a:spcPts val="0"/>
              </a:spcAft>
              <a:buClr>
                <a:srgbClr val="000000"/>
              </a:buClr>
              <a:buSzPts val="2800"/>
              <a:buFont typeface="Noto Sans Symbols"/>
              <a:buChar char="❑"/>
            </a:pPr>
            <a:r>
              <a:rPr lang="en-GB" sz="2800">
                <a:solidFill>
                  <a:srgbClr val="000000"/>
                </a:solidFill>
                <a:latin typeface="Calibri"/>
                <a:ea typeface="Calibri"/>
                <a:cs typeface="Calibri"/>
                <a:sym typeface="Calibri"/>
              </a:rPr>
              <a:t>Build configurations can have different properties</a:t>
            </a:r>
            <a:endParaRPr/>
          </a:p>
          <a:p>
            <a:pPr marL="685800" marR="0" lvl="1" indent="-228600" algn="l" rtl="0">
              <a:lnSpc>
                <a:spcPct val="90000"/>
              </a:lnSpc>
              <a:spcBef>
                <a:spcPts val="500"/>
              </a:spcBef>
              <a:spcAft>
                <a:spcPts val="0"/>
              </a:spcAft>
              <a:buClr>
                <a:srgbClr val="000000"/>
              </a:buClr>
              <a:buSzPts val="2400"/>
              <a:buFont typeface="Noto Sans Symbols"/>
              <a:buChar char="❑"/>
            </a:pPr>
            <a:r>
              <a:rPr lang="en-GB" sz="2400" b="0" i="0" u="none" strike="noStrike" cap="none">
                <a:solidFill>
                  <a:srgbClr val="000000"/>
                </a:solidFill>
                <a:latin typeface="Calibri"/>
                <a:ea typeface="Calibri"/>
                <a:cs typeface="Calibri"/>
                <a:sym typeface="Calibri"/>
              </a:rPr>
              <a:t>As can configuration and platform combinations</a:t>
            </a:r>
            <a:endParaRPr/>
          </a:p>
          <a:p>
            <a:pPr marL="228600" marR="0" lvl="0" indent="-228600" algn="l" rtl="0">
              <a:lnSpc>
                <a:spcPct val="90000"/>
              </a:lnSpc>
              <a:spcBef>
                <a:spcPts val="1000"/>
              </a:spcBef>
              <a:spcAft>
                <a:spcPts val="0"/>
              </a:spcAft>
              <a:buClr>
                <a:srgbClr val="000000"/>
              </a:buClr>
              <a:buSzPts val="2800"/>
              <a:buFont typeface="Noto Sans Symbols"/>
              <a:buChar char="❑"/>
            </a:pPr>
            <a:r>
              <a:rPr lang="en-GB" sz="2800">
                <a:solidFill>
                  <a:srgbClr val="000000"/>
                </a:solidFill>
                <a:latin typeface="Calibri"/>
                <a:ea typeface="Calibri"/>
                <a:cs typeface="Calibri"/>
                <a:sym typeface="Calibri"/>
              </a:rPr>
              <a:t>Debug</a:t>
            </a:r>
            <a:endParaRPr/>
          </a:p>
          <a:p>
            <a:pPr marL="685800" marR="0" lvl="1" indent="-228600" algn="l" rtl="0">
              <a:lnSpc>
                <a:spcPct val="90000"/>
              </a:lnSpc>
              <a:spcBef>
                <a:spcPts val="500"/>
              </a:spcBef>
              <a:spcAft>
                <a:spcPts val="0"/>
              </a:spcAft>
              <a:buClr>
                <a:srgbClr val="000000"/>
              </a:buClr>
              <a:buSzPts val="2400"/>
              <a:buFont typeface="Noto Sans Symbols"/>
              <a:buChar char="❑"/>
            </a:pPr>
            <a:r>
              <a:rPr lang="en-GB" sz="2400" b="0" i="0" u="none" strike="noStrike" cap="none">
                <a:solidFill>
                  <a:srgbClr val="000000"/>
                </a:solidFill>
                <a:latin typeface="Calibri"/>
                <a:ea typeface="Calibri"/>
                <a:cs typeface="Calibri"/>
                <a:sym typeface="Calibri"/>
              </a:rPr>
              <a:t>No compiler optimisations</a:t>
            </a:r>
            <a:endParaRPr/>
          </a:p>
          <a:p>
            <a:pPr marL="685800" marR="0" lvl="1" indent="-228600" algn="l" rtl="0">
              <a:lnSpc>
                <a:spcPct val="90000"/>
              </a:lnSpc>
              <a:spcBef>
                <a:spcPts val="500"/>
              </a:spcBef>
              <a:spcAft>
                <a:spcPts val="0"/>
              </a:spcAft>
              <a:buClr>
                <a:srgbClr val="000000"/>
              </a:buClr>
              <a:buSzPts val="2400"/>
              <a:buFont typeface="Noto Sans Symbols"/>
              <a:buChar char="❑"/>
            </a:pPr>
            <a:r>
              <a:rPr lang="en-GB" sz="2400" b="0" i="0" u="none" strike="noStrike" cap="none">
                <a:solidFill>
                  <a:srgbClr val="000000"/>
                </a:solidFill>
                <a:latin typeface="Calibri"/>
                <a:ea typeface="Calibri"/>
                <a:cs typeface="Calibri"/>
                <a:sym typeface="Calibri"/>
              </a:rPr>
              <a:t>Debug flag</a:t>
            </a:r>
            <a:endParaRPr/>
          </a:p>
          <a:p>
            <a:pPr marL="228600" marR="0" lvl="0" indent="-228600" algn="l" rtl="0">
              <a:lnSpc>
                <a:spcPct val="90000"/>
              </a:lnSpc>
              <a:spcBef>
                <a:spcPts val="1000"/>
              </a:spcBef>
              <a:spcAft>
                <a:spcPts val="0"/>
              </a:spcAft>
              <a:buClr>
                <a:srgbClr val="000000"/>
              </a:buClr>
              <a:buSzPts val="2800"/>
              <a:buFont typeface="Noto Sans Symbols"/>
              <a:buChar char="❑"/>
            </a:pPr>
            <a:r>
              <a:rPr lang="en-GB" sz="2800">
                <a:solidFill>
                  <a:srgbClr val="000000"/>
                </a:solidFill>
                <a:latin typeface="Calibri"/>
                <a:ea typeface="Calibri"/>
                <a:cs typeface="Calibri"/>
                <a:sym typeface="Calibri"/>
              </a:rPr>
              <a:t>Release</a:t>
            </a:r>
            <a:endParaRPr/>
          </a:p>
          <a:p>
            <a:pPr marL="685800" marR="0" lvl="1" indent="-228600" algn="l" rtl="0">
              <a:lnSpc>
                <a:spcPct val="90000"/>
              </a:lnSpc>
              <a:spcBef>
                <a:spcPts val="500"/>
              </a:spcBef>
              <a:spcAft>
                <a:spcPts val="0"/>
              </a:spcAft>
              <a:buClr>
                <a:srgbClr val="000000"/>
              </a:buClr>
              <a:buSzPts val="2400"/>
              <a:buFont typeface="Noto Sans Symbols"/>
              <a:buChar char="❑"/>
            </a:pPr>
            <a:r>
              <a:rPr lang="en-GB" sz="2400" b="0" i="0" u="none" strike="noStrike" cap="none">
                <a:solidFill>
                  <a:srgbClr val="000000"/>
                </a:solidFill>
                <a:latin typeface="Calibri"/>
                <a:ea typeface="Calibri"/>
                <a:cs typeface="Calibri"/>
                <a:sym typeface="Calibri"/>
              </a:rPr>
              <a:t>Compiler optimisations</a:t>
            </a:r>
            <a:endParaRPr/>
          </a:p>
          <a:p>
            <a:pPr marL="685800" marR="0" lvl="1" indent="-228600" algn="l" rtl="0">
              <a:lnSpc>
                <a:spcPct val="90000"/>
              </a:lnSpc>
              <a:spcBef>
                <a:spcPts val="500"/>
              </a:spcBef>
              <a:spcAft>
                <a:spcPts val="0"/>
              </a:spcAft>
              <a:buClr>
                <a:srgbClr val="000000"/>
              </a:buClr>
              <a:buSzPts val="2400"/>
              <a:buFont typeface="Noto Sans Symbols"/>
              <a:buChar char="❑"/>
            </a:pPr>
            <a:r>
              <a:rPr lang="en-GB" sz="2400" b="0" i="0" u="none" strike="noStrike" cap="none">
                <a:solidFill>
                  <a:srgbClr val="000000"/>
                </a:solidFill>
                <a:latin typeface="Calibri"/>
                <a:ea typeface="Calibri"/>
                <a:cs typeface="Calibri"/>
                <a:sym typeface="Calibri"/>
              </a:rPr>
              <a:t>No debug flag</a:t>
            </a:r>
            <a:endParaRPr/>
          </a:p>
          <a:p>
            <a:pPr marL="685800" marR="0" lvl="1" indent="-76200" algn="l" rtl="0">
              <a:lnSpc>
                <a:spcPct val="90000"/>
              </a:lnSpc>
              <a:spcBef>
                <a:spcPts val="500"/>
              </a:spcBef>
              <a:spcAft>
                <a:spcPts val="0"/>
              </a:spcAft>
              <a:buClr>
                <a:schemeClr val="dk1"/>
              </a:buClr>
              <a:buSzPts val="2400"/>
              <a:buFont typeface="Noto Sans Symbols"/>
              <a:buNone/>
            </a:pPr>
            <a:endParaRPr sz="2400" b="0" i="0" u="none" strike="noStrike" cap="none">
              <a:solidFill>
                <a:srgbClr val="000000"/>
              </a:solidFill>
              <a:latin typeface="Calibri"/>
              <a:ea typeface="Calibri"/>
              <a:cs typeface="Calibri"/>
              <a:sym typeface="Calibri"/>
            </a:endParaRPr>
          </a:p>
        </p:txBody>
      </p:sp>
      <p:pic>
        <p:nvPicPr>
          <p:cNvPr id="174" name="Google Shape;174;p10"/>
          <p:cNvPicPr preferRelativeResize="0"/>
          <p:nvPr/>
        </p:nvPicPr>
        <p:blipFill rotWithShape="1">
          <a:blip r:embed="rId3">
            <a:alphaModFix/>
          </a:blip>
          <a:srcRect/>
          <a:stretch/>
        </p:blipFill>
        <p:spPr>
          <a:xfrm>
            <a:off x="838200" y="1163053"/>
            <a:ext cx="6524625" cy="451577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11"/>
          <p:cNvSpPr txBox="1">
            <a:spLocks noGrp="1"/>
          </p:cNvSpPr>
          <p:nvPr>
            <p:ph type="title"/>
          </p:nvPr>
        </p:nvSpPr>
        <p:spPr>
          <a:xfrm>
            <a:off x="838200" y="365125"/>
            <a:ext cx="10515600" cy="71771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2"/>
              </a:buClr>
              <a:buSzPts val="3200"/>
              <a:buFont typeface="Courier New"/>
              <a:buNone/>
            </a:pPr>
            <a:r>
              <a:rPr lang="en-GB"/>
              <a:t>Project/Source module properties</a:t>
            </a:r>
            <a:endParaRPr/>
          </a:p>
        </p:txBody>
      </p:sp>
      <p:sp>
        <p:nvSpPr>
          <p:cNvPr id="180" name="Google Shape;180;p11"/>
          <p:cNvSpPr txBox="1"/>
          <p:nvPr/>
        </p:nvSpPr>
        <p:spPr>
          <a:xfrm>
            <a:off x="7288108" y="1163053"/>
            <a:ext cx="4781972" cy="5013910"/>
          </a:xfrm>
          <a:prstGeom prst="rect">
            <a:avLst/>
          </a:prstGeom>
          <a:noFill/>
          <a:ln>
            <a:noFill/>
          </a:ln>
        </p:spPr>
        <p:txBody>
          <a:bodyPr spcFirstLastPara="1" wrap="square" lIns="91425" tIns="45700" rIns="91425" bIns="45700" anchor="t" anchorCtr="0">
            <a:normAutofit/>
          </a:bodyPr>
          <a:lstStyle/>
          <a:p>
            <a:pPr marL="228600" marR="0" lvl="0" indent="-228600" algn="l" rtl="0">
              <a:lnSpc>
                <a:spcPct val="90000"/>
              </a:lnSpc>
              <a:spcBef>
                <a:spcPts val="0"/>
              </a:spcBef>
              <a:spcAft>
                <a:spcPts val="0"/>
              </a:spcAft>
              <a:buClr>
                <a:srgbClr val="000000"/>
              </a:buClr>
              <a:buSzPts val="2800"/>
              <a:buFont typeface="Noto Sans Symbols"/>
              <a:buChar char="❑"/>
            </a:pPr>
            <a:r>
              <a:rPr lang="en-GB" sz="2800">
                <a:solidFill>
                  <a:srgbClr val="000000"/>
                </a:solidFill>
                <a:latin typeface="Calibri"/>
                <a:ea typeface="Calibri"/>
                <a:cs typeface="Calibri"/>
                <a:sym typeface="Calibri"/>
              </a:rPr>
              <a:t>Individual files can also have different properties You will normally want to change properties at a project level for all configurations (and platforms).</a:t>
            </a:r>
            <a:endParaRPr/>
          </a:p>
          <a:p>
            <a:pPr marL="0" marR="0" lvl="0" indent="0" algn="l" rtl="0">
              <a:lnSpc>
                <a:spcPct val="90000"/>
              </a:lnSpc>
              <a:spcBef>
                <a:spcPts val="1000"/>
              </a:spcBef>
              <a:spcAft>
                <a:spcPts val="0"/>
              </a:spcAft>
              <a:buClr>
                <a:schemeClr val="dk1"/>
              </a:buClr>
              <a:buSzPts val="2800"/>
              <a:buFont typeface="Noto Sans Symbols"/>
              <a:buNone/>
            </a:pPr>
            <a:endParaRPr sz="2800">
              <a:solidFill>
                <a:srgbClr val="000000"/>
              </a:solidFill>
              <a:latin typeface="Calibri"/>
              <a:ea typeface="Calibri"/>
              <a:cs typeface="Calibri"/>
              <a:sym typeface="Calibri"/>
            </a:endParaRPr>
          </a:p>
        </p:txBody>
      </p:sp>
      <p:pic>
        <p:nvPicPr>
          <p:cNvPr id="181" name="Google Shape;181;p11"/>
          <p:cNvPicPr preferRelativeResize="0"/>
          <p:nvPr/>
        </p:nvPicPr>
        <p:blipFill rotWithShape="1">
          <a:blip r:embed="rId3">
            <a:alphaModFix/>
          </a:blip>
          <a:srcRect/>
          <a:stretch/>
        </p:blipFill>
        <p:spPr>
          <a:xfrm>
            <a:off x="838200" y="1163053"/>
            <a:ext cx="6547920" cy="453189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Shape 185"/>
        <p:cNvGrpSpPr/>
        <p:nvPr/>
      </p:nvGrpSpPr>
      <p:grpSpPr>
        <a:xfrm>
          <a:off x="0" y="0"/>
          <a:ext cx="0" cy="0"/>
          <a:chOff x="0" y="0"/>
          <a:chExt cx="0" cy="0"/>
        </a:xfrm>
      </p:grpSpPr>
      <p:sp>
        <p:nvSpPr>
          <p:cNvPr id="186" name="Google Shape;186;p12"/>
          <p:cNvSpPr txBox="1">
            <a:spLocks noGrp="1"/>
          </p:cNvSpPr>
          <p:nvPr>
            <p:ph type="title"/>
          </p:nvPr>
        </p:nvSpPr>
        <p:spPr>
          <a:xfrm>
            <a:off x="838200" y="365125"/>
            <a:ext cx="10515600" cy="71771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2"/>
              </a:buClr>
              <a:buSzPts val="3200"/>
              <a:buFont typeface="Courier New"/>
              <a:buNone/>
            </a:pPr>
            <a:r>
              <a:rPr lang="en-GB"/>
              <a:t>New CUDA Project</a:t>
            </a:r>
            <a:endParaRPr/>
          </a:p>
        </p:txBody>
      </p:sp>
      <p:pic>
        <p:nvPicPr>
          <p:cNvPr id="187" name="Google Shape;187;p12"/>
          <p:cNvPicPr preferRelativeResize="0"/>
          <p:nvPr/>
        </p:nvPicPr>
        <p:blipFill rotWithShape="1">
          <a:blip r:embed="rId3">
            <a:alphaModFix/>
          </a:blip>
          <a:srcRect/>
          <a:stretch/>
        </p:blipFill>
        <p:spPr>
          <a:xfrm>
            <a:off x="704850" y="2387079"/>
            <a:ext cx="5848350" cy="4106988"/>
          </a:xfrm>
          <a:prstGeom prst="rect">
            <a:avLst/>
          </a:prstGeom>
          <a:noFill/>
          <a:ln>
            <a:noFill/>
          </a:ln>
        </p:spPr>
      </p:pic>
      <p:sp>
        <p:nvSpPr>
          <p:cNvPr id="188" name="Google Shape;188;p12"/>
          <p:cNvSpPr txBox="1">
            <a:spLocks noGrp="1"/>
          </p:cNvSpPr>
          <p:nvPr>
            <p:ph type="body" idx="1"/>
          </p:nvPr>
        </p:nvSpPr>
        <p:spPr>
          <a:xfrm>
            <a:off x="838198" y="1009650"/>
            <a:ext cx="10515602" cy="5167313"/>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GB"/>
              <a:t>Select “CUDA” from the language drop-down.</a:t>
            </a:r>
            <a:endParaRPr/>
          </a:p>
          <a:p>
            <a:pPr marL="228600" lvl="0" indent="-228600" algn="l" rtl="0">
              <a:lnSpc>
                <a:spcPct val="90000"/>
              </a:lnSpc>
              <a:spcBef>
                <a:spcPts val="1000"/>
              </a:spcBef>
              <a:spcAft>
                <a:spcPts val="0"/>
              </a:spcAft>
              <a:buClr>
                <a:schemeClr val="dk1"/>
              </a:buClr>
              <a:buSzPts val="2800"/>
              <a:buChar char="❑"/>
            </a:pPr>
            <a:r>
              <a:rPr lang="en-GB"/>
              <a:t>Select “CUDA 11.7 Runtime” and follow the regular steps. This will enable additional settings required for CUDA. </a:t>
            </a:r>
            <a:endParaRPr/>
          </a:p>
          <a:p>
            <a:pPr marL="228600" lvl="0" indent="-50800" algn="l" rtl="0">
              <a:lnSpc>
                <a:spcPct val="90000"/>
              </a:lnSpc>
              <a:spcBef>
                <a:spcPts val="1000"/>
              </a:spcBef>
              <a:spcAft>
                <a:spcPts val="0"/>
              </a:spcAft>
              <a:buClr>
                <a:schemeClr val="dk1"/>
              </a:buClr>
              <a:buSzPts val="2800"/>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Shape 192"/>
        <p:cNvGrpSpPr/>
        <p:nvPr/>
      </p:nvGrpSpPr>
      <p:grpSpPr>
        <a:xfrm>
          <a:off x="0" y="0"/>
          <a:ext cx="0" cy="0"/>
          <a:chOff x="0" y="0"/>
          <a:chExt cx="0" cy="0"/>
        </a:xfrm>
      </p:grpSpPr>
      <p:sp>
        <p:nvSpPr>
          <p:cNvPr id="193" name="Google Shape;193;p13"/>
          <p:cNvSpPr txBox="1">
            <a:spLocks noGrp="1"/>
          </p:cNvSpPr>
          <p:nvPr>
            <p:ph type="title"/>
          </p:nvPr>
        </p:nvSpPr>
        <p:spPr>
          <a:xfrm>
            <a:off x="838200" y="365125"/>
            <a:ext cx="10515600" cy="71771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2"/>
              </a:buClr>
              <a:buSzPts val="3200"/>
              <a:buFont typeface="Courier New"/>
              <a:buNone/>
            </a:pPr>
            <a:r>
              <a:rPr lang="en-GB"/>
              <a:t>Installing CUDA</a:t>
            </a:r>
            <a:endParaRPr/>
          </a:p>
        </p:txBody>
      </p:sp>
      <p:sp>
        <p:nvSpPr>
          <p:cNvPr id="194" name="Google Shape;194;p13"/>
          <p:cNvSpPr txBox="1">
            <a:spLocks noGrp="1"/>
          </p:cNvSpPr>
          <p:nvPr>
            <p:ph type="body" idx="1"/>
          </p:nvPr>
        </p:nvSpPr>
        <p:spPr>
          <a:xfrm>
            <a:off x="838198" y="1009650"/>
            <a:ext cx="10515602" cy="5167313"/>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2C3841"/>
              </a:buClr>
              <a:buSzPts val="2400"/>
              <a:buChar char="❑"/>
            </a:pPr>
            <a:r>
              <a:rPr lang="en-GB" sz="2400" b="0" i="0">
                <a:solidFill>
                  <a:srgbClr val="2C3841"/>
                </a:solidFill>
                <a:latin typeface="Arial"/>
                <a:ea typeface="Arial"/>
                <a:cs typeface="Arial"/>
                <a:sym typeface="Arial"/>
              </a:rPr>
              <a:t>As of 2021 the following buildings have computer labs containing machines with GPUs: Heartspace, IC, Hicks, Firth Court, Elmfield.</a:t>
            </a:r>
            <a:endParaRPr/>
          </a:p>
          <a:p>
            <a:pPr marL="228600" lvl="0" indent="-228600" algn="l" rtl="0">
              <a:lnSpc>
                <a:spcPct val="90000"/>
              </a:lnSpc>
              <a:spcBef>
                <a:spcPts val="1000"/>
              </a:spcBef>
              <a:spcAft>
                <a:spcPts val="0"/>
              </a:spcAft>
              <a:buClr>
                <a:srgbClr val="2C3841"/>
              </a:buClr>
              <a:buSzPts val="2400"/>
              <a:buChar char="❑"/>
            </a:pPr>
            <a:r>
              <a:rPr lang="en-GB" sz="2400" b="0" i="0">
                <a:solidFill>
                  <a:srgbClr val="2C3841"/>
                </a:solidFill>
                <a:latin typeface="Arial"/>
                <a:ea typeface="Arial"/>
                <a:cs typeface="Arial"/>
                <a:sym typeface="Arial"/>
              </a:rPr>
              <a:t>Unlike in The Diamond, It may be necessary to install (Visual Studio and the) CUDA toolkit on these machines, via the Software Centre, on first use. This may take upto 30 minutes to complete.</a:t>
            </a:r>
            <a:endParaRPr/>
          </a:p>
          <a:p>
            <a:pPr marL="228600" lvl="0" indent="-228600" algn="l" rtl="0">
              <a:lnSpc>
                <a:spcPct val="90000"/>
              </a:lnSpc>
              <a:spcBef>
                <a:spcPts val="1000"/>
              </a:spcBef>
              <a:spcAft>
                <a:spcPts val="0"/>
              </a:spcAft>
              <a:buClr>
                <a:srgbClr val="2C3841"/>
              </a:buClr>
              <a:buSzPts val="2400"/>
              <a:buChar char="❑"/>
            </a:pPr>
            <a:r>
              <a:rPr lang="en-GB" sz="2400">
                <a:solidFill>
                  <a:srgbClr val="2C3841"/>
                </a:solidFill>
                <a:latin typeface="Arial"/>
                <a:ea typeface="Arial"/>
                <a:cs typeface="Arial"/>
                <a:sym typeface="Arial"/>
              </a:rPr>
              <a:t>Visual Studio </a:t>
            </a:r>
            <a:r>
              <a:rPr lang="en-GB" sz="2400" b="1">
                <a:solidFill>
                  <a:srgbClr val="2C3841"/>
                </a:solidFill>
                <a:latin typeface="Arial"/>
                <a:ea typeface="Arial"/>
                <a:cs typeface="Arial"/>
                <a:sym typeface="Arial"/>
              </a:rPr>
              <a:t>MUST</a:t>
            </a:r>
            <a:r>
              <a:rPr lang="en-GB" sz="2400">
                <a:solidFill>
                  <a:srgbClr val="2C3841"/>
                </a:solidFill>
                <a:latin typeface="Arial"/>
                <a:ea typeface="Arial"/>
                <a:cs typeface="Arial"/>
                <a:sym typeface="Arial"/>
              </a:rPr>
              <a:t> be installed before the CUDA toolkit.</a:t>
            </a:r>
            <a:endParaRPr/>
          </a:p>
          <a:p>
            <a:pPr marL="228600" lvl="0" indent="-228600" algn="l" rtl="0">
              <a:lnSpc>
                <a:spcPct val="90000"/>
              </a:lnSpc>
              <a:spcBef>
                <a:spcPts val="1000"/>
              </a:spcBef>
              <a:spcAft>
                <a:spcPts val="0"/>
              </a:spcAft>
              <a:buClr>
                <a:schemeClr val="dk1"/>
              </a:buClr>
              <a:buSzPts val="2400"/>
              <a:buChar char="❑"/>
            </a:pPr>
            <a:r>
              <a:rPr lang="en-GB" sz="2400"/>
              <a:t>When installed, Visual Studio will contain the “Extensions -&gt; Nsight” menu.</a:t>
            </a:r>
            <a:endParaRPr/>
          </a:p>
        </p:txBody>
      </p:sp>
      <p:pic>
        <p:nvPicPr>
          <p:cNvPr id="195" name="Google Shape;195;p13"/>
          <p:cNvPicPr preferRelativeResize="0"/>
          <p:nvPr/>
        </p:nvPicPr>
        <p:blipFill rotWithShape="1">
          <a:blip r:embed="rId3">
            <a:alphaModFix/>
          </a:blip>
          <a:srcRect/>
          <a:stretch/>
        </p:blipFill>
        <p:spPr>
          <a:xfrm>
            <a:off x="571498" y="4239959"/>
            <a:ext cx="695422" cy="971686"/>
          </a:xfrm>
          <a:prstGeom prst="rect">
            <a:avLst/>
          </a:prstGeom>
          <a:noFill/>
          <a:ln>
            <a:noFill/>
          </a:ln>
        </p:spPr>
      </p:pic>
      <p:pic>
        <p:nvPicPr>
          <p:cNvPr id="196" name="Google Shape;196;p13" descr="Graphical user interface, text, application&#10;&#10;Description automatically generated"/>
          <p:cNvPicPr preferRelativeResize="0"/>
          <p:nvPr/>
        </p:nvPicPr>
        <p:blipFill rotWithShape="1">
          <a:blip r:embed="rId4">
            <a:alphaModFix/>
          </a:blip>
          <a:srcRect/>
          <a:stretch/>
        </p:blipFill>
        <p:spPr>
          <a:xfrm>
            <a:off x="1352645" y="3867150"/>
            <a:ext cx="5584728" cy="3343646"/>
          </a:xfrm>
          <a:prstGeom prst="rect">
            <a:avLst/>
          </a:prstGeom>
          <a:noFill/>
          <a:ln>
            <a:noFill/>
          </a:ln>
        </p:spPr>
      </p:pic>
      <p:pic>
        <p:nvPicPr>
          <p:cNvPr id="197" name="Google Shape;197;p13"/>
          <p:cNvPicPr preferRelativeResize="0"/>
          <p:nvPr/>
        </p:nvPicPr>
        <p:blipFill rotWithShape="1">
          <a:blip r:embed="rId5">
            <a:alphaModFix/>
          </a:blip>
          <a:srcRect/>
          <a:stretch/>
        </p:blipFill>
        <p:spPr>
          <a:xfrm>
            <a:off x="7099298" y="4274192"/>
            <a:ext cx="5001323" cy="2419688"/>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Shape 201"/>
        <p:cNvGrpSpPr/>
        <p:nvPr/>
      </p:nvGrpSpPr>
      <p:grpSpPr>
        <a:xfrm>
          <a:off x="0" y="0"/>
          <a:ext cx="0" cy="0"/>
          <a:chOff x="0" y="0"/>
          <a:chExt cx="0" cy="0"/>
        </a:xfrm>
      </p:grpSpPr>
      <p:pic>
        <p:nvPicPr>
          <p:cNvPr id="202" name="Google Shape;202;p14"/>
          <p:cNvPicPr preferRelativeResize="0"/>
          <p:nvPr/>
        </p:nvPicPr>
        <p:blipFill rotWithShape="1">
          <a:blip r:embed="rId3">
            <a:alphaModFix/>
          </a:blip>
          <a:srcRect/>
          <a:stretch/>
        </p:blipFill>
        <p:spPr>
          <a:xfrm>
            <a:off x="0" y="37293"/>
            <a:ext cx="12192000" cy="6783414"/>
          </a:xfrm>
          <a:prstGeom prst="rect">
            <a:avLst/>
          </a:prstGeom>
          <a:noFill/>
          <a:ln>
            <a:noFill/>
          </a:ln>
        </p:spPr>
      </p:pic>
      <p:sp>
        <p:nvSpPr>
          <p:cNvPr id="203" name="Google Shape;203;p14"/>
          <p:cNvSpPr txBox="1"/>
          <p:nvPr/>
        </p:nvSpPr>
        <p:spPr>
          <a:xfrm>
            <a:off x="7172325" y="2136468"/>
            <a:ext cx="4724400" cy="92333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1800">
                <a:solidFill>
                  <a:schemeClr val="lt1"/>
                </a:solidFill>
                <a:latin typeface="Calibri"/>
                <a:ea typeface="Calibri"/>
                <a:cs typeface="Calibri"/>
                <a:sym typeface="Calibri"/>
              </a:rPr>
              <a:t>New CUDA projects begin with a sample program “kernel.cu”, this can be deleted, </a:t>
            </a:r>
            <a:br>
              <a:rPr lang="en-GB" sz="1800">
                <a:solidFill>
                  <a:schemeClr val="lt1"/>
                </a:solidFill>
                <a:latin typeface="Calibri"/>
                <a:ea typeface="Calibri"/>
                <a:cs typeface="Calibri"/>
                <a:sym typeface="Calibri"/>
              </a:rPr>
            </a:br>
            <a:r>
              <a:rPr lang="en-GB" sz="1800">
                <a:solidFill>
                  <a:schemeClr val="lt1"/>
                </a:solidFill>
                <a:latin typeface="Calibri"/>
                <a:ea typeface="Calibri"/>
                <a:cs typeface="Calibri"/>
                <a:sym typeface="Calibri"/>
              </a:rPr>
              <a:t>or emptied to use for your own code.</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bg>
      <p:bgPr>
        <a:blipFill>
          <a:blip r:embed="rId3">
            <a:alphaModFix/>
          </a:blip>
          <a:stretch>
            <a:fillRect/>
          </a:stretch>
        </a:blipFill>
        <a:effectLst/>
      </p:bgPr>
    </p:bg>
    <p:spTree>
      <p:nvGrpSpPr>
        <p:cNvPr id="1" name="Shape 207"/>
        <p:cNvGrpSpPr/>
        <p:nvPr/>
      </p:nvGrpSpPr>
      <p:grpSpPr>
        <a:xfrm>
          <a:off x="0" y="0"/>
          <a:ext cx="0" cy="0"/>
          <a:chOff x="0" y="0"/>
          <a:chExt cx="0" cy="0"/>
        </a:xfrm>
      </p:grpSpPr>
      <p:sp>
        <p:nvSpPr>
          <p:cNvPr id="208" name="Google Shape;208;p15"/>
          <p:cNvSpPr txBox="1">
            <a:spLocks noGrp="1"/>
          </p:cNvSpPr>
          <p:nvPr>
            <p:ph type="title"/>
          </p:nvPr>
        </p:nvSpPr>
        <p:spPr>
          <a:xfrm>
            <a:off x="838200" y="365125"/>
            <a:ext cx="10515600" cy="71771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2"/>
              </a:buClr>
              <a:buSzPts val="3200"/>
              <a:buFont typeface="Courier New"/>
              <a:buNone/>
            </a:pPr>
            <a:r>
              <a:rPr lang="en-GB"/>
              <a:t>New CUDA file</a:t>
            </a:r>
            <a:endParaRPr/>
          </a:p>
        </p:txBody>
      </p:sp>
      <p:sp>
        <p:nvSpPr>
          <p:cNvPr id="209" name="Google Shape;209;p15"/>
          <p:cNvSpPr txBox="1">
            <a:spLocks noGrp="1"/>
          </p:cNvSpPr>
          <p:nvPr>
            <p:ph type="body" idx="1"/>
          </p:nvPr>
        </p:nvSpPr>
        <p:spPr>
          <a:xfrm>
            <a:off x="838200" y="1163053"/>
            <a:ext cx="10515600" cy="501391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GB"/>
              <a:t>Open the add new item dialog, and select NVIDIA CUDA in the left menu. Select “CUDA C/C++ File”</a:t>
            </a:r>
            <a:endParaRPr/>
          </a:p>
          <a:p>
            <a:pPr marL="228600" lvl="0" indent="-228600" algn="l" rtl="0">
              <a:lnSpc>
                <a:spcPct val="90000"/>
              </a:lnSpc>
              <a:spcBef>
                <a:spcPts val="1000"/>
              </a:spcBef>
              <a:spcAft>
                <a:spcPts val="0"/>
              </a:spcAft>
              <a:buClr>
                <a:schemeClr val="dk1"/>
              </a:buClr>
              <a:buSzPts val="2800"/>
              <a:buChar char="❑"/>
            </a:pPr>
            <a:r>
              <a:rPr lang="en-GB"/>
              <a:t>If you instead rename a .c file to .cu it won’t be built with the CUDA compiler.</a:t>
            </a:r>
            <a:endParaRPr/>
          </a:p>
        </p:txBody>
      </p:sp>
      <p:pic>
        <p:nvPicPr>
          <p:cNvPr id="210" name="Google Shape;210;p15"/>
          <p:cNvPicPr preferRelativeResize="0"/>
          <p:nvPr/>
        </p:nvPicPr>
        <p:blipFill rotWithShape="1">
          <a:blip r:embed="rId4">
            <a:alphaModFix/>
          </a:blip>
          <a:srcRect/>
          <a:stretch/>
        </p:blipFill>
        <p:spPr>
          <a:xfrm>
            <a:off x="4705350" y="2638425"/>
            <a:ext cx="7486650" cy="42195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
          <p:cNvSpPr txBox="1">
            <a:spLocks noGrp="1"/>
          </p:cNvSpPr>
          <p:nvPr>
            <p:ph type="title"/>
          </p:nvPr>
        </p:nvSpPr>
        <p:spPr>
          <a:xfrm>
            <a:off x="838200" y="365125"/>
            <a:ext cx="10515600" cy="71771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2"/>
              </a:buClr>
              <a:buSzPts val="3200"/>
              <a:buFont typeface="Courier New"/>
              <a:buNone/>
            </a:pPr>
            <a:r>
              <a:rPr lang="en-GB"/>
              <a:t>Opening Visual Studio</a:t>
            </a:r>
            <a:endParaRPr/>
          </a:p>
        </p:txBody>
      </p:sp>
      <p:sp>
        <p:nvSpPr>
          <p:cNvPr id="113" name="Google Shape;113;p2"/>
          <p:cNvSpPr txBox="1">
            <a:spLocks noGrp="1"/>
          </p:cNvSpPr>
          <p:nvPr>
            <p:ph type="body" idx="1"/>
          </p:nvPr>
        </p:nvSpPr>
        <p:spPr>
          <a:xfrm>
            <a:off x="838200" y="1205345"/>
            <a:ext cx="10515600" cy="4971617"/>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GB"/>
              <a:t>Select “Visual Studio 2022” from the start menu.</a:t>
            </a:r>
            <a:endParaRPr/>
          </a:p>
          <a:p>
            <a:pPr marL="228600" lvl="0" indent="-228600" algn="l" rtl="0">
              <a:lnSpc>
                <a:spcPct val="90000"/>
              </a:lnSpc>
              <a:spcBef>
                <a:spcPts val="1000"/>
              </a:spcBef>
              <a:spcAft>
                <a:spcPts val="0"/>
              </a:spcAft>
              <a:buClr>
                <a:schemeClr val="dk1"/>
              </a:buClr>
              <a:buSzPts val="2800"/>
              <a:buChar char="❑"/>
            </a:pPr>
            <a:r>
              <a:rPr lang="en-GB"/>
              <a:t>Click “Sign in”</a:t>
            </a:r>
            <a:endParaRPr/>
          </a:p>
          <a:p>
            <a:pPr marL="228600" lvl="0" indent="-228600" algn="l" rtl="0">
              <a:lnSpc>
                <a:spcPct val="90000"/>
              </a:lnSpc>
              <a:spcBef>
                <a:spcPts val="1000"/>
              </a:spcBef>
              <a:spcAft>
                <a:spcPts val="0"/>
              </a:spcAft>
              <a:buClr>
                <a:schemeClr val="dk1"/>
              </a:buClr>
              <a:buSzPts val="2800"/>
              <a:buChar char="❑"/>
            </a:pPr>
            <a:r>
              <a:rPr lang="en-GB"/>
              <a:t>Select your university account from the next window </a:t>
            </a:r>
            <a:br>
              <a:rPr lang="en-GB"/>
            </a:br>
            <a:r>
              <a:rPr lang="en-GB"/>
              <a:t>(You don’t need to enter any credentials)</a:t>
            </a:r>
            <a:endParaRPr/>
          </a:p>
          <a:p>
            <a:pPr marL="228600" lvl="0" indent="-50800" algn="l" rtl="0">
              <a:lnSpc>
                <a:spcPct val="90000"/>
              </a:lnSpc>
              <a:spcBef>
                <a:spcPts val="1000"/>
              </a:spcBef>
              <a:spcAft>
                <a:spcPts val="0"/>
              </a:spcAft>
              <a:buClr>
                <a:schemeClr val="dk1"/>
              </a:buClr>
              <a:buSzPts val="2800"/>
              <a:buNone/>
            </a:pPr>
            <a:endParaRPr/>
          </a:p>
        </p:txBody>
      </p:sp>
      <p:pic>
        <p:nvPicPr>
          <p:cNvPr id="114" name="Google Shape;114;p2"/>
          <p:cNvPicPr preferRelativeResize="0"/>
          <p:nvPr/>
        </p:nvPicPr>
        <p:blipFill rotWithShape="1">
          <a:blip r:embed="rId3">
            <a:alphaModFix/>
          </a:blip>
          <a:srcRect/>
          <a:stretch/>
        </p:blipFill>
        <p:spPr>
          <a:xfrm>
            <a:off x="1001562" y="3780864"/>
            <a:ext cx="2353955" cy="1397867"/>
          </a:xfrm>
          <a:prstGeom prst="rect">
            <a:avLst/>
          </a:prstGeom>
          <a:noFill/>
          <a:ln>
            <a:noFill/>
          </a:ln>
        </p:spPr>
      </p:pic>
      <p:pic>
        <p:nvPicPr>
          <p:cNvPr id="115" name="Google Shape;115;p2"/>
          <p:cNvPicPr preferRelativeResize="0"/>
          <p:nvPr/>
        </p:nvPicPr>
        <p:blipFill rotWithShape="1">
          <a:blip r:embed="rId4">
            <a:alphaModFix/>
          </a:blip>
          <a:srcRect/>
          <a:stretch/>
        </p:blipFill>
        <p:spPr>
          <a:xfrm>
            <a:off x="4185440" y="3271150"/>
            <a:ext cx="2685967" cy="3299572"/>
          </a:xfrm>
          <a:prstGeom prst="rect">
            <a:avLst/>
          </a:prstGeom>
          <a:noFill/>
          <a:ln>
            <a:noFill/>
          </a:ln>
        </p:spPr>
      </p:pic>
      <p:pic>
        <p:nvPicPr>
          <p:cNvPr id="116" name="Google Shape;116;p2"/>
          <p:cNvPicPr preferRelativeResize="0"/>
          <p:nvPr/>
        </p:nvPicPr>
        <p:blipFill rotWithShape="1">
          <a:blip r:embed="rId5">
            <a:alphaModFix/>
          </a:blip>
          <a:srcRect/>
          <a:stretch/>
        </p:blipFill>
        <p:spPr>
          <a:xfrm>
            <a:off x="7701330" y="3271150"/>
            <a:ext cx="3045783" cy="2580083"/>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3"/>
          <p:cNvSpPr txBox="1">
            <a:spLocks noGrp="1"/>
          </p:cNvSpPr>
          <p:nvPr>
            <p:ph type="title"/>
          </p:nvPr>
        </p:nvSpPr>
        <p:spPr>
          <a:xfrm>
            <a:off x="838200" y="365125"/>
            <a:ext cx="10515600" cy="71771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2"/>
              </a:buClr>
              <a:buSzPts val="3200"/>
              <a:buFont typeface="Courier New"/>
              <a:buNone/>
            </a:pPr>
            <a:r>
              <a:rPr lang="en-GB"/>
              <a:t>Create New Project</a:t>
            </a:r>
            <a:endParaRPr/>
          </a:p>
        </p:txBody>
      </p:sp>
      <p:pic>
        <p:nvPicPr>
          <p:cNvPr id="122" name="Google Shape;122;p3"/>
          <p:cNvPicPr preferRelativeResize="0"/>
          <p:nvPr/>
        </p:nvPicPr>
        <p:blipFill rotWithShape="1">
          <a:blip r:embed="rId3">
            <a:alphaModFix/>
          </a:blip>
          <a:srcRect/>
          <a:stretch/>
        </p:blipFill>
        <p:spPr>
          <a:xfrm>
            <a:off x="838200" y="1550397"/>
            <a:ext cx="7231862" cy="4814109"/>
          </a:xfrm>
          <a:prstGeom prst="rect">
            <a:avLst/>
          </a:prstGeom>
          <a:noFill/>
          <a:ln>
            <a:noFill/>
          </a:ln>
        </p:spPr>
      </p:pic>
      <p:sp>
        <p:nvSpPr>
          <p:cNvPr id="123" name="Google Shape;123;p3"/>
          <p:cNvSpPr txBox="1">
            <a:spLocks noGrp="1"/>
          </p:cNvSpPr>
          <p:nvPr>
            <p:ph type="body" idx="1"/>
          </p:nvPr>
        </p:nvSpPr>
        <p:spPr>
          <a:xfrm>
            <a:off x="838200" y="1082842"/>
            <a:ext cx="10515600" cy="501391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GB"/>
              <a:t>Select “Empty Project” and click Next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4"/>
          <p:cNvSpPr txBox="1">
            <a:spLocks noGrp="1"/>
          </p:cNvSpPr>
          <p:nvPr>
            <p:ph type="title"/>
          </p:nvPr>
        </p:nvSpPr>
        <p:spPr>
          <a:xfrm>
            <a:off x="838200" y="365125"/>
            <a:ext cx="10515600" cy="71771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2"/>
              </a:buClr>
              <a:buSzPts val="3200"/>
              <a:buFont typeface="Courier New"/>
              <a:buNone/>
            </a:pPr>
            <a:r>
              <a:rPr lang="en-GB"/>
              <a:t>New Project Wizard</a:t>
            </a:r>
            <a:endParaRPr/>
          </a:p>
        </p:txBody>
      </p:sp>
      <p:pic>
        <p:nvPicPr>
          <p:cNvPr id="129" name="Google Shape;129;p4"/>
          <p:cNvPicPr preferRelativeResize="0"/>
          <p:nvPr/>
        </p:nvPicPr>
        <p:blipFill rotWithShape="1">
          <a:blip r:embed="rId3">
            <a:alphaModFix/>
          </a:blip>
          <a:srcRect/>
          <a:stretch/>
        </p:blipFill>
        <p:spPr>
          <a:xfrm>
            <a:off x="838200" y="1847850"/>
            <a:ext cx="6977860" cy="4645025"/>
          </a:xfrm>
          <a:prstGeom prst="rect">
            <a:avLst/>
          </a:prstGeom>
          <a:noFill/>
          <a:ln>
            <a:noFill/>
          </a:ln>
        </p:spPr>
      </p:pic>
      <p:sp>
        <p:nvSpPr>
          <p:cNvPr id="130" name="Google Shape;130;p4"/>
          <p:cNvSpPr txBox="1">
            <a:spLocks noGrp="1"/>
          </p:cNvSpPr>
          <p:nvPr>
            <p:ph type="body" idx="1"/>
          </p:nvPr>
        </p:nvSpPr>
        <p:spPr>
          <a:xfrm>
            <a:off x="838200" y="922045"/>
            <a:ext cx="10515600" cy="501391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GB"/>
              <a:t>Set the location to “U:\” or a subdirectory on this drive and choose a project name and press Create</a:t>
            </a:r>
            <a:endParaRPr/>
          </a:p>
        </p:txBody>
      </p:sp>
      <p:sp>
        <p:nvSpPr>
          <p:cNvPr id="131" name="Google Shape;131;p4"/>
          <p:cNvSpPr txBox="1"/>
          <p:nvPr/>
        </p:nvSpPr>
        <p:spPr>
          <a:xfrm>
            <a:off x="8239125" y="2443460"/>
            <a:ext cx="3638550" cy="147732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1800" b="1" i="0" u="none" strike="noStrike" cap="none">
                <a:solidFill>
                  <a:srgbClr val="FF0000"/>
                </a:solidFill>
                <a:latin typeface="Calibri"/>
                <a:ea typeface="Calibri"/>
                <a:cs typeface="Calibri"/>
                <a:sym typeface="Calibri"/>
              </a:rPr>
              <a:t>Storing projects in “\\studata” or other network paths (“\\”) will cause problems when using the CUDA compiler from week 4 onwards!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5"/>
          <p:cNvSpPr txBox="1">
            <a:spLocks noGrp="1"/>
          </p:cNvSpPr>
          <p:nvPr>
            <p:ph type="body" idx="1"/>
          </p:nvPr>
        </p:nvSpPr>
        <p:spPr>
          <a:xfrm>
            <a:off x="838200" y="1163053"/>
            <a:ext cx="10515600" cy="5013910"/>
          </a:xfrm>
          <a:prstGeom prst="rect">
            <a:avLst/>
          </a:prstGeom>
          <a:noFill/>
          <a:ln>
            <a:noFill/>
          </a:ln>
        </p:spPr>
        <p:txBody>
          <a:bodyPr spcFirstLastPara="1" wrap="square" lIns="91425" tIns="45700" rIns="91425" bIns="45700" anchor="t" anchorCtr="0">
            <a:normAutofit/>
          </a:bodyPr>
          <a:lstStyle/>
          <a:p>
            <a:pPr marL="228600" lvl="0" indent="-50800" algn="l" rtl="0">
              <a:lnSpc>
                <a:spcPct val="90000"/>
              </a:lnSpc>
              <a:spcBef>
                <a:spcPts val="0"/>
              </a:spcBef>
              <a:spcAft>
                <a:spcPts val="0"/>
              </a:spcAft>
              <a:buClr>
                <a:schemeClr val="dk1"/>
              </a:buClr>
              <a:buSzPts val="2800"/>
              <a:buNone/>
            </a:pPr>
            <a:endParaRPr/>
          </a:p>
        </p:txBody>
      </p:sp>
      <p:pic>
        <p:nvPicPr>
          <p:cNvPr id="137" name="Google Shape;137;p5"/>
          <p:cNvPicPr preferRelativeResize="0"/>
          <p:nvPr/>
        </p:nvPicPr>
        <p:blipFill rotWithShape="1">
          <a:blip r:embed="rId3">
            <a:alphaModFix/>
          </a:blip>
          <a:srcRect/>
          <a:stretch/>
        </p:blipFill>
        <p:spPr>
          <a:xfrm>
            <a:off x="0" y="74586"/>
            <a:ext cx="12192000" cy="678341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6"/>
          <p:cNvSpPr txBox="1">
            <a:spLocks noGrp="1"/>
          </p:cNvSpPr>
          <p:nvPr>
            <p:ph type="title"/>
          </p:nvPr>
        </p:nvSpPr>
        <p:spPr>
          <a:xfrm>
            <a:off x="838200" y="365125"/>
            <a:ext cx="10515600" cy="71771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2"/>
              </a:buClr>
              <a:buSzPts val="3200"/>
              <a:buFont typeface="Courier New"/>
              <a:buNone/>
            </a:pPr>
            <a:r>
              <a:rPr lang="en-GB"/>
              <a:t>New C file</a:t>
            </a:r>
            <a:endParaRPr/>
          </a:p>
        </p:txBody>
      </p:sp>
      <p:sp>
        <p:nvSpPr>
          <p:cNvPr id="143" name="Google Shape;143;p6"/>
          <p:cNvSpPr txBox="1">
            <a:spLocks noGrp="1"/>
          </p:cNvSpPr>
          <p:nvPr>
            <p:ph type="body" idx="1"/>
          </p:nvPr>
        </p:nvSpPr>
        <p:spPr>
          <a:xfrm>
            <a:off x="838200" y="922045"/>
            <a:ext cx="10515600" cy="501391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GB"/>
              <a:t>Right click on project (in solution explorer)</a:t>
            </a:r>
            <a:endParaRPr/>
          </a:p>
          <a:p>
            <a:pPr marL="685800" lvl="1" indent="-228600" algn="l" rtl="0">
              <a:lnSpc>
                <a:spcPct val="90000"/>
              </a:lnSpc>
              <a:spcBef>
                <a:spcPts val="500"/>
              </a:spcBef>
              <a:spcAft>
                <a:spcPts val="0"/>
              </a:spcAft>
              <a:buClr>
                <a:schemeClr val="dk1"/>
              </a:buClr>
              <a:buSzPts val="2400"/>
              <a:buChar char="❑"/>
            </a:pPr>
            <a:r>
              <a:rPr lang="en-GB"/>
              <a:t>Add -&gt;</a:t>
            </a:r>
            <a:endParaRPr/>
          </a:p>
          <a:p>
            <a:pPr marL="685800" lvl="1" indent="-228600" algn="l" rtl="0">
              <a:lnSpc>
                <a:spcPct val="90000"/>
              </a:lnSpc>
              <a:spcBef>
                <a:spcPts val="500"/>
              </a:spcBef>
              <a:spcAft>
                <a:spcPts val="0"/>
              </a:spcAft>
              <a:buClr>
                <a:schemeClr val="dk1"/>
              </a:buClr>
              <a:buSzPts val="2400"/>
              <a:buChar char="❑"/>
            </a:pPr>
            <a:r>
              <a:rPr lang="en-GB"/>
              <a:t>New Item…</a:t>
            </a:r>
            <a:endParaRPr/>
          </a:p>
          <a:p>
            <a:pPr marL="685800" lvl="1" indent="-228600" algn="l" rtl="0">
              <a:lnSpc>
                <a:spcPct val="90000"/>
              </a:lnSpc>
              <a:spcBef>
                <a:spcPts val="500"/>
              </a:spcBef>
              <a:spcAft>
                <a:spcPts val="0"/>
              </a:spcAft>
              <a:buClr>
                <a:schemeClr val="dk1"/>
              </a:buClr>
              <a:buSzPts val="2400"/>
              <a:buChar char="❑"/>
            </a:pPr>
            <a:r>
              <a:rPr lang="en-GB"/>
              <a:t>Name the file .c</a:t>
            </a:r>
            <a:endParaRPr/>
          </a:p>
        </p:txBody>
      </p:sp>
      <p:pic>
        <p:nvPicPr>
          <p:cNvPr id="144" name="Google Shape;144;p6"/>
          <p:cNvPicPr preferRelativeResize="0"/>
          <p:nvPr/>
        </p:nvPicPr>
        <p:blipFill rotWithShape="1">
          <a:blip r:embed="rId3">
            <a:alphaModFix/>
          </a:blip>
          <a:srcRect/>
          <a:stretch/>
        </p:blipFill>
        <p:spPr>
          <a:xfrm>
            <a:off x="0" y="2552700"/>
            <a:ext cx="6657975" cy="4305300"/>
          </a:xfrm>
          <a:prstGeom prst="rect">
            <a:avLst/>
          </a:prstGeom>
          <a:noFill/>
          <a:ln>
            <a:noFill/>
          </a:ln>
        </p:spPr>
      </p:pic>
      <p:pic>
        <p:nvPicPr>
          <p:cNvPr id="145" name="Google Shape;145;p6"/>
          <p:cNvPicPr preferRelativeResize="0"/>
          <p:nvPr/>
        </p:nvPicPr>
        <p:blipFill rotWithShape="1">
          <a:blip r:embed="rId4">
            <a:alphaModFix/>
          </a:blip>
          <a:srcRect/>
          <a:stretch/>
        </p:blipFill>
        <p:spPr>
          <a:xfrm>
            <a:off x="4286250" y="1671637"/>
            <a:ext cx="7905750" cy="4219575"/>
          </a:xfrm>
          <a:prstGeom prst="rect">
            <a:avLst/>
          </a:prstGeom>
          <a:noFill/>
          <a:ln>
            <a:noFill/>
          </a:ln>
        </p:spPr>
      </p:pic>
      <p:sp>
        <p:nvSpPr>
          <p:cNvPr id="146" name="Google Shape;146;p6"/>
          <p:cNvSpPr txBox="1"/>
          <p:nvPr/>
        </p:nvSpPr>
        <p:spPr>
          <a:xfrm>
            <a:off x="6724650" y="5958253"/>
            <a:ext cx="3638550"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1800" b="1">
                <a:solidFill>
                  <a:srgbClr val="FF0000"/>
                </a:solidFill>
                <a:latin typeface="Calibri"/>
                <a:ea typeface="Calibri"/>
                <a:cs typeface="Calibri"/>
                <a:sym typeface="Calibri"/>
              </a:rPr>
              <a:t>A file with .cpp filetype will use the C++ compiler!</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7"/>
          <p:cNvSpPr txBox="1">
            <a:spLocks noGrp="1"/>
          </p:cNvSpPr>
          <p:nvPr>
            <p:ph type="title"/>
          </p:nvPr>
        </p:nvSpPr>
        <p:spPr>
          <a:xfrm>
            <a:off x="838200" y="365125"/>
            <a:ext cx="10515600" cy="71771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2"/>
              </a:buClr>
              <a:buSzPts val="3200"/>
              <a:buFont typeface="Courier New"/>
              <a:buNone/>
            </a:pPr>
            <a:r>
              <a:rPr lang="en-GB" dirty="0"/>
              <a:t>Build &amp; Execute</a:t>
            </a:r>
            <a:endParaRPr dirty="0"/>
          </a:p>
        </p:txBody>
      </p:sp>
      <p:sp>
        <p:nvSpPr>
          <p:cNvPr id="152" name="Google Shape;152;p7"/>
          <p:cNvSpPr txBox="1">
            <a:spLocks noGrp="1"/>
          </p:cNvSpPr>
          <p:nvPr>
            <p:ph type="body" idx="1"/>
          </p:nvPr>
        </p:nvSpPr>
        <p:spPr>
          <a:xfrm>
            <a:off x="838200" y="1163053"/>
            <a:ext cx="10515600" cy="501391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GB"/>
              <a:t>Build</a:t>
            </a:r>
            <a:endParaRPr/>
          </a:p>
          <a:p>
            <a:pPr marL="685800" lvl="1" indent="-228600" algn="l" rtl="0">
              <a:lnSpc>
                <a:spcPct val="90000"/>
              </a:lnSpc>
              <a:spcBef>
                <a:spcPts val="500"/>
              </a:spcBef>
              <a:spcAft>
                <a:spcPts val="0"/>
              </a:spcAft>
              <a:buClr>
                <a:schemeClr val="dk1"/>
              </a:buClr>
              <a:buSzPts val="2400"/>
              <a:buChar char="❑"/>
            </a:pPr>
            <a:r>
              <a:rPr lang="en-GB"/>
              <a:t>Build-&gt;Build Solution</a:t>
            </a:r>
            <a:endParaRPr/>
          </a:p>
          <a:p>
            <a:pPr marL="685800" lvl="1" indent="-228600" algn="l" rtl="0">
              <a:lnSpc>
                <a:spcPct val="90000"/>
              </a:lnSpc>
              <a:spcBef>
                <a:spcPts val="500"/>
              </a:spcBef>
              <a:spcAft>
                <a:spcPts val="0"/>
              </a:spcAft>
              <a:buClr>
                <a:schemeClr val="dk1"/>
              </a:buClr>
              <a:buSzPts val="2400"/>
              <a:buChar char="❑"/>
            </a:pPr>
            <a:r>
              <a:rPr lang="en-GB"/>
              <a:t>Errors and warning are given in the Output window</a:t>
            </a:r>
            <a:endParaRPr/>
          </a:p>
          <a:p>
            <a:pPr marL="685800" lvl="1" indent="-76200" algn="l" rtl="0">
              <a:lnSpc>
                <a:spcPct val="90000"/>
              </a:lnSpc>
              <a:spcBef>
                <a:spcPts val="500"/>
              </a:spcBef>
              <a:spcAft>
                <a:spcPts val="0"/>
              </a:spcAft>
              <a:buClr>
                <a:schemeClr val="dk1"/>
              </a:buClr>
              <a:buSzPts val="2400"/>
              <a:buNone/>
            </a:pPr>
            <a:endParaRPr/>
          </a:p>
          <a:p>
            <a:pPr marL="228600" lvl="0" indent="-228600" algn="l" rtl="0">
              <a:lnSpc>
                <a:spcPct val="90000"/>
              </a:lnSpc>
              <a:spcBef>
                <a:spcPts val="1000"/>
              </a:spcBef>
              <a:spcAft>
                <a:spcPts val="0"/>
              </a:spcAft>
              <a:buClr>
                <a:schemeClr val="dk1"/>
              </a:buClr>
              <a:buSzPts val="2800"/>
              <a:buChar char="❑"/>
            </a:pPr>
            <a:r>
              <a:rPr lang="en-GB"/>
              <a:t>Execute</a:t>
            </a:r>
            <a:endParaRPr/>
          </a:p>
          <a:p>
            <a:pPr marL="685800" lvl="1" indent="-228600" algn="l" rtl="0">
              <a:lnSpc>
                <a:spcPct val="90000"/>
              </a:lnSpc>
              <a:spcBef>
                <a:spcPts val="500"/>
              </a:spcBef>
              <a:spcAft>
                <a:spcPts val="0"/>
              </a:spcAft>
              <a:buClr>
                <a:schemeClr val="dk1"/>
              </a:buClr>
              <a:buSzPts val="2400"/>
              <a:buChar char="❑"/>
            </a:pPr>
            <a:r>
              <a:rPr lang="en-GB"/>
              <a:t>Debug-&gt;Start Debugging</a:t>
            </a:r>
            <a:endParaRPr/>
          </a:p>
          <a:p>
            <a:pPr marL="1143000" lvl="2" indent="-228600" algn="l" rtl="0">
              <a:lnSpc>
                <a:spcPct val="90000"/>
              </a:lnSpc>
              <a:spcBef>
                <a:spcPts val="500"/>
              </a:spcBef>
              <a:spcAft>
                <a:spcPts val="0"/>
              </a:spcAft>
              <a:buClr>
                <a:schemeClr val="dk1"/>
              </a:buClr>
              <a:buSzPts val="2000"/>
              <a:buChar char="❑"/>
            </a:pPr>
            <a:r>
              <a:rPr lang="en-GB"/>
              <a:t>You can use the debugging tools to pause the code, and inspect variables.</a:t>
            </a:r>
            <a:endParaRPr/>
          </a:p>
          <a:p>
            <a:pPr marL="685800" lvl="1" indent="-228600" algn="l" rtl="0">
              <a:lnSpc>
                <a:spcPct val="90000"/>
              </a:lnSpc>
              <a:spcBef>
                <a:spcPts val="500"/>
              </a:spcBef>
              <a:spcAft>
                <a:spcPts val="0"/>
              </a:spcAft>
              <a:buClr>
                <a:schemeClr val="dk1"/>
              </a:buClr>
              <a:buSzPts val="2400"/>
              <a:buChar char="❑"/>
            </a:pPr>
            <a:r>
              <a:rPr lang="en-GB"/>
              <a:t>Debug-&gt;Start Without Debugging</a:t>
            </a:r>
            <a:endParaRPr/>
          </a:p>
          <a:p>
            <a:pPr marL="1143000" lvl="2" indent="-228600" algn="l" rtl="0">
              <a:lnSpc>
                <a:spcPct val="90000"/>
              </a:lnSpc>
              <a:spcBef>
                <a:spcPts val="500"/>
              </a:spcBef>
              <a:spcAft>
                <a:spcPts val="0"/>
              </a:spcAft>
              <a:buClr>
                <a:schemeClr val="dk1"/>
              </a:buClr>
              <a:buSzPts val="2000"/>
              <a:buChar char="❑"/>
            </a:pPr>
            <a:r>
              <a:rPr lang="en-GB"/>
              <a:t>The program will execute, ignoring any breakpoints or other debugging features</a:t>
            </a:r>
            <a:endParaRPr/>
          </a:p>
          <a:p>
            <a:pPr marL="685800" lvl="1" indent="-76200" algn="l" rtl="0">
              <a:lnSpc>
                <a:spcPct val="90000"/>
              </a:lnSpc>
              <a:spcBef>
                <a:spcPts val="500"/>
              </a:spcBef>
              <a:spcAft>
                <a:spcPts val="0"/>
              </a:spcAft>
              <a:buClr>
                <a:schemeClr val="dk1"/>
              </a:buClr>
              <a:buSzPts val="2400"/>
              <a:buNone/>
            </a:pPr>
            <a:endParaRPr/>
          </a:p>
          <a:p>
            <a:pPr marL="685800" lvl="1" indent="-76200" algn="l" rtl="0">
              <a:lnSpc>
                <a:spcPct val="90000"/>
              </a:lnSpc>
              <a:spcBef>
                <a:spcPts val="500"/>
              </a:spcBef>
              <a:spcAft>
                <a:spcPts val="0"/>
              </a:spcAft>
              <a:buClr>
                <a:schemeClr val="dk1"/>
              </a:buClr>
              <a:buSzPts val="2400"/>
              <a:buNone/>
            </a:pPr>
            <a:endParaRPr/>
          </a:p>
          <a:p>
            <a:pPr marL="685800" lvl="1" indent="-76200" algn="l" rtl="0">
              <a:lnSpc>
                <a:spcPct val="90000"/>
              </a:lnSpc>
              <a:spcBef>
                <a:spcPts val="500"/>
              </a:spcBef>
              <a:spcAft>
                <a:spcPts val="0"/>
              </a:spcAft>
              <a:buClr>
                <a:schemeClr val="dk1"/>
              </a:buClr>
              <a:buSzPts val="2400"/>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8"/>
          <p:cNvSpPr txBox="1">
            <a:spLocks noGrp="1"/>
          </p:cNvSpPr>
          <p:nvPr>
            <p:ph type="title"/>
          </p:nvPr>
        </p:nvSpPr>
        <p:spPr>
          <a:xfrm>
            <a:off x="838200" y="365125"/>
            <a:ext cx="10515600" cy="71771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2"/>
              </a:buClr>
              <a:buSzPts val="3200"/>
              <a:buFont typeface="Courier New"/>
              <a:buNone/>
            </a:pPr>
            <a:r>
              <a:rPr lang="en-GB"/>
              <a:t>_CRT_SECURE_NO_WARNINGS</a:t>
            </a:r>
            <a:endParaRPr/>
          </a:p>
        </p:txBody>
      </p:sp>
      <p:sp>
        <p:nvSpPr>
          <p:cNvPr id="158" name="Google Shape;158;p8"/>
          <p:cNvSpPr txBox="1">
            <a:spLocks noGrp="1"/>
          </p:cNvSpPr>
          <p:nvPr>
            <p:ph type="body" idx="1"/>
          </p:nvPr>
        </p:nvSpPr>
        <p:spPr>
          <a:xfrm>
            <a:off x="838200" y="1163053"/>
            <a:ext cx="10515600" cy="3205747"/>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GB" dirty="0"/>
              <a:t>Microsoft have their own safe versions of buffer functions</a:t>
            </a:r>
            <a:endParaRPr dirty="0"/>
          </a:p>
          <a:p>
            <a:pPr marL="685800" lvl="1" indent="-228600" algn="l" rtl="0">
              <a:lnSpc>
                <a:spcPct val="90000"/>
              </a:lnSpc>
              <a:spcBef>
                <a:spcPts val="500"/>
              </a:spcBef>
              <a:spcAft>
                <a:spcPts val="0"/>
              </a:spcAft>
              <a:buClr>
                <a:schemeClr val="dk1"/>
              </a:buClr>
              <a:buSzPts val="2400"/>
              <a:buChar char="❑"/>
            </a:pPr>
            <a:r>
              <a:rPr lang="en-GB" dirty="0"/>
              <a:t>These are however not cross platform</a:t>
            </a:r>
          </a:p>
          <a:p>
            <a:pPr marL="228600" indent="-228600">
              <a:spcBef>
                <a:spcPts val="500"/>
              </a:spcBef>
              <a:buSzPts val="2400"/>
            </a:pPr>
            <a:r>
              <a:rPr lang="en-GB" dirty="0"/>
              <a:t>There are three options to suppress the warning/error:</a:t>
            </a:r>
            <a:endParaRPr dirty="0"/>
          </a:p>
          <a:p>
            <a:pPr marL="685800" lvl="1" indent="-228600" algn="l" rtl="0">
              <a:lnSpc>
                <a:spcPct val="90000"/>
              </a:lnSpc>
              <a:spcBef>
                <a:spcPts val="500"/>
              </a:spcBef>
              <a:spcAft>
                <a:spcPts val="0"/>
              </a:spcAft>
              <a:buClr>
                <a:schemeClr val="dk1"/>
              </a:buClr>
              <a:buSzPts val="2400"/>
              <a:buChar char="❑"/>
            </a:pPr>
            <a:r>
              <a:rPr lang="en-GB" dirty="0"/>
              <a:t>add </a:t>
            </a:r>
            <a:r>
              <a:rPr lang="en-GB" dirty="0">
                <a:latin typeface="Courier New"/>
                <a:ea typeface="Courier New"/>
                <a:cs typeface="Courier New"/>
                <a:sym typeface="Courier New"/>
              </a:rPr>
              <a:t>_CRT_SECURE_NO_WARNINGS </a:t>
            </a:r>
            <a:r>
              <a:rPr lang="en-GB" dirty="0"/>
              <a:t>to Project Properties -&gt; Configuration Properties -&gt; C/C++ -&gt; </a:t>
            </a:r>
            <a:r>
              <a:rPr lang="en-GB" dirty="0" err="1"/>
              <a:t>Preprocessor</a:t>
            </a:r>
            <a:r>
              <a:rPr lang="en-GB" dirty="0"/>
              <a:t> -&gt; </a:t>
            </a:r>
            <a:r>
              <a:rPr lang="en-GB" dirty="0" err="1"/>
              <a:t>Preprocessor</a:t>
            </a:r>
            <a:r>
              <a:rPr lang="en-GB" dirty="0"/>
              <a:t> Definitions</a:t>
            </a:r>
          </a:p>
          <a:p>
            <a:pPr marL="1143000" lvl="2" indent="-228600" algn="l" rtl="0">
              <a:lnSpc>
                <a:spcPct val="90000"/>
              </a:lnSpc>
              <a:spcBef>
                <a:spcPts val="500"/>
              </a:spcBef>
              <a:spcAft>
                <a:spcPts val="0"/>
              </a:spcAft>
              <a:buClr>
                <a:schemeClr val="dk1"/>
              </a:buClr>
              <a:buSzPts val="2000"/>
              <a:buChar char="❑"/>
            </a:pPr>
            <a:r>
              <a:rPr lang="en-GB" dirty="0"/>
              <a:t>Items are separated by semicolon (;)</a:t>
            </a:r>
          </a:p>
          <a:p>
            <a:pPr marL="685800" lvl="1" indent="-228600" algn="l" rtl="0">
              <a:lnSpc>
                <a:spcPct val="90000"/>
              </a:lnSpc>
              <a:spcBef>
                <a:spcPts val="500"/>
              </a:spcBef>
              <a:spcAft>
                <a:spcPts val="0"/>
              </a:spcAft>
              <a:buClr>
                <a:schemeClr val="dk1"/>
              </a:buClr>
              <a:buSzPts val="2400"/>
              <a:buChar char="❑"/>
            </a:pPr>
            <a:r>
              <a:rPr lang="en-GB" dirty="0"/>
              <a:t>Define the macro before including </a:t>
            </a:r>
            <a:r>
              <a:rPr lang="en-GB" dirty="0" err="1"/>
              <a:t>stdio.h</a:t>
            </a:r>
            <a:endParaRPr lang="en-GB" dirty="0"/>
          </a:p>
          <a:p>
            <a:pPr marL="685800" lvl="1" indent="-228600" algn="l" rtl="0">
              <a:lnSpc>
                <a:spcPct val="90000"/>
              </a:lnSpc>
              <a:spcBef>
                <a:spcPts val="500"/>
              </a:spcBef>
              <a:spcAft>
                <a:spcPts val="0"/>
              </a:spcAft>
              <a:buClr>
                <a:schemeClr val="dk1"/>
              </a:buClr>
              <a:buSzPts val="2400"/>
              <a:buChar char="❑"/>
            </a:pPr>
            <a:endParaRPr lang="en-GB" dirty="0"/>
          </a:p>
          <a:p>
            <a:pPr marL="457200" lvl="1" indent="0" algn="l" rtl="0">
              <a:lnSpc>
                <a:spcPct val="90000"/>
              </a:lnSpc>
              <a:spcBef>
                <a:spcPts val="500"/>
              </a:spcBef>
              <a:spcAft>
                <a:spcPts val="0"/>
              </a:spcAft>
              <a:buClr>
                <a:schemeClr val="dk1"/>
              </a:buClr>
              <a:buSzPts val="2400"/>
              <a:buNone/>
            </a:pPr>
            <a:endParaRPr lang="en-GB" dirty="0"/>
          </a:p>
        </p:txBody>
      </p:sp>
      <p:sp>
        <p:nvSpPr>
          <p:cNvPr id="159" name="Google Shape;159;p8"/>
          <p:cNvSpPr txBox="1"/>
          <p:nvPr/>
        </p:nvSpPr>
        <p:spPr>
          <a:xfrm>
            <a:off x="1677892" y="3935978"/>
            <a:ext cx="7739529" cy="830997"/>
          </a:xfrm>
          <a:prstGeom prst="rect">
            <a:avLst/>
          </a:prstGeom>
          <a:solidFill>
            <a:schemeClr val="l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GB" sz="1600">
                <a:solidFill>
                  <a:srgbClr val="0000FF"/>
                </a:solidFill>
                <a:highlight>
                  <a:srgbClr val="FFFFFF"/>
                </a:highlight>
                <a:latin typeface="Courier New"/>
                <a:ea typeface="Courier New"/>
                <a:cs typeface="Courier New"/>
                <a:sym typeface="Courier New"/>
              </a:rPr>
              <a:t>#define</a:t>
            </a:r>
            <a:r>
              <a:rPr lang="en-GB" sz="1600">
                <a:solidFill>
                  <a:srgbClr val="000000"/>
                </a:solidFill>
                <a:highlight>
                  <a:srgbClr val="FFFFFF"/>
                </a:highlight>
                <a:latin typeface="Courier New"/>
                <a:ea typeface="Courier New"/>
                <a:cs typeface="Courier New"/>
                <a:sym typeface="Courier New"/>
              </a:rPr>
              <a:t> </a:t>
            </a:r>
            <a:r>
              <a:rPr lang="en-GB" sz="1600" b="1">
                <a:solidFill>
                  <a:srgbClr val="228B22"/>
                </a:solidFill>
                <a:highlight>
                  <a:srgbClr val="FFFFFF"/>
                </a:highlight>
                <a:latin typeface="Courier New"/>
                <a:ea typeface="Courier New"/>
                <a:cs typeface="Courier New"/>
                <a:sym typeface="Courier New"/>
              </a:rPr>
              <a:t>_CRT_SECURE_NO_WARNINGS</a:t>
            </a:r>
            <a:endParaRPr sz="1600">
              <a:solidFill>
                <a:srgbClr val="000000"/>
              </a:solidFill>
              <a:highlight>
                <a:srgbClr val="FFFFFF"/>
              </a:highlight>
              <a:latin typeface="Courier New"/>
              <a:ea typeface="Courier New"/>
              <a:cs typeface="Courier New"/>
              <a:sym typeface="Courier New"/>
            </a:endParaRPr>
          </a:p>
          <a:p>
            <a:pPr marL="0" marR="0" lvl="0" indent="0" algn="l" rtl="0">
              <a:spcBef>
                <a:spcPts val="0"/>
              </a:spcBef>
              <a:spcAft>
                <a:spcPts val="0"/>
              </a:spcAft>
              <a:buNone/>
            </a:pPr>
            <a:r>
              <a:rPr lang="en-GB" sz="1600">
                <a:solidFill>
                  <a:srgbClr val="0000FF"/>
                </a:solidFill>
                <a:highlight>
                  <a:srgbClr val="FFFFFF"/>
                </a:highlight>
                <a:latin typeface="Courier New"/>
                <a:ea typeface="Courier New"/>
                <a:cs typeface="Courier New"/>
                <a:sym typeface="Courier New"/>
              </a:rPr>
              <a:t>#include</a:t>
            </a:r>
            <a:r>
              <a:rPr lang="en-GB" sz="1600">
                <a:solidFill>
                  <a:srgbClr val="000000"/>
                </a:solidFill>
                <a:highlight>
                  <a:srgbClr val="FFFFFF"/>
                </a:highlight>
                <a:latin typeface="Courier New"/>
                <a:ea typeface="Courier New"/>
                <a:cs typeface="Courier New"/>
                <a:sym typeface="Courier New"/>
              </a:rPr>
              <a:t> </a:t>
            </a:r>
            <a:r>
              <a:rPr lang="en-GB" sz="1600">
                <a:solidFill>
                  <a:srgbClr val="A31515"/>
                </a:solidFill>
                <a:highlight>
                  <a:srgbClr val="FFFFFF"/>
                </a:highlight>
                <a:latin typeface="Courier New"/>
                <a:ea typeface="Courier New"/>
                <a:cs typeface="Courier New"/>
                <a:sym typeface="Courier New"/>
              </a:rPr>
              <a:t>&lt;stdio.h&gt;</a:t>
            </a:r>
            <a:endParaRPr/>
          </a:p>
          <a:p>
            <a:pPr marL="0" marR="0" lvl="0" indent="0" algn="l" rtl="0">
              <a:spcBef>
                <a:spcPts val="0"/>
              </a:spcBef>
              <a:spcAft>
                <a:spcPts val="0"/>
              </a:spcAft>
              <a:buNone/>
            </a:pPr>
            <a:r>
              <a:rPr lang="en-GB" sz="1600">
                <a:solidFill>
                  <a:srgbClr val="A31515"/>
                </a:solidFill>
                <a:highlight>
                  <a:srgbClr val="FFFFFF"/>
                </a:highlight>
                <a:latin typeface="Courier New"/>
                <a:ea typeface="Courier New"/>
                <a:cs typeface="Courier New"/>
                <a:sym typeface="Courier New"/>
              </a:rPr>
              <a:t>…</a:t>
            </a:r>
            <a:endParaRPr sz="1600">
              <a:solidFill>
                <a:srgbClr val="000000"/>
              </a:solidFill>
              <a:highlight>
                <a:srgbClr val="FFFFFF"/>
              </a:highlight>
              <a:latin typeface="Courier New"/>
              <a:ea typeface="Courier New"/>
              <a:cs typeface="Courier New"/>
              <a:sym typeface="Courier New"/>
            </a:endParaRPr>
          </a:p>
        </p:txBody>
      </p:sp>
      <p:sp>
        <p:nvSpPr>
          <p:cNvPr id="160" name="Google Shape;160;p8"/>
          <p:cNvSpPr txBox="1"/>
          <p:nvPr/>
        </p:nvSpPr>
        <p:spPr>
          <a:xfrm>
            <a:off x="1677891" y="5279448"/>
            <a:ext cx="7739529" cy="830997"/>
          </a:xfrm>
          <a:prstGeom prst="rect">
            <a:avLst/>
          </a:prstGeom>
          <a:solidFill>
            <a:schemeClr val="l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GB" sz="1600">
                <a:solidFill>
                  <a:srgbClr val="0000FF"/>
                </a:solidFill>
                <a:highlight>
                  <a:srgbClr val="FFFFFF"/>
                </a:highlight>
                <a:latin typeface="Courier New"/>
                <a:ea typeface="Courier New"/>
                <a:cs typeface="Courier New"/>
                <a:sym typeface="Courier New"/>
              </a:rPr>
              <a:t>#pragma</a:t>
            </a:r>
            <a:r>
              <a:rPr lang="en-GB" sz="1600">
                <a:solidFill>
                  <a:srgbClr val="000000"/>
                </a:solidFill>
                <a:highlight>
                  <a:srgbClr val="FFFFFF"/>
                </a:highlight>
                <a:latin typeface="Courier New"/>
                <a:ea typeface="Courier New"/>
                <a:cs typeface="Courier New"/>
                <a:sym typeface="Courier New"/>
              </a:rPr>
              <a:t> warning (</a:t>
            </a:r>
            <a:r>
              <a:rPr lang="en-GB" sz="1600">
                <a:solidFill>
                  <a:srgbClr val="0000FF"/>
                </a:solidFill>
                <a:highlight>
                  <a:srgbClr val="FFFFFF"/>
                </a:highlight>
                <a:latin typeface="Courier New"/>
                <a:ea typeface="Courier New"/>
                <a:cs typeface="Courier New"/>
                <a:sym typeface="Courier New"/>
              </a:rPr>
              <a:t>disable</a:t>
            </a:r>
            <a:r>
              <a:rPr lang="en-GB" sz="1600">
                <a:solidFill>
                  <a:srgbClr val="000000"/>
                </a:solidFill>
                <a:highlight>
                  <a:srgbClr val="FFFFFF"/>
                </a:highlight>
                <a:latin typeface="Courier New"/>
                <a:ea typeface="Courier New"/>
                <a:cs typeface="Courier New"/>
                <a:sym typeface="Courier New"/>
              </a:rPr>
              <a:t> : 4996)</a:t>
            </a:r>
            <a:endParaRPr sz="1600">
              <a:solidFill>
                <a:srgbClr val="0000FF"/>
              </a:solidFill>
              <a:highlight>
                <a:srgbClr val="FFFFFF"/>
              </a:highlight>
              <a:latin typeface="Courier New"/>
              <a:ea typeface="Courier New"/>
              <a:cs typeface="Courier New"/>
              <a:sym typeface="Courier New"/>
            </a:endParaRPr>
          </a:p>
          <a:p>
            <a:pPr marL="0" marR="0" lvl="0" indent="0" algn="l" rtl="0">
              <a:spcBef>
                <a:spcPts val="0"/>
              </a:spcBef>
              <a:spcAft>
                <a:spcPts val="0"/>
              </a:spcAft>
              <a:buNone/>
            </a:pPr>
            <a:r>
              <a:rPr lang="en-GB" sz="1600">
                <a:solidFill>
                  <a:srgbClr val="0000FF"/>
                </a:solidFill>
                <a:highlight>
                  <a:srgbClr val="FFFFFF"/>
                </a:highlight>
                <a:latin typeface="Courier New"/>
                <a:ea typeface="Courier New"/>
                <a:cs typeface="Courier New"/>
                <a:sym typeface="Courier New"/>
              </a:rPr>
              <a:t>#include</a:t>
            </a:r>
            <a:r>
              <a:rPr lang="en-GB" sz="1600">
                <a:solidFill>
                  <a:srgbClr val="000000"/>
                </a:solidFill>
                <a:highlight>
                  <a:srgbClr val="FFFFFF"/>
                </a:highlight>
                <a:latin typeface="Courier New"/>
                <a:ea typeface="Courier New"/>
                <a:cs typeface="Courier New"/>
                <a:sym typeface="Courier New"/>
              </a:rPr>
              <a:t> </a:t>
            </a:r>
            <a:r>
              <a:rPr lang="en-GB" sz="1600">
                <a:solidFill>
                  <a:srgbClr val="A31515"/>
                </a:solidFill>
                <a:highlight>
                  <a:srgbClr val="FFFFFF"/>
                </a:highlight>
                <a:latin typeface="Courier New"/>
                <a:ea typeface="Courier New"/>
                <a:cs typeface="Courier New"/>
                <a:sym typeface="Courier New"/>
              </a:rPr>
              <a:t>&lt;stdio.h&gt;</a:t>
            </a:r>
            <a:endParaRPr/>
          </a:p>
          <a:p>
            <a:pPr marL="0" marR="0" lvl="0" indent="0" algn="l" rtl="0">
              <a:spcBef>
                <a:spcPts val="0"/>
              </a:spcBef>
              <a:spcAft>
                <a:spcPts val="0"/>
              </a:spcAft>
              <a:buNone/>
            </a:pPr>
            <a:r>
              <a:rPr lang="en-GB" sz="1600">
                <a:solidFill>
                  <a:srgbClr val="A31515"/>
                </a:solidFill>
                <a:highlight>
                  <a:srgbClr val="FFFFFF"/>
                </a:highlight>
                <a:latin typeface="Courier New"/>
                <a:ea typeface="Courier New"/>
                <a:cs typeface="Courier New"/>
                <a:sym typeface="Courier New"/>
              </a:rPr>
              <a:t>…</a:t>
            </a:r>
            <a:endParaRPr sz="1600">
              <a:solidFill>
                <a:srgbClr val="000000"/>
              </a:solidFill>
              <a:highlight>
                <a:srgbClr val="FFFFFF"/>
              </a:highlight>
              <a:latin typeface="Courier New"/>
              <a:ea typeface="Courier New"/>
              <a:cs typeface="Courier New"/>
              <a:sym typeface="Courier New"/>
            </a:endParaRPr>
          </a:p>
        </p:txBody>
      </p:sp>
      <p:sp>
        <p:nvSpPr>
          <p:cNvPr id="2" name="Google Shape;158;p8">
            <a:extLst>
              <a:ext uri="{FF2B5EF4-FFF2-40B4-BE49-F238E27FC236}">
                <a16:creationId xmlns:a16="http://schemas.microsoft.com/office/drawing/2014/main" id="{DF067937-9766-6C41-746C-AB41CC35DE82}"/>
              </a:ext>
            </a:extLst>
          </p:cNvPr>
          <p:cNvSpPr txBox="1">
            <a:spLocks/>
          </p:cNvSpPr>
          <p:nvPr/>
        </p:nvSpPr>
        <p:spPr>
          <a:xfrm>
            <a:off x="838200" y="4766975"/>
            <a:ext cx="10515600" cy="592425"/>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Noto Sans Symbols"/>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Noto Sans Symbols"/>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Noto Sans Symbols"/>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Noto Sans Symbols"/>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Noto Sans Symbols"/>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685800" lvl="1" indent="-228600">
              <a:buSzPts val="2400"/>
            </a:pPr>
            <a:r>
              <a:rPr lang="en-GB" dirty="0"/>
              <a:t>Disable the specific warning (with #pragma warning) before including </a:t>
            </a:r>
            <a:r>
              <a:rPr lang="en-GB" dirty="0" err="1"/>
              <a:t>stdio.h</a:t>
            </a:r>
            <a:endParaRPr lang="en-GB" dirty="0"/>
          </a:p>
          <a:p>
            <a:pPr marL="457200" lvl="1" indent="0">
              <a:buSzPts val="2400"/>
              <a:buFont typeface="Noto Sans Symbols"/>
              <a:buNone/>
            </a:pPr>
            <a:endParaRPr lang="en-GB"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9"/>
          <p:cNvSpPr txBox="1">
            <a:spLocks noGrp="1"/>
          </p:cNvSpPr>
          <p:nvPr>
            <p:ph type="title"/>
          </p:nvPr>
        </p:nvSpPr>
        <p:spPr>
          <a:xfrm>
            <a:off x="838200" y="365125"/>
            <a:ext cx="10515600" cy="71771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2"/>
              </a:buClr>
              <a:buSzPts val="3200"/>
              <a:buFont typeface="Courier New"/>
              <a:buNone/>
            </a:pPr>
            <a:r>
              <a:rPr lang="en-GB"/>
              <a:t>Project/Source module properties</a:t>
            </a:r>
            <a:endParaRPr/>
          </a:p>
        </p:txBody>
      </p:sp>
      <p:sp>
        <p:nvSpPr>
          <p:cNvPr id="166" name="Google Shape;166;p9"/>
          <p:cNvSpPr txBox="1">
            <a:spLocks noGrp="1"/>
          </p:cNvSpPr>
          <p:nvPr>
            <p:ph type="body" idx="1"/>
          </p:nvPr>
        </p:nvSpPr>
        <p:spPr>
          <a:xfrm>
            <a:off x="838200" y="1163053"/>
            <a:ext cx="10515600" cy="5013910"/>
          </a:xfrm>
          <a:prstGeom prst="rect">
            <a:avLst/>
          </a:prstGeom>
          <a:noFill/>
          <a:ln>
            <a:noFill/>
          </a:ln>
        </p:spPr>
        <p:txBody>
          <a:bodyPr spcFirstLastPara="1" wrap="square" lIns="91425" tIns="45700" rIns="91425" bIns="45700" anchor="t" anchorCtr="0">
            <a:normAutofit/>
          </a:bodyPr>
          <a:lstStyle/>
          <a:p>
            <a:pPr marL="228600" lvl="0" indent="-50800" algn="l" rtl="0">
              <a:lnSpc>
                <a:spcPct val="90000"/>
              </a:lnSpc>
              <a:spcBef>
                <a:spcPts val="0"/>
              </a:spcBef>
              <a:spcAft>
                <a:spcPts val="0"/>
              </a:spcAft>
              <a:buClr>
                <a:schemeClr val="dk1"/>
              </a:buClr>
              <a:buSzPts val="2800"/>
              <a:buNone/>
            </a:pPr>
            <a:endParaRPr/>
          </a:p>
        </p:txBody>
      </p:sp>
      <p:pic>
        <p:nvPicPr>
          <p:cNvPr id="167" name="Google Shape;167;p9"/>
          <p:cNvPicPr preferRelativeResize="0"/>
          <p:nvPr/>
        </p:nvPicPr>
        <p:blipFill rotWithShape="1">
          <a:blip r:embed="rId3">
            <a:alphaModFix/>
          </a:blip>
          <a:srcRect/>
          <a:stretch/>
        </p:blipFill>
        <p:spPr>
          <a:xfrm>
            <a:off x="838200" y="1163053"/>
            <a:ext cx="6524625" cy="4515771"/>
          </a:xfrm>
          <a:prstGeom prst="rect">
            <a:avLst/>
          </a:prstGeom>
          <a:noFill/>
          <a:ln>
            <a:noFill/>
          </a:ln>
        </p:spPr>
      </p:pic>
    </p:spTree>
  </p:cSld>
  <p:clrMapOvr>
    <a:masterClrMapping/>
  </p:clrMapOvr>
</p:sld>
</file>

<file path=ppt/theme/theme1.xml><?xml version="1.0" encoding="utf-8"?>
<a:theme xmlns:a="http://schemas.openxmlformats.org/drawingml/2006/main" name="1_Office Theme">
  <a:themeElements>
    <a:clrScheme name="Orange Red">
      <a:dk1>
        <a:srgbClr val="000000"/>
      </a:dk1>
      <a:lt1>
        <a:srgbClr val="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595</Words>
  <Application>Microsoft Office PowerPoint</Application>
  <PresentationFormat>Widescreen</PresentationFormat>
  <Paragraphs>70</Paragraphs>
  <Slides>15</Slides>
  <Notes>15</Notes>
  <HiddenSlides>4</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15</vt:i4>
      </vt:variant>
    </vt:vector>
  </HeadingPairs>
  <TitlesOfParts>
    <vt:vector size="21" baseType="lpstr">
      <vt:lpstr>Arial</vt:lpstr>
      <vt:lpstr>Calibri</vt:lpstr>
      <vt:lpstr>Courier New</vt:lpstr>
      <vt:lpstr>Noto Sans Symbols</vt:lpstr>
      <vt:lpstr>1_Office Theme</vt:lpstr>
      <vt:lpstr>Office Theme</vt:lpstr>
      <vt:lpstr>Visual Studio 2022 Overview for C</vt:lpstr>
      <vt:lpstr>Opening Visual Studio</vt:lpstr>
      <vt:lpstr>Create New Project</vt:lpstr>
      <vt:lpstr>New Project Wizard</vt:lpstr>
      <vt:lpstr>PowerPoint Presentation</vt:lpstr>
      <vt:lpstr>New C file</vt:lpstr>
      <vt:lpstr>Build &amp; Execute</vt:lpstr>
      <vt:lpstr>_CRT_SECURE_NO_WARNINGS</vt:lpstr>
      <vt:lpstr>Project/Source module properties</vt:lpstr>
      <vt:lpstr>Project/Source module properties</vt:lpstr>
      <vt:lpstr>Project/Source module properties</vt:lpstr>
      <vt:lpstr>New CUDA Project</vt:lpstr>
      <vt:lpstr>Installing CUDA</vt:lpstr>
      <vt:lpstr>PowerPoint Presentation</vt:lpstr>
      <vt:lpstr>New CUDA file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Visual Studio 2022 Overview for C</dc:title>
  <dc:creator>paul</dc:creator>
  <cp:lastModifiedBy>Robert Chisholm</cp:lastModifiedBy>
  <cp:revision>1</cp:revision>
  <dcterms:created xsi:type="dcterms:W3CDTF">2016-02-09T12:18:48Z</dcterms:created>
  <dcterms:modified xsi:type="dcterms:W3CDTF">2023-02-09T20:02:10Z</dcterms:modified>
</cp:coreProperties>
</file>