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74" r:id="rId3"/>
    <p:sldId id="360" r:id="rId4"/>
    <p:sldId id="361" r:id="rId5"/>
    <p:sldId id="337" r:id="rId6"/>
    <p:sldId id="340" r:id="rId7"/>
    <p:sldId id="350" r:id="rId8"/>
    <p:sldId id="351" r:id="rId9"/>
    <p:sldId id="375" r:id="rId10"/>
    <p:sldId id="376" r:id="rId11"/>
    <p:sldId id="377" r:id="rId12"/>
    <p:sldId id="358" r:id="rId13"/>
    <p:sldId id="352" r:id="rId14"/>
    <p:sldId id="315" r:id="rId15"/>
    <p:sldId id="314" r:id="rId16"/>
    <p:sldId id="373" r:id="rId17"/>
    <p:sldId id="294" r:id="rId18"/>
    <p:sldId id="303" r:id="rId19"/>
    <p:sldId id="309" r:id="rId20"/>
    <p:sldId id="306" r:id="rId21"/>
    <p:sldId id="307" r:id="rId22"/>
    <p:sldId id="359" r:id="rId23"/>
    <p:sldId id="308" r:id="rId24"/>
    <p:sldId id="305" r:id="rId25"/>
    <p:sldId id="372" r:id="rId26"/>
    <p:sldId id="295" r:id="rId27"/>
    <p:sldId id="320" r:id="rId28"/>
    <p:sldId id="328" r:id="rId29"/>
    <p:sldId id="329" r:id="rId30"/>
    <p:sldId id="355" r:id="rId31"/>
    <p:sldId id="330" r:id="rId32"/>
    <p:sldId id="362" r:id="rId33"/>
    <p:sldId id="363" r:id="rId34"/>
    <p:sldId id="364" r:id="rId35"/>
    <p:sldId id="365" r:id="rId36"/>
    <p:sldId id="367" r:id="rId37"/>
    <p:sldId id="366" r:id="rId38"/>
    <p:sldId id="370" r:id="rId39"/>
    <p:sldId id="369" r:id="rId40"/>
    <p:sldId id="368" r:id="rId41"/>
    <p:sldId id="371" r:id="rId42"/>
    <p:sldId id="378" r:id="rId43"/>
    <p:sldId id="33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0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0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5471-44DD-4ABD-85DF-83298C62837B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E7748-8183-4716-A42C-4520E83A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6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6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5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2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8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4FF14-AC53-4086-8E09-9CF1AFFDCF98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6ADD-0132-45FC-9FDF-D2D4C02B1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pucomputing.shef.ac.uk/educ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Introduction to Deep Learning on </a:t>
            </a:r>
            <a:r>
              <a:rPr lang="en-GB" sz="4800" dirty="0" err="1" smtClean="0"/>
              <a:t>ShARC</a:t>
            </a:r>
            <a:r>
              <a:rPr lang="en-GB" sz="4800" dirty="0"/>
              <a:t> </a:t>
            </a:r>
            <a:r>
              <a:rPr lang="en-GB" sz="4800" dirty="0" smtClean="0"/>
              <a:t>and DGX-1</a:t>
            </a:r>
            <a:br>
              <a:rPr lang="en-GB" sz="4800" dirty="0" smtClean="0"/>
            </a:br>
            <a:r>
              <a:rPr lang="en-GB" sz="4800" dirty="0" smtClean="0"/>
              <a:t>Day 2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Twin </a:t>
            </a:r>
            <a:r>
              <a:rPr lang="en-GB" dirty="0" err="1" smtClean="0"/>
              <a:t>Karmakharm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23rd February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2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1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Normalised image</a:t>
            </a:r>
          </a:p>
          <a:p>
            <a:r>
              <a:rPr lang="en-GB" dirty="0" smtClean="0"/>
              <a:t>Non-normalised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34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Subtract mean from data (when using pre-built model)</a:t>
            </a:r>
          </a:p>
          <a:p>
            <a:pPr lvl="1"/>
            <a:r>
              <a:rPr lang="en-GB" dirty="0" smtClean="0"/>
              <a:t>Pre-built models should provide their input format and mean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35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of the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8" y="2203668"/>
            <a:ext cx="2354922" cy="2339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09" y="2272072"/>
            <a:ext cx="2016229" cy="2002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52" y="2272072"/>
            <a:ext cx="1992193" cy="1962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29" y="4963405"/>
            <a:ext cx="5421099" cy="1220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33" y="2203667"/>
            <a:ext cx="2201624" cy="218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408" y="1956964"/>
            <a:ext cx="1187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conv1 weights</a:t>
            </a:r>
            <a:endParaRPr lang="en-GB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791896" y="1956964"/>
            <a:ext cx="1122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c</a:t>
            </a:r>
            <a:r>
              <a:rPr lang="en-GB" sz="1350" dirty="0"/>
              <a:t>onv1 output</a:t>
            </a:r>
            <a:endParaRPr lang="en-GB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4897992" y="1956964"/>
            <a:ext cx="11063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pool5 output</a:t>
            </a:r>
            <a:endParaRPr lang="en-GB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7078652" y="1956964"/>
            <a:ext cx="11387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fc6 histogram</a:t>
            </a:r>
            <a:endParaRPr lang="en-GB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131506" y="4566285"/>
            <a:ext cx="2324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o</a:t>
            </a:r>
            <a:r>
              <a:rPr lang="en-GB" sz="1350" dirty="0"/>
              <a:t>utput probability distribution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175903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of the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Deep </a:t>
            </a:r>
            <a:r>
              <a:rPr lang="en-GB" dirty="0"/>
              <a:t>visualisation toolbox - https://github.com/yosinski/deep-visualization-toolbox</a:t>
            </a:r>
          </a:p>
        </p:txBody>
      </p:sp>
    </p:spTree>
    <p:extLst>
      <p:ext uri="{BB962C8B-B14F-4D97-AF65-F5344CB8AC3E}">
        <p14:creationId xmlns:p14="http://schemas.microsoft.com/office/powerpoint/2010/main" val="287506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Lab 04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Training using multiple GPUs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3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using multiple GPUs</a:t>
            </a:r>
            <a:endParaRPr lang="en-GB" dirty="0"/>
          </a:p>
        </p:txBody>
      </p:sp>
      <p:pic>
        <p:nvPicPr>
          <p:cNvPr id="14338" name="Picture 2" descr="Image result for parallelizing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43" y="2407300"/>
            <a:ext cx="2667958" cy="314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parallelizing neural 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21" y="2580034"/>
            <a:ext cx="2375059" cy="280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9342" y="2125266"/>
            <a:ext cx="35491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Model parallelism – Synchronise inputs/outputs</a:t>
            </a:r>
            <a:endParaRPr lang="en-GB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142677" y="2130300"/>
            <a:ext cx="29120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Data parallelism – Synchronise weights</a:t>
            </a:r>
            <a:endParaRPr lang="en-GB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37951" y="5588356"/>
            <a:ext cx="56666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[https://</a:t>
            </a:r>
            <a:r>
              <a:rPr lang="en-GB" sz="1350" dirty="0"/>
              <a:t>blog.rescale.com/deep-learning-with-multiple-gpus-on-rescale-torch]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08879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using multiple GPUs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23049" y="2188131"/>
            <a:ext cx="37759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It’s also possible to use a mixture [</a:t>
            </a:r>
            <a:r>
              <a:rPr lang="en-GB" sz="1350" dirty="0" err="1"/>
              <a:t>Krizhevsky</a:t>
            </a:r>
            <a:r>
              <a:rPr lang="en-GB" sz="1350" dirty="0"/>
              <a:t> 2014]</a:t>
            </a:r>
            <a:endParaRPr lang="en-GB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0391"/>
            <a:ext cx="4069080" cy="205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27" y="2052077"/>
            <a:ext cx="3545443" cy="33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Slides and Lab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http://gpucomputing.shef.ac.uk/education</a:t>
            </a:r>
            <a:endParaRPr lang="en-GB" dirty="0" smtClean="0"/>
          </a:p>
          <a:p>
            <a:r>
              <a:rPr lang="en-GB" dirty="0" smtClean="0"/>
              <a:t>“More” link under -&gt; Introduction to Deep Learning on </a:t>
            </a:r>
            <a:r>
              <a:rPr lang="en-GB" dirty="0" err="1" smtClean="0"/>
              <a:t>ShARC</a:t>
            </a:r>
            <a:r>
              <a:rPr lang="en-GB" dirty="0" smtClean="0"/>
              <a:t> DGX-1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19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using multiple GPUs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parallel allows models larger than individuals GPUs to be run</a:t>
            </a:r>
          </a:p>
          <a:p>
            <a:pPr lvl="1"/>
            <a:r>
              <a:rPr lang="en-GB" dirty="0" err="1" smtClean="0"/>
              <a:t>Caffe</a:t>
            </a:r>
            <a:r>
              <a:rPr lang="en-GB" dirty="0" smtClean="0"/>
              <a:t> does not support this</a:t>
            </a:r>
          </a:p>
          <a:p>
            <a:pPr lvl="1"/>
            <a:r>
              <a:rPr lang="en-GB" dirty="0" smtClean="0"/>
              <a:t>But you can do it on </a:t>
            </a:r>
            <a:r>
              <a:rPr lang="en-GB" dirty="0" err="1" smtClean="0"/>
              <a:t>Theano</a:t>
            </a:r>
            <a:r>
              <a:rPr lang="en-GB" dirty="0" smtClean="0"/>
              <a:t>, Torch and </a:t>
            </a:r>
            <a:r>
              <a:rPr lang="en-GB" dirty="0" err="1" smtClean="0"/>
              <a:t>Tensorflow</a:t>
            </a:r>
            <a:endParaRPr lang="en-GB" dirty="0" smtClean="0"/>
          </a:p>
          <a:p>
            <a:r>
              <a:rPr lang="en-GB" dirty="0" smtClean="0"/>
              <a:t>Data parallel conceptually easier to implement, less communication during training</a:t>
            </a:r>
          </a:p>
          <a:p>
            <a:r>
              <a:rPr lang="en-GB" dirty="0" smtClean="0"/>
              <a:t>Beware of synchronisation cost! </a:t>
            </a:r>
          </a:p>
          <a:p>
            <a:pPr lvl="1"/>
            <a:r>
              <a:rPr lang="en-GB" dirty="0" smtClean="0"/>
              <a:t>Training time vs. Synchronisation time</a:t>
            </a:r>
          </a:p>
          <a:p>
            <a:pPr lvl="1"/>
            <a:r>
              <a:rPr lang="en-GB" dirty="0" smtClean="0"/>
              <a:t>On smaller models it may even take longer to synchronise than to train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05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using multiple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Synchronisation performed GPU to GPU, does not pass through CPU</a:t>
            </a:r>
          </a:p>
          <a:p>
            <a:r>
              <a:rPr lang="en-GB" dirty="0" smtClean="0"/>
              <a:t>Check your GPU connection topology</a:t>
            </a:r>
          </a:p>
          <a:p>
            <a:pPr lvl="1"/>
            <a:r>
              <a:rPr lang="en-GB" dirty="0" smtClean="0"/>
              <a:t>Check with </a:t>
            </a:r>
            <a:r>
              <a:rPr lang="en-GB" dirty="0" err="1" smtClean="0"/>
              <a:t>nvidia-smi</a:t>
            </a:r>
            <a:r>
              <a:rPr lang="en-GB" dirty="0" smtClean="0"/>
              <a:t> </a:t>
            </a:r>
            <a:r>
              <a:rPr lang="en-GB" dirty="0" err="1" smtClean="0"/>
              <a:t>topo</a:t>
            </a:r>
            <a:r>
              <a:rPr lang="en-GB" dirty="0" smtClean="0"/>
              <a:t> –matrix</a:t>
            </a:r>
          </a:p>
          <a:p>
            <a:r>
              <a:rPr lang="en-GB" dirty="0" smtClean="0"/>
              <a:t>GPUs connected with </a:t>
            </a:r>
            <a:r>
              <a:rPr lang="en-GB" dirty="0" err="1" smtClean="0"/>
              <a:t>NVLink</a:t>
            </a:r>
            <a:r>
              <a:rPr lang="en-GB" dirty="0" smtClean="0"/>
              <a:t> will be faster</a:t>
            </a:r>
            <a:br>
              <a:rPr lang="en-GB" dirty="0" smtClean="0"/>
            </a:br>
            <a:r>
              <a:rPr lang="en-GB" dirty="0" smtClean="0"/>
              <a:t>than through PCI</a:t>
            </a:r>
          </a:p>
          <a:p>
            <a:pPr lvl="1"/>
            <a:r>
              <a:rPr lang="en-GB" dirty="0" smtClean="0"/>
              <a:t>E.g. Training on GPU 0 &amp; 1 will be</a:t>
            </a:r>
            <a:br>
              <a:rPr lang="en-GB" dirty="0" smtClean="0"/>
            </a:br>
            <a:r>
              <a:rPr lang="en-GB" dirty="0" smtClean="0"/>
              <a:t>faster than GPU 2 &amp; </a:t>
            </a:r>
            <a:r>
              <a:rPr lang="en-GB" dirty="0"/>
              <a:t>4</a:t>
            </a:r>
          </a:p>
        </p:txBody>
      </p:sp>
      <p:pic>
        <p:nvPicPr>
          <p:cNvPr id="4" name="Picture 2" descr="NVIDIA Hybrid Cube 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19" y="4092819"/>
            <a:ext cx="2765181" cy="276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8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Scheduler Not guaranteed </a:t>
            </a:r>
            <a:r>
              <a:rPr lang="en-GB" dirty="0" err="1" smtClean="0"/>
              <a:t>NVLink</a:t>
            </a:r>
            <a:endParaRPr lang="en-GB" dirty="0" smtClean="0"/>
          </a:p>
          <a:p>
            <a:r>
              <a:rPr lang="en-GB" dirty="0" smtClean="0"/>
              <a:t>Tier 2 system you will get the whole DGX-1 Node</a:t>
            </a:r>
          </a:p>
          <a:p>
            <a:endParaRPr lang="en-GB" dirty="0"/>
          </a:p>
          <a:p>
            <a:r>
              <a:rPr lang="en-GB" dirty="0" smtClean="0"/>
              <a:t>Benchmarking – calculation times roughly constant, scale linearly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6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using multiple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7899"/>
            <a:ext cx="7886700" cy="3263504"/>
          </a:xfrm>
        </p:spPr>
        <p:txBody>
          <a:bodyPr/>
          <a:lstStyle/>
          <a:p>
            <a:r>
              <a:rPr lang="en-GB" dirty="0" smtClean="0"/>
              <a:t>Bigger Local Epoch/batch size means less communication time but can actually take longer to converge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31" y="3629585"/>
            <a:ext cx="5055632" cy="897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4616" y="4526973"/>
            <a:ext cx="1389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[Dahl et al. 2008]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48417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using multiple GPUs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Caffe</a:t>
            </a:r>
            <a:r>
              <a:rPr lang="en-GB" dirty="0" smtClean="0"/>
              <a:t> has built-in data parallelism support on command line using the </a:t>
            </a:r>
            <a:r>
              <a:rPr lang="en-GB" dirty="0" err="1" smtClean="0"/>
              <a:t>gpu</a:t>
            </a:r>
            <a:r>
              <a:rPr lang="en-GB" dirty="0" smtClean="0"/>
              <a:t> flag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/>
              <a:t>caffe</a:t>
            </a:r>
            <a:r>
              <a:rPr lang="en-GB" dirty="0" smtClean="0"/>
              <a:t> train –solver </a:t>
            </a:r>
            <a:r>
              <a:rPr lang="en-GB" dirty="0" err="1" smtClean="0"/>
              <a:t>solver.prototxt</a:t>
            </a:r>
            <a:r>
              <a:rPr lang="en-GB" dirty="0" smtClean="0"/>
              <a:t> –</a:t>
            </a:r>
            <a:r>
              <a:rPr lang="en-GB" dirty="0" err="1" smtClean="0"/>
              <a:t>gpu</a:t>
            </a:r>
            <a:r>
              <a:rPr lang="en-GB" dirty="0" smtClean="0"/>
              <a:t> 0,1</a:t>
            </a:r>
          </a:p>
          <a:p>
            <a:pPr lvl="1"/>
            <a:r>
              <a:rPr lang="en-GB" dirty="0" smtClean="0"/>
              <a:t>Or </a:t>
            </a:r>
            <a:r>
              <a:rPr lang="en-GB" dirty="0" err="1" smtClean="0"/>
              <a:t>caffe</a:t>
            </a:r>
            <a:r>
              <a:rPr lang="en-GB" dirty="0" smtClean="0"/>
              <a:t> </a:t>
            </a:r>
            <a:r>
              <a:rPr lang="en-GB" dirty="0"/>
              <a:t>train –solver </a:t>
            </a:r>
            <a:r>
              <a:rPr lang="en-GB" dirty="0" err="1"/>
              <a:t>solver.prototxt</a:t>
            </a:r>
            <a:r>
              <a:rPr lang="en-GB" dirty="0"/>
              <a:t> –</a:t>
            </a:r>
            <a:r>
              <a:rPr lang="en-GB" dirty="0" err="1"/>
              <a:t>gpu</a:t>
            </a:r>
            <a:r>
              <a:rPr lang="en-GB" dirty="0"/>
              <a:t> </a:t>
            </a:r>
            <a:r>
              <a:rPr lang="en-GB" dirty="0" smtClean="0"/>
              <a:t>all</a:t>
            </a:r>
          </a:p>
          <a:p>
            <a:r>
              <a:rPr lang="en-GB" dirty="0" smtClean="0"/>
              <a:t>Multi-</a:t>
            </a:r>
            <a:r>
              <a:rPr lang="en-GB" dirty="0" err="1" smtClean="0"/>
              <a:t>gpu</a:t>
            </a:r>
            <a:r>
              <a:rPr lang="en-GB" dirty="0" smtClean="0"/>
              <a:t> for training only and through the command line and C++ interface, not Python</a:t>
            </a:r>
          </a:p>
        </p:txBody>
      </p:sp>
    </p:spTree>
    <p:extLst>
      <p:ext uri="{BB962C8B-B14F-4D97-AF65-F5344CB8AC3E}">
        <p14:creationId xmlns:p14="http://schemas.microsoft.com/office/powerpoint/2010/main" val="241877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Lab 05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4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50" dirty="0"/>
              <a:t>6</a:t>
            </a:r>
            <a:r>
              <a:rPr lang="en-GB" sz="4050" dirty="0"/>
              <a:t>. Recurrent Neural Networks</a:t>
            </a:r>
            <a:endParaRPr lang="en-GB" sz="4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simple text prediction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26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</a:t>
            </a:r>
            <a:r>
              <a:rPr lang="en-GB" dirty="0" smtClean="0"/>
              <a:t>Networks (RNN)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models of sequential data is important: </a:t>
            </a:r>
            <a:r>
              <a:rPr lang="en-GB" dirty="0"/>
              <a:t>automatic speech recognition, machine translation, natural language, </a:t>
            </a:r>
            <a:r>
              <a:rPr lang="en-GB" dirty="0" smtClean="0"/>
              <a:t>…</a:t>
            </a:r>
          </a:p>
          <a:p>
            <a:r>
              <a:rPr lang="en-GB" dirty="0"/>
              <a:t>Recurrent </a:t>
            </a:r>
            <a:r>
              <a:rPr lang="en-GB" dirty="0" smtClean="0"/>
              <a:t>Neural Networks </a:t>
            </a:r>
            <a:r>
              <a:rPr lang="en-GB" dirty="0"/>
              <a:t>(RNN) </a:t>
            </a:r>
            <a:r>
              <a:rPr lang="en-GB" dirty="0" smtClean="0"/>
              <a:t>can handle these types of problems as they have ‘memory’ </a:t>
            </a:r>
          </a:p>
          <a:p>
            <a:r>
              <a:rPr lang="en-GB" dirty="0" smtClean="0"/>
              <a:t>Also </a:t>
            </a:r>
            <a:r>
              <a:rPr lang="en-GB" dirty="0"/>
              <a:t>called Elman network (Finding structure in time, Elman 1990)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05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RNNs: Language </a:t>
            </a:r>
            <a:r>
              <a:rPr lang="en-GB" dirty="0" err="1"/>
              <a:t>modeling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Statistical language </a:t>
            </a:r>
            <a:r>
              <a:rPr lang="en-GB" dirty="0" err="1"/>
              <a:t>modeling</a:t>
            </a:r>
            <a:r>
              <a:rPr lang="en-GB" dirty="0"/>
              <a:t> is one of the oldest and most important NLP tasks</a:t>
            </a:r>
          </a:p>
          <a:p>
            <a:endParaRPr lang="en-GB" dirty="0"/>
          </a:p>
          <a:p>
            <a:r>
              <a:rPr lang="en-GB" dirty="0"/>
              <a:t>The language models are core of machine translation, speech recognition and many other applications</a:t>
            </a:r>
          </a:p>
          <a:p>
            <a:endParaRPr lang="en-GB" dirty="0"/>
          </a:p>
          <a:p>
            <a:r>
              <a:rPr lang="en-GB" dirty="0"/>
              <a:t>Historically, it was amazingly difficult to convincingly beat N-grams,  especially on larger than tiny datasets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07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&amp; Data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to many (sequence output)  e.g. captioning an image with multiple words</a:t>
            </a:r>
          </a:p>
          <a:p>
            <a:r>
              <a:rPr lang="en-GB" dirty="0" smtClean="0"/>
              <a:t>Many to one (sequence input) e.g. sentiment analysis</a:t>
            </a:r>
          </a:p>
        </p:txBody>
      </p:sp>
      <p:pic>
        <p:nvPicPr>
          <p:cNvPr id="22530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08" y="3695411"/>
            <a:ext cx="5362931" cy="16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40330" y="5548151"/>
            <a:ext cx="4235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[http://</a:t>
            </a:r>
            <a:r>
              <a:rPr lang="en-GB" sz="1350" dirty="0"/>
              <a:t>karpathy.github.io/2015/05/21/rnn-effectiveness]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1966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Day 1</a:t>
            </a:r>
          </a:p>
          <a:p>
            <a:pPr lvl="1"/>
            <a:r>
              <a:rPr lang="en-GB" dirty="0"/>
              <a:t>Lab 00: Getting </a:t>
            </a:r>
            <a:r>
              <a:rPr lang="en-GB" dirty="0" smtClean="0"/>
              <a:t>started</a:t>
            </a:r>
          </a:p>
          <a:p>
            <a:pPr lvl="1"/>
            <a:r>
              <a:rPr lang="en-GB" dirty="0" smtClean="0"/>
              <a:t>Machine Learning and Neural Network Refresher</a:t>
            </a:r>
          </a:p>
          <a:p>
            <a:pPr lvl="1"/>
            <a:r>
              <a:rPr lang="en-GB" dirty="0" smtClean="0"/>
              <a:t>Introduction to Deep Learning</a:t>
            </a:r>
          </a:p>
          <a:p>
            <a:pPr lvl="1"/>
            <a:r>
              <a:rPr lang="en-GB" dirty="0" smtClean="0"/>
              <a:t>Lab 01: A simple Neural Network model for MNIST classification</a:t>
            </a:r>
          </a:p>
          <a:p>
            <a:pPr lvl="1"/>
            <a:r>
              <a:rPr lang="en-GB" dirty="0" smtClean="0"/>
              <a:t>Lab 02: Convolution Neural Networks</a:t>
            </a:r>
          </a:p>
          <a:p>
            <a:pPr lvl="1"/>
            <a:r>
              <a:rPr lang="en-GB" dirty="0" smtClean="0"/>
              <a:t>Lab 03: Deploying Your Trained Network</a:t>
            </a:r>
          </a:p>
        </p:txBody>
      </p:sp>
    </p:spTree>
    <p:extLst>
      <p:ext uri="{BB962C8B-B14F-4D97-AF65-F5344CB8AC3E}">
        <p14:creationId xmlns:p14="http://schemas.microsoft.com/office/powerpoint/2010/main" val="30750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&amp; Data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to many (sequence in and out) e.g. Machine translation such as translating an English sentence to a French one</a:t>
            </a:r>
          </a:p>
          <a:p>
            <a:r>
              <a:rPr lang="en-GB" dirty="0" smtClean="0"/>
              <a:t>Many to many (synced sequence in and out) e.g. Video classification for labelling frames in a video</a:t>
            </a:r>
            <a:endParaRPr lang="en-GB" dirty="0"/>
          </a:p>
        </p:txBody>
      </p:sp>
      <p:pic>
        <p:nvPicPr>
          <p:cNvPr id="22530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08" y="4159077"/>
            <a:ext cx="5362931" cy="16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40330" y="6011817"/>
            <a:ext cx="4235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[http://</a:t>
            </a:r>
            <a:r>
              <a:rPr lang="en-GB" sz="1350" dirty="0"/>
              <a:t>karpathy.github.io/2015/05/21/rnn-effectiveness]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1034952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&amp; Data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used in absence of a sequence</a:t>
            </a:r>
            <a:endParaRPr lang="en-GB" dirty="0"/>
          </a:p>
        </p:txBody>
      </p:sp>
      <p:pic>
        <p:nvPicPr>
          <p:cNvPr id="22532" name="Picture 4" descr="http://karpathy.github.io/assets/rnn/house_rea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1" y="2773820"/>
            <a:ext cx="1537335" cy="27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://karpathy.github.io/assets/rnn/house_generat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73821"/>
            <a:ext cx="2735742" cy="26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57475" y="5725338"/>
            <a:ext cx="4235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[http://</a:t>
            </a:r>
            <a:r>
              <a:rPr lang="en-GB" sz="1350" dirty="0"/>
              <a:t>karpathy.github.io/2015/05/21/rnn-effectiveness]</a:t>
            </a:r>
            <a:endParaRPr lang="en-GB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301317" y="2496821"/>
            <a:ext cx="2676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RNN Learns to read house numbers</a:t>
            </a:r>
            <a:endParaRPr lang="en-GB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4599724" y="2482276"/>
            <a:ext cx="27192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RNN Learns to paint house numbers</a:t>
            </a:r>
            <a:endParaRPr lang="en-GB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00" y="5416229"/>
            <a:ext cx="1246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[Ba et al. 2015]</a:t>
            </a:r>
            <a:endParaRPr lang="en-GB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265" y="5416229"/>
            <a:ext cx="15556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[Gregor et al. 2015]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1336671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Recurrent network has loops</a:t>
            </a:r>
          </a:p>
          <a:p>
            <a:r>
              <a:rPr lang="en-GB" dirty="0" smtClean="0"/>
              <a:t>In theory can lean to represent unlimited memory</a:t>
            </a:r>
          </a:p>
          <a:p>
            <a:endParaRPr lang="en-GB" dirty="0"/>
          </a:p>
        </p:txBody>
      </p:sp>
      <p:pic>
        <p:nvPicPr>
          <p:cNvPr id="1026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55" y="3459559"/>
            <a:ext cx="1307918" cy="2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14299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unrolled RNN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We generally limit this to 5-10 steps </a:t>
            </a:r>
            <a:endParaRPr lang="en-GB" dirty="0"/>
          </a:p>
        </p:txBody>
      </p:sp>
      <p:pic>
        <p:nvPicPr>
          <p:cNvPr id="2050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41" y="2750612"/>
            <a:ext cx="5360684" cy="140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49557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basic approach has problems with</a:t>
            </a:r>
          </a:p>
          <a:p>
            <a:pPr lvl="1"/>
            <a:r>
              <a:rPr lang="en-GB" dirty="0" smtClean="0"/>
              <a:t>Vanishing gradients - </a:t>
            </a:r>
            <a:r>
              <a:rPr lang="en-GB" dirty="0"/>
              <a:t>As we propagate the gradients back in time, usually their magnitude quickly decreases</a:t>
            </a:r>
            <a:endParaRPr lang="en-GB" dirty="0" smtClean="0"/>
          </a:p>
          <a:p>
            <a:pPr lvl="1"/>
            <a:r>
              <a:rPr lang="en-GB" dirty="0" smtClean="0"/>
              <a:t>Long term dependencies – Cannot connect information too far back in time</a:t>
            </a:r>
            <a:endParaRPr lang="en-GB" dirty="0"/>
          </a:p>
        </p:txBody>
      </p:sp>
      <p:pic>
        <p:nvPicPr>
          <p:cNvPr id="3074" name="Picture 2" descr="http://colah.github.io/posts/2015-08-Understanding-LSTMs/img/RNN-shorttermdepdenc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838005"/>
            <a:ext cx="2952563" cy="13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ural networks struggle with long term dependencie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38005"/>
            <a:ext cx="3951107" cy="13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11180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Short Term Memory network (LSTM) can help the long-term dependency problem</a:t>
            </a:r>
            <a:endParaRPr lang="en-GB" dirty="0"/>
          </a:p>
        </p:txBody>
      </p:sp>
      <p:pic>
        <p:nvPicPr>
          <p:cNvPr id="4098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9" y="3022372"/>
            <a:ext cx="3974306" cy="148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LSTM neural network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56" y="2992571"/>
            <a:ext cx="3767138" cy="14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2" y="4887837"/>
            <a:ext cx="3616337" cy="67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069" y="4610837"/>
            <a:ext cx="2048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Standard RNN, single layer</a:t>
            </a:r>
            <a:endParaRPr lang="en-GB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5022057" y="4610837"/>
            <a:ext cx="24665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LSTM, has four interacting layers</a:t>
            </a:r>
            <a:endParaRPr lang="en-GB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3709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6" y="2275959"/>
            <a:ext cx="6960903" cy="215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Cell states perform simple linear operations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3 gates optionally let information though</a:t>
            </a:r>
            <a:br>
              <a:rPr lang="en-GB" dirty="0" smtClean="0"/>
            </a:br>
            <a:r>
              <a:rPr lang="en-GB" dirty="0" smtClean="0"/>
              <a:t>and controls the cell state</a:t>
            </a:r>
          </a:p>
          <a:p>
            <a:pPr lvl="1"/>
            <a:r>
              <a:rPr lang="en-GB" dirty="0" smtClean="0"/>
              <a:t>Has sigmoid activation functions</a:t>
            </a:r>
            <a:endParaRPr lang="en-GB" dirty="0"/>
          </a:p>
        </p:txBody>
      </p:sp>
      <p:pic>
        <p:nvPicPr>
          <p:cNvPr id="5124" name="Picture 4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2" y="4425986"/>
            <a:ext cx="999282" cy="12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066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5" y="3141630"/>
            <a:ext cx="7009191" cy="21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Decide if we’re keeping this information </a:t>
            </a:r>
          </a:p>
          <a:p>
            <a:pPr lvl="1"/>
            <a:r>
              <a:rPr lang="en-GB" dirty="0" smtClean="0"/>
              <a:t>Is it the same context/subject?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47773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63" y="3110172"/>
            <a:ext cx="7009191" cy="21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Decide what new information to store</a:t>
            </a:r>
          </a:p>
          <a:p>
            <a:pPr lvl="1"/>
            <a:r>
              <a:rPr lang="en-GB" dirty="0" smtClean="0"/>
              <a:t>Input gate layer      decides the value to update</a:t>
            </a:r>
          </a:p>
          <a:p>
            <a:pPr lvl="1"/>
            <a:r>
              <a:rPr lang="en-GB" dirty="0" err="1" smtClean="0"/>
              <a:t>tanh</a:t>
            </a:r>
            <a:r>
              <a:rPr lang="en-GB" dirty="0" smtClean="0"/>
              <a:t> layer generates a vector of new candidate values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7170" name="Picture 2" descr="https://latex.codecogs.com/gif.latex?%5Cdpi%7B300%7D%20%5C%7E%7BC%7D_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57" y="2824276"/>
            <a:ext cx="264319" cy="28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.codecogs.com/gif.latex?%5Cdpi%7B300%7D%20%5Csig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13" y="2615897"/>
            <a:ext cx="175436" cy="1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1584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5" y="3106283"/>
            <a:ext cx="7009191" cy="21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old cell state           in to new cell state</a:t>
            </a:r>
            <a:endParaRPr lang="en-GB" dirty="0"/>
          </a:p>
        </p:txBody>
      </p:sp>
      <p:pic>
        <p:nvPicPr>
          <p:cNvPr id="8194" name="Picture 2" descr="https://latex.codecogs.com/gif.latex?%5Cdpi%7B300%7D%20C_%7Bt-1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90" y="2226469"/>
            <a:ext cx="477578" cy="23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atex.codecogs.com/gif.latex?%5Cdpi%7B300%7D%20C_%7Bt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74" y="2229183"/>
            <a:ext cx="244216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2813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Day 2</a:t>
            </a:r>
          </a:p>
          <a:p>
            <a:pPr lvl="1"/>
            <a:r>
              <a:rPr lang="en-GB" dirty="0" smtClean="0"/>
              <a:t>Lab 04: Using and Visualising Pre-trained Models</a:t>
            </a:r>
          </a:p>
          <a:p>
            <a:pPr lvl="1"/>
            <a:r>
              <a:rPr lang="en-GB" dirty="0" smtClean="0"/>
              <a:t>Lab 05: Deep Learning with multiple GPUs</a:t>
            </a:r>
          </a:p>
          <a:p>
            <a:pPr lvl="1"/>
            <a:r>
              <a:rPr lang="en-GB" dirty="0" smtClean="0"/>
              <a:t>Lab 06: Recurrent Neural Networks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5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63" y="3081152"/>
            <a:ext cx="7009191" cy="21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RNN -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Decide the output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44558" y="6311899"/>
            <a:ext cx="4658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[http</a:t>
            </a:r>
            <a:r>
              <a:rPr lang="en-GB" sz="1400" dirty="0"/>
              <a:t>://</a:t>
            </a:r>
            <a:r>
              <a:rPr lang="en-GB" sz="1400" dirty="0"/>
              <a:t>colah.github.io/posts/2015-08-Understanding-LSTMs]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52025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Lab 06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3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get access to DGX-1</a:t>
            </a:r>
          </a:p>
          <a:p>
            <a:r>
              <a:rPr lang="en-GB" dirty="0" smtClean="0"/>
              <a:t>Documentation, </a:t>
            </a:r>
            <a:r>
              <a:rPr lang="en-GB" dirty="0" err="1" smtClean="0"/>
              <a:t>github</a:t>
            </a:r>
            <a:r>
              <a:rPr lang="en-GB" dirty="0" smtClean="0"/>
              <a:t> 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716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attending!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54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4. Using and visualising pre-trained model</a:t>
            </a:r>
            <a:endParaRPr lang="en-GB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80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pre-trained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ImageNet dataset is 55GB and can take a week to train!</a:t>
            </a:r>
          </a:p>
          <a:p>
            <a:pPr lvl="1"/>
            <a:r>
              <a:rPr lang="en-GB" dirty="0" smtClean="0"/>
              <a:t>150,000 images</a:t>
            </a:r>
          </a:p>
          <a:p>
            <a:pPr lvl="1"/>
            <a:r>
              <a:rPr lang="en-GB" dirty="0" smtClean="0"/>
              <a:t>1,000 categories</a:t>
            </a:r>
          </a:p>
          <a:p>
            <a:pPr lvl="1"/>
            <a:r>
              <a:rPr lang="en-GB" dirty="0" smtClean="0"/>
              <a:t>A pre-trained model only needs the weights (~240MB for </a:t>
            </a:r>
            <a:r>
              <a:rPr lang="en-GB" dirty="0" err="1" smtClean="0"/>
              <a:t>Alexnet</a:t>
            </a:r>
            <a:r>
              <a:rPr lang="en-GB" dirty="0" smtClean="0"/>
              <a:t>)</a:t>
            </a:r>
          </a:p>
          <a:p>
            <a:r>
              <a:rPr lang="en-GB" dirty="0" smtClean="0"/>
              <a:t>It’s possible to use pre-trained model to improve convergence time in your own dataset</a:t>
            </a:r>
          </a:p>
          <a:p>
            <a:r>
              <a:rPr lang="en-GB" dirty="0" smtClean="0"/>
              <a:t>Also possible to repurpose the network for a different function</a:t>
            </a:r>
          </a:p>
          <a:p>
            <a:r>
              <a:rPr lang="en-GB" dirty="0" smtClean="0"/>
              <a:t>But if additional classifier is needed you will need to re-train the model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4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your data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your dataset in databases such as:</a:t>
            </a:r>
          </a:p>
          <a:p>
            <a:pPr lvl="1"/>
            <a:r>
              <a:rPr lang="en-GB" dirty="0" smtClean="0"/>
              <a:t>LMDB – Memory mapped, can be larger than system memory, fast reads</a:t>
            </a:r>
          </a:p>
          <a:p>
            <a:pPr lvl="1"/>
            <a:r>
              <a:rPr lang="en-GB" dirty="0" err="1" smtClean="0"/>
              <a:t>LevelDB</a:t>
            </a:r>
            <a:r>
              <a:rPr lang="en-GB" dirty="0" smtClean="0"/>
              <a:t> – More efficient storage, a little slower to read than LMDB</a:t>
            </a:r>
          </a:p>
          <a:p>
            <a:pPr lvl="1"/>
            <a:r>
              <a:rPr lang="en-GB" dirty="0" smtClean="0"/>
              <a:t>HDF5 – Simpler to use, must read entire DB to memory</a:t>
            </a:r>
          </a:p>
          <a:p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34930" y="4280163"/>
            <a:ext cx="6546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[https://</a:t>
            </a:r>
            <a:r>
              <a:rPr lang="en-GB" sz="1050" dirty="0"/>
              <a:t>www.influxdata.com/benchmarking-leveldb-vs-rocksdb-vs-hyperleveldb-vs-lmdb-performance-for-influxdb]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49660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your data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Scaling your inputs </a:t>
            </a:r>
          </a:p>
          <a:p>
            <a:pPr lvl="1"/>
            <a:r>
              <a:rPr lang="en-GB" dirty="0" smtClean="0"/>
              <a:t>Inputs as floating point values</a:t>
            </a:r>
          </a:p>
          <a:p>
            <a:pPr lvl="1"/>
            <a:r>
              <a:rPr lang="en-GB" dirty="0" smtClean="0"/>
              <a:t>Normalization gives a better error surface and reduces training time</a:t>
            </a:r>
          </a:p>
          <a:p>
            <a:pPr lvl="2"/>
            <a:r>
              <a:rPr lang="en-GB" dirty="0" smtClean="0"/>
              <a:t>Convert your data to be around range of -1 and +1 with the mean being near 0</a:t>
            </a:r>
          </a:p>
        </p:txBody>
      </p:sp>
      <p:pic>
        <p:nvPicPr>
          <p:cNvPr id="20482" name="Picture 2" descr="error surface before and after norm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" y="4461485"/>
            <a:ext cx="2853711" cy="23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error surface before and after sca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43" y="4392025"/>
            <a:ext cx="2569369" cy="24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438" y="4707266"/>
            <a:ext cx="3420382" cy="21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dataset can be created by applying noise, rotation, position shift, scaling, etc.</a:t>
            </a:r>
          </a:p>
          <a:p>
            <a:pPr lvl="1"/>
            <a:r>
              <a:rPr lang="en-GB" dirty="0" smtClean="0"/>
              <a:t>Making the most of existing dataset</a:t>
            </a:r>
          </a:p>
          <a:p>
            <a:pPr lvl="1"/>
            <a:r>
              <a:rPr lang="en-GB" dirty="0" smtClean="0"/>
              <a:t>Helps with feature </a:t>
            </a:r>
            <a:r>
              <a:rPr lang="en-GB" dirty="0" err="1" smtClean="0"/>
              <a:t>invariancy</a:t>
            </a:r>
            <a:endParaRPr lang="en-GB" dirty="0" smtClean="0"/>
          </a:p>
          <a:p>
            <a:pPr lvl="1"/>
            <a:r>
              <a:rPr lang="en-GB" dirty="0" smtClean="0"/>
              <a:t>Reduces overfitting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2024</TotalTime>
  <Words>1086</Words>
  <Application>Microsoft Office PowerPoint</Application>
  <PresentationFormat>On-screen Show (4:3)</PresentationFormat>
  <Paragraphs>173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Introduction to Deep Learning on ShARC and DGX-1 Day 2</vt:lpstr>
      <vt:lpstr>For Slides and Lab materials</vt:lpstr>
      <vt:lpstr>Course content</vt:lpstr>
      <vt:lpstr>Course content</vt:lpstr>
      <vt:lpstr>4. Using and visualising pre-trained model</vt:lpstr>
      <vt:lpstr>Using pre-trained models</vt:lpstr>
      <vt:lpstr>Preparing your data</vt:lpstr>
      <vt:lpstr>Preparing your data</vt:lpstr>
      <vt:lpstr>Preparing your data</vt:lpstr>
      <vt:lpstr>Overfitting</vt:lpstr>
      <vt:lpstr>Dropout</vt:lpstr>
      <vt:lpstr>PowerPoint Presentation</vt:lpstr>
      <vt:lpstr>Preparing your data</vt:lpstr>
      <vt:lpstr>Visualisation of the Model</vt:lpstr>
      <vt:lpstr>Visualisation of the Model</vt:lpstr>
      <vt:lpstr>Practical Lab 04</vt:lpstr>
      <vt:lpstr>5. Training using multiple GPUs</vt:lpstr>
      <vt:lpstr>Training using multiple GPUs</vt:lpstr>
      <vt:lpstr>Training using multiple GPUs</vt:lpstr>
      <vt:lpstr>Training using multiple GPUs</vt:lpstr>
      <vt:lpstr>Training using multiple GPUs</vt:lpstr>
      <vt:lpstr>PowerPoint Presentation</vt:lpstr>
      <vt:lpstr>Training using multiple GPUs</vt:lpstr>
      <vt:lpstr>Training using multiple GPUs</vt:lpstr>
      <vt:lpstr>Practical Lab 05</vt:lpstr>
      <vt:lpstr>6. Recurrent Neural Networks</vt:lpstr>
      <vt:lpstr>Recurrent Neural Networks (RNN)</vt:lpstr>
      <vt:lpstr>Application of RNNs: Language modeling</vt:lpstr>
      <vt:lpstr>RNN &amp; Data Sequences</vt:lpstr>
      <vt:lpstr>RNN &amp; Data Sequences</vt:lpstr>
      <vt:lpstr>RNN &amp; Data Sequences</vt:lpstr>
      <vt:lpstr>RNN - Architecture</vt:lpstr>
      <vt:lpstr>RNN - Architecture</vt:lpstr>
      <vt:lpstr>RNN - Architecture</vt:lpstr>
      <vt:lpstr>RNN - LSTM</vt:lpstr>
      <vt:lpstr>RNN - LSTM</vt:lpstr>
      <vt:lpstr>RNN - LSTM</vt:lpstr>
      <vt:lpstr>RNN - LSTM</vt:lpstr>
      <vt:lpstr>RNN - LSTM</vt:lpstr>
      <vt:lpstr>RNN - LSTM</vt:lpstr>
      <vt:lpstr>Practical Lab 06</vt:lpstr>
      <vt:lpstr>PowerPoint Presentation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on the ShARC’s DGX-1</dc:title>
  <dc:creator>Windows User</dc:creator>
  <cp:lastModifiedBy>twin</cp:lastModifiedBy>
  <cp:revision>123</cp:revision>
  <dcterms:created xsi:type="dcterms:W3CDTF">2017-01-31T15:47:49Z</dcterms:created>
  <dcterms:modified xsi:type="dcterms:W3CDTF">2017-02-16T23:35:14Z</dcterms:modified>
</cp:coreProperties>
</file>