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1542" autoAdjust="0"/>
  </p:normalViewPr>
  <p:slideViewPr>
    <p:cSldViewPr snapToGrid="0">
      <p:cViewPr varScale="1">
        <p:scale>
          <a:sx n="133" d="100"/>
          <a:sy n="133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8469D-BD49-4EED-A93F-05555F51EE53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A8F9-D299-4C68-9689-28E57B44D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7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use MATLAB primarily for research, but also some teaching, and this will be an overview of the parts of MATLAB I find useful.</a:t>
            </a:r>
          </a:p>
          <a:p>
            <a:endParaRPr lang="en-GB" dirty="0"/>
          </a:p>
          <a:p>
            <a:r>
              <a:rPr lang="en-GB" dirty="0"/>
              <a:t>I mentioned examples in the abstract, these will be conceptual, illustrating when I’ve used different MATLAB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52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Scripts are basically a </a:t>
            </a:r>
            <a:r>
              <a:rPr lang="en-GB" dirty="0" err="1"/>
              <a:t>Jupyter</a:t>
            </a:r>
            <a:r>
              <a:rPr lang="en-GB" dirty="0"/>
              <a:t> notebook</a:t>
            </a:r>
            <a:r>
              <a:rPr lang="en-GB" baseline="0" dirty="0"/>
              <a:t>, including running within a browser window (embedded into the editor). Live Scripts are a more interactive way of working with the code, I generally recommend this to students, and I use it when I prepare worked solutions to tutorial sheets.</a:t>
            </a:r>
          </a:p>
          <a:p>
            <a:endParaRPr lang="en-GB" baseline="0" dirty="0"/>
          </a:p>
          <a:p>
            <a:r>
              <a:rPr lang="en-GB" baseline="0" dirty="0"/>
              <a:t>This has been a </a:t>
            </a:r>
            <a:r>
              <a:rPr lang="en-GB" baseline="0" dirty="0" err="1"/>
              <a:t>whistlestop</a:t>
            </a:r>
            <a:r>
              <a:rPr lang="en-GB" baseline="0" dirty="0"/>
              <a:t> tour of what I find to be the most useful features of the MATLAB IDE and the tight integration that I think keeps me from trying to migrate to Python.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MATLAB tightly integrates its command window, editor, debugger, profiler, and live scripts into an Integrated Development</a:t>
            </a:r>
            <a:r>
              <a:rPr lang="en-GB" baseline="0" dirty="0"/>
              <a:t> Environment (IDE) in a way uncommon for interpreted languages.</a:t>
            </a:r>
          </a:p>
          <a:p>
            <a:r>
              <a:rPr lang="en-GB" baseline="0" dirty="0"/>
              <a:t>The main window also presents (as configured) all variables and the command history.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1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</a:t>
            </a:r>
            <a:r>
              <a:rPr lang="en-GB" baseline="0" dirty="0"/>
              <a:t> you sort of wrap your head around the main window, the next most important thing is the editor.</a:t>
            </a:r>
          </a:p>
          <a:p>
            <a:r>
              <a:rPr lang="en-GB" baseline="0" dirty="0"/>
              <a:t>Code written in the command window can be copy pated from the history into a script to get started writing. In general MATLAB is happy to be used for functional programming.</a:t>
            </a:r>
          </a:p>
          <a:p>
            <a:r>
              <a:rPr lang="en-GB" baseline="0" dirty="0"/>
              <a:t>The editor is a regular text editing type interface, with some coding extras thrown in.</a:t>
            </a:r>
          </a:p>
          <a:p>
            <a:r>
              <a:rPr lang="en-GB" baseline="0" dirty="0"/>
              <a:t>All of this is pretty standard.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7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Debugging is the most powerful part of the IDE, the ability to set a breakpoint at a line of code and jump into the script</a:t>
            </a:r>
            <a:r>
              <a:rPr lang="en-GB" baseline="0" dirty="0"/>
              <a:t> to see the contents of all variables and try running bits of code interactively before continuing.</a:t>
            </a:r>
          </a:p>
          <a:p>
            <a:r>
              <a:rPr lang="en-GB" baseline="0" dirty="0"/>
              <a:t>The ‘keyboard’ command was of great benefit when I was working on a looping optimisation routine and wanted to break only after several iterations.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0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useful feature of the editor are sections, blocks of code that can</a:t>
            </a:r>
            <a:r>
              <a:rPr lang="en-GB" baseline="0" dirty="0"/>
              <a:t> be run individually, much like a </a:t>
            </a:r>
            <a:r>
              <a:rPr lang="en-GB" baseline="0" dirty="0" err="1"/>
              <a:t>Jupyter</a:t>
            </a:r>
            <a:r>
              <a:rPr lang="en-GB" baseline="0" dirty="0"/>
              <a:t> notebook.</a:t>
            </a:r>
          </a:p>
          <a:p>
            <a:r>
              <a:rPr lang="en-GB" dirty="0"/>
              <a:t>I often use sections when testing out data analysis or processing, running a section with that big of analysis. </a:t>
            </a:r>
            <a:r>
              <a:rPr lang="en-GB" baseline="0" dirty="0"/>
              <a:t>On Monday I was using this to develop how I wanted to format a plot.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9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really nice feature is the integration of the profiler, to time how long sections of code take to run.</a:t>
            </a:r>
          </a:p>
          <a:p>
            <a:r>
              <a:rPr lang="en-GB" dirty="0"/>
              <a:t>I’ve found this is a great way to help highlight</a:t>
            </a:r>
            <a:r>
              <a:rPr lang="en-GB" baseline="0" dirty="0"/>
              <a:t> where to investigate vectorisation.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used the profiler and the vectorisation approach to speed up my Advection Dispersion</a:t>
            </a:r>
            <a:r>
              <a:rPr lang="en-GB" baseline="0" dirty="0"/>
              <a:t> Equation solution, a piece of code I have since executed thousands if not millions of times.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4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also nifty, although I don’t use them much, that</a:t>
            </a:r>
            <a:r>
              <a:rPr lang="en-GB" baseline="0" dirty="0"/>
              <a:t> there is GIT integration and a large repository of toolboxes. The large number of first party built-in toolboxes is quite good and ensures compatibility.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1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useful way to import one-off data sets, and particularly I show this to students to make starting to use MATLAB more approachable.</a:t>
            </a:r>
          </a:p>
          <a:p>
            <a:endParaRPr lang="en-GB" dirty="0"/>
          </a:p>
          <a:p>
            <a:r>
              <a:rPr lang="en-GB" dirty="0"/>
              <a:t>I’ve also used the variable editor to fix one off malformed data by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DA8F9-D299-4C68-9689-28E57B44D1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1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9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31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3357-FA6E-43D3-BAD3-42CF0D7FB016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588D-864D-464B-9CB8-D397BD9C0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4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LunchBytes 13 October 2021</a:t>
            </a:r>
            <a:br>
              <a:rPr lang="en-GB" sz="1800" dirty="0"/>
            </a:br>
            <a:r>
              <a:rPr lang="en-GB" dirty="0"/>
              <a:t>What’s neat about using the MATLAB 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Fred Sonnenwald</a:t>
            </a:r>
          </a:p>
          <a:p>
            <a:r>
              <a:rPr lang="en-GB" dirty="0"/>
              <a:t>Department of Civil &amp; Structural Engineering</a:t>
            </a:r>
          </a:p>
          <a:p>
            <a:r>
              <a:rPr lang="en-GB" dirty="0"/>
              <a:t>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76870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441" y="994269"/>
            <a:ext cx="9974601" cy="5571800"/>
          </a:xfr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508760" y="1624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/>
              <a:t>Live Scripts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3740" y="2548358"/>
            <a:ext cx="427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converted and edited version of previous demo script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0714" y="3426888"/>
            <a:ext cx="155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in same window and saved with script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4572000" y="2477526"/>
            <a:ext cx="961742" cy="229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8760" y="3457003"/>
            <a:ext cx="231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Plain formatted text (and equations) in line with code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95020" y="3378200"/>
            <a:ext cx="608680" cy="268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3614" y="5009320"/>
            <a:ext cx="2886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/>
              <a:t>live script </a:t>
            </a:r>
            <a:r>
              <a:rPr lang="en-GB" dirty="0"/>
              <a:t>does pretty much everything a regular script does, including for debugging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FDF60D-90F8-4E47-9980-37B1A77AFFC7}"/>
              </a:ext>
            </a:extLst>
          </p:cNvPr>
          <p:cNvCxnSpPr>
            <a:cxnSpLocks/>
          </p:cNvCxnSpPr>
          <p:nvPr/>
        </p:nvCxnSpPr>
        <p:spPr>
          <a:xfrm flipH="1" flipV="1">
            <a:off x="5307806" y="2509838"/>
            <a:ext cx="225934" cy="197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‘IDE’ – Integrated Development Environment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399" y="1487412"/>
            <a:ext cx="8749206" cy="5123809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368800" y="3009900"/>
            <a:ext cx="558800" cy="584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14900" y="3460234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 window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70001" y="2260600"/>
            <a:ext cx="558799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800" y="269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4900" y="3816628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Debugger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226628" y="2147272"/>
            <a:ext cx="631372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279497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Profiler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4200" y="30617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Live scripts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06700" y="2800944"/>
            <a:ext cx="292099" cy="65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1" y="34574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of variables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78199" y="5783778"/>
            <a:ext cx="990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6900" y="559911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 History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72" y="3842473"/>
            <a:ext cx="3466667" cy="14730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06900" y="595550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Completion via up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86650" y="5307691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completion</a:t>
            </a:r>
          </a:p>
        </p:txBody>
      </p:sp>
    </p:spTree>
    <p:extLst>
      <p:ext uri="{BB962C8B-B14F-4D97-AF65-F5344CB8AC3E}">
        <p14:creationId xmlns:p14="http://schemas.microsoft.com/office/powerpoint/2010/main" val="42560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6" grpId="0"/>
      <p:bldP spid="20" grpId="0"/>
      <p:bldP spid="22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440" y="992868"/>
            <a:ext cx="9974603" cy="5574603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2050144" y="2808514"/>
            <a:ext cx="2015670" cy="2926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5308" y="386692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&amp; paste from history to the editor to get started on a 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74720" y="762000"/>
            <a:ext cx="777240" cy="1051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7978" y="365125"/>
            <a:ext cx="258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file menu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356703" y="2425137"/>
            <a:ext cx="524956" cy="836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1659" y="3222903"/>
            <a:ext cx="258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formatting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877811" y="2395428"/>
            <a:ext cx="823539" cy="38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72979" y="2639354"/>
            <a:ext cx="258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08760" y="1624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441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440" y="992868"/>
            <a:ext cx="9974603" cy="55746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62474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Debugging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4049576" y="2897994"/>
            <a:ext cx="184024" cy="637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0901" y="3442834"/>
            <a:ext cx="231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on a line to set a debugging breakpoint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84120" y="5989320"/>
            <a:ext cx="281940" cy="22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994" y="6211669"/>
            <a:ext cx="352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workspace can be interacted with normally to use for debugging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01519" y="2897992"/>
            <a:ext cx="0" cy="5859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997" y="3483926"/>
            <a:ext cx="2421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current values of all variables can be checked and edited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877812" y="2395429"/>
            <a:ext cx="438874" cy="502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7316" y="2882054"/>
            <a:ext cx="25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running, the script interrupts at the break 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5749" y="3805384"/>
            <a:ext cx="25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code can be continued, or stepped through line by line to check what’s happening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1161" y="5215339"/>
            <a:ext cx="468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Interactive debugging can also be entered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keyboard</a:t>
            </a:r>
            <a:r>
              <a:rPr lang="en-GB" dirty="0"/>
              <a:t> command,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</a:t>
            </a:r>
            <a:r>
              <a:rPr lang="en-GB" dirty="0"/>
              <a:t> command continues running the script</a:t>
            </a:r>
          </a:p>
        </p:txBody>
      </p:sp>
    </p:spTree>
    <p:extLst>
      <p:ext uri="{BB962C8B-B14F-4D97-AF65-F5344CB8AC3E}">
        <p14:creationId xmlns:p14="http://schemas.microsoft.com/office/powerpoint/2010/main" val="33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441" y="994269"/>
            <a:ext cx="9974601" cy="5571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62474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Sections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01065" y="2948514"/>
            <a:ext cx="1362706" cy="1882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7174" y="2631007"/>
            <a:ext cx="180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GB" dirty="0"/>
              <a:t> to demarcate a section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226629" y="3718725"/>
            <a:ext cx="663308" cy="184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25493" y="3762859"/>
            <a:ext cx="25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section can be run individually (UI button or alt-enter)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9936" y="4679629"/>
            <a:ext cx="290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(Similarly, highlighted code can be run by pressing F9)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03740" y="5367494"/>
            <a:ext cx="468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Sections can be used while debugging as well, or inside a for loop to trial iterations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78524" y="2091501"/>
            <a:ext cx="979172" cy="1613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641" y="825255"/>
            <a:ext cx="9968254" cy="68888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62474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Profiling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47150" y="2109440"/>
            <a:ext cx="157665" cy="659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22324" y="2928338"/>
            <a:ext cx="225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and time runs the script through the profiler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03551" y="4601090"/>
            <a:ext cx="610595" cy="46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4146" y="4139425"/>
            <a:ext cx="332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report is generated detailing the lines of code that consume the most CPU time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40550" y="5549900"/>
            <a:ext cx="781774" cy="8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2324" y="5226734"/>
            <a:ext cx="215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first for loop is comparatively slow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22324" y="5851415"/>
            <a:ext cx="26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Speed it up maybe?</a:t>
            </a:r>
          </a:p>
        </p:txBody>
      </p:sp>
    </p:spTree>
    <p:extLst>
      <p:ext uri="{BB962C8B-B14F-4D97-AF65-F5344CB8AC3E}">
        <p14:creationId xmlns:p14="http://schemas.microsoft.com/office/powerpoint/2010/main" val="92337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642" y="825255"/>
            <a:ext cx="9968252" cy="68888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62474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Profiling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505450" y="3211200"/>
            <a:ext cx="1248150" cy="2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87209" y="2864934"/>
            <a:ext cx="225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Vectorised version of the first for loop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86152" y="6157616"/>
            <a:ext cx="901698" cy="230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4549" y="5695951"/>
            <a:ext cx="267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According to the profiler report this does execute a bit faster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1598" y="4510329"/>
            <a:ext cx="2852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(Changing the size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dirty="0"/>
              <a:t> to 1 million elements shows the vectorised version to be about 10x faster)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1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nice things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4594" y="1487805"/>
            <a:ext cx="8749206" cy="5117460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438400" y="2670629"/>
            <a:ext cx="1424940" cy="290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103" y="2415008"/>
            <a:ext cx="23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GIT integration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824196" y="3759201"/>
            <a:ext cx="476253" cy="464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00449" y="4223657"/>
            <a:ext cx="273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Wide variety of toolboxes (and the MATLAB file exchange online)</a:t>
            </a:r>
          </a:p>
        </p:txBody>
      </p:sp>
    </p:spTree>
    <p:extLst>
      <p:ext uri="{BB962C8B-B14F-4D97-AF65-F5344CB8AC3E}">
        <p14:creationId xmlns:p14="http://schemas.microsoft.com/office/powerpoint/2010/main" val="32922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4594" y="1487805"/>
            <a:ext cx="8749206" cy="511746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4594" y="1487805"/>
            <a:ext cx="8749206" cy="5117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104" y="2415008"/>
            <a:ext cx="20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Import wizard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80343" y="2235201"/>
            <a:ext cx="1944914" cy="3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8702" y="4238065"/>
            <a:ext cx="150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variable types can be opened to directly edit them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8308800" y="4238066"/>
            <a:ext cx="869902" cy="204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119" y="5539297"/>
            <a:ext cx="26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show this to students first to make using MATLAB a bit more approachable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893657" y="3110400"/>
            <a:ext cx="626343" cy="318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32C362-3832-4D57-BA1F-7FD47BF69E05}"/>
              </a:ext>
            </a:extLst>
          </p:cNvPr>
          <p:cNvSpPr txBox="1"/>
          <p:nvPr/>
        </p:nvSpPr>
        <p:spPr>
          <a:xfrm>
            <a:off x="307237" y="3244334"/>
            <a:ext cx="208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Imported data variable listed in workspace</a:t>
            </a:r>
          </a:p>
        </p:txBody>
      </p:sp>
    </p:spTree>
    <p:extLst>
      <p:ext uri="{BB962C8B-B14F-4D97-AF65-F5344CB8AC3E}">
        <p14:creationId xmlns:p14="http://schemas.microsoft.com/office/powerpoint/2010/main" val="42429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923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LunchBytes 13 October 2021 What’s neat about using the MATLAB IDE</vt:lpstr>
      <vt:lpstr>‘IDE’ – Integrated Development Environment</vt:lpstr>
      <vt:lpstr>PowerPoint Presentation</vt:lpstr>
      <vt:lpstr>Debugging</vt:lpstr>
      <vt:lpstr>Sections</vt:lpstr>
      <vt:lpstr>Profiling</vt:lpstr>
      <vt:lpstr>Profiling</vt:lpstr>
      <vt:lpstr>Other nice things</vt:lpstr>
      <vt:lpstr>Data import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LunchBytes 13 October 2021: MATLAB IDE</dc:title>
  <dc:creator>Fred Sonnenwald</dc:creator>
  <cp:lastModifiedBy>Fred Sonnenwald</cp:lastModifiedBy>
  <cp:revision>78</cp:revision>
  <dcterms:created xsi:type="dcterms:W3CDTF">2021-10-12T09:34:43Z</dcterms:created>
  <dcterms:modified xsi:type="dcterms:W3CDTF">2021-10-13T09:55:41Z</dcterms:modified>
</cp:coreProperties>
</file>