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6" r:id="rId11"/>
    <p:sldId id="268" r:id="rId12"/>
    <p:sldId id="269" r:id="rId13"/>
    <p:sldId id="270" r:id="rId14"/>
    <p:sldId id="272" r:id="rId15"/>
    <p:sldId id="278" r:id="rId16"/>
    <p:sldId id="271" r:id="rId17"/>
    <p:sldId id="279" r:id="rId18"/>
    <p:sldId id="281" r:id="rId19"/>
    <p:sldId id="275" r:id="rId20"/>
    <p:sldId id="273" r:id="rId21"/>
    <p:sldId id="274" r:id="rId22"/>
    <p:sldId id="276" r:id="rId23"/>
    <p:sldId id="277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388" autoAdjust="0"/>
  </p:normalViewPr>
  <p:slideViewPr>
    <p:cSldViewPr snapToGrid="0">
      <p:cViewPr varScale="1">
        <p:scale>
          <a:sx n="81" d="100"/>
          <a:sy n="81" d="100"/>
        </p:scale>
        <p:origin x="14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0D5FD-6ACD-4F79-8ECF-5AEC4418D66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FFDED-CE5A-40A0-88EE-752F42BC9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25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HPC/supercomputer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Many nodes connected by </a:t>
            </a:r>
            <a:r>
              <a:rPr lang="en-GB" baseline="0" dirty="0" err="1" smtClean="0"/>
              <a:t>highspeed</a:t>
            </a:r>
            <a:r>
              <a:rPr lang="en-GB" baseline="0" dirty="0" smtClean="0"/>
              <a:t> internet, able to do many </a:t>
            </a:r>
            <a:r>
              <a:rPr lang="en-GB" baseline="0" dirty="0" err="1" smtClean="0"/>
              <a:t>compuations</a:t>
            </a:r>
            <a:r>
              <a:rPr lang="en-GB" baseline="0" dirty="0" smtClean="0"/>
              <a:t> at once.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Standard use-case is a single program that uses many CPUs across many nodes (via something like MPI) to complete a single calculation over a long period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User probably spends a long time crafting their job, running it on test sets, then uploads it, starts it and comes back in a week/month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FFDED-CE5A-40A0-88EE-752F42BC9F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5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 encourage the second 2 by making the solution easy and automatic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FFDED-CE5A-40A0-88EE-752F42BC9F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86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There are over 200</a:t>
            </a:r>
            <a:r>
              <a:rPr lang="en-GB" baseline="0" dirty="0" smtClean="0"/>
              <a:t> different workflow engines available.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FFDED-CE5A-40A0-88EE-752F42BC9F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36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05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0070-7DD2-4166-B995-2B39F5863C9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A492F-42D0-4F5C-8DD3-5230472FC65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061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0070-7DD2-4166-B995-2B39F5863C9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A492F-42D0-4F5C-8DD3-5230472FC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70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0070-7DD2-4166-B995-2B39F5863C9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A492F-42D0-4F5C-8DD3-5230472FC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6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1"/>
            <a:ext cx="8229600" cy="633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2"/>
            <a:ext cx="4038600" cy="50736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313" y="1052512"/>
            <a:ext cx="4038600" cy="50736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940070-7DD2-4166-B995-2B39F5863C9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5" y="6245228"/>
            <a:ext cx="3816350" cy="47625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0A492F-42D0-4F5C-8DD3-5230472FC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9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7800" indent="-177800">
              <a:buClrTx/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183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05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0070-7DD2-4166-B995-2B39F5863C9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A492F-42D0-4F5C-8DD3-5230472FC65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502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79108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257303"/>
            <a:ext cx="3703320" cy="46117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57303"/>
            <a:ext cx="3703320" cy="46117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0070-7DD2-4166-B995-2B39F5863C9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A492F-42D0-4F5C-8DD3-5230472FC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34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584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82567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056388"/>
            <a:ext cx="3703320" cy="38127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82566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056384"/>
            <a:ext cx="3703320" cy="38127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0070-7DD2-4166-B995-2B39F5863C9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A492F-42D0-4F5C-8DD3-5230472FC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24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0070-7DD2-4166-B995-2B39F5863C9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A492F-42D0-4F5C-8DD3-5230472FC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51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0070-7DD2-4166-B995-2B39F5863C9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A492F-42D0-4F5C-8DD3-5230472FC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83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6459788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0940070-7DD2-4166-B995-2B39F5863C9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0A492F-42D0-4F5C-8DD3-5230472FC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52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0070-7DD2-4166-B995-2B39F5863C9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A492F-42D0-4F5C-8DD3-5230472FC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79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319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289958"/>
            <a:ext cx="7543800" cy="45791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2" y="6459788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D0940070-7DD2-4166-B995-2B39F5863C9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8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6459788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F70A492F-42D0-4F5C-8DD3-5230472FC65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60" y="111850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58260" y="1118508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55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0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9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6516" y="3510541"/>
            <a:ext cx="7543800" cy="650398"/>
          </a:xfrm>
        </p:spPr>
        <p:txBody>
          <a:bodyPr/>
          <a:lstStyle/>
          <a:p>
            <a:r>
              <a:rPr lang="en-GB" dirty="0" smtClean="0">
                <a:ln>
                  <a:solidFill>
                    <a:schemeClr val="bg1"/>
                  </a:solidFill>
                </a:ln>
              </a:rPr>
              <a:t>Going with the flow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6516" y="4489177"/>
            <a:ext cx="7543800" cy="1718676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 err="1" smtClean="0">
                <a:ln w="3175">
                  <a:solidFill>
                    <a:schemeClr val="bg1"/>
                  </a:solidFill>
                </a:ln>
              </a:rPr>
              <a:t>Dr.</a:t>
            </a:r>
            <a:r>
              <a:rPr lang="en-GB" b="1" dirty="0" smtClean="0">
                <a:ln w="3175">
                  <a:solidFill>
                    <a:schemeClr val="bg1"/>
                  </a:solidFill>
                </a:ln>
              </a:rPr>
              <a:t> </a:t>
            </a:r>
            <a:r>
              <a:rPr lang="en-GB" b="1" dirty="0" err="1" smtClean="0">
                <a:ln w="3175">
                  <a:solidFill>
                    <a:schemeClr val="bg1"/>
                  </a:solidFill>
                </a:ln>
              </a:rPr>
              <a:t>ian</a:t>
            </a:r>
            <a:r>
              <a:rPr lang="en-GB" b="1" dirty="0" smtClean="0">
                <a:ln w="3175">
                  <a:solidFill>
                    <a:schemeClr val="bg1"/>
                  </a:solidFill>
                </a:ln>
              </a:rPr>
              <a:t> Sudbery</a:t>
            </a:r>
          </a:p>
          <a:p>
            <a:r>
              <a:rPr lang="en-GB" b="1" dirty="0" smtClean="0">
                <a:ln w="3175">
                  <a:solidFill>
                    <a:schemeClr val="bg1"/>
                  </a:solidFill>
                </a:ln>
              </a:rPr>
              <a:t>Molecular Biology and Biotechnology</a:t>
            </a:r>
          </a:p>
          <a:p>
            <a:r>
              <a:rPr lang="en-GB" b="1" dirty="0" smtClean="0">
                <a:ln w="3175">
                  <a:solidFill>
                    <a:schemeClr val="bg1"/>
                  </a:solidFill>
                </a:ln>
              </a:rPr>
              <a:t>i.Sudbery@sheffield.ac.uk</a:t>
            </a:r>
          </a:p>
          <a:p>
            <a:r>
              <a:rPr lang="en-GB" b="1" dirty="0" smtClean="0">
                <a:ln w="3175">
                  <a:solidFill>
                    <a:schemeClr val="bg1"/>
                  </a:solidFill>
                </a:ln>
              </a:rPr>
              <a:t>@I</a:t>
            </a:r>
            <a:r>
              <a:rPr lang="en-GB" b="1" cap="none" dirty="0" smtClean="0">
                <a:ln w="3175">
                  <a:solidFill>
                    <a:schemeClr val="bg1"/>
                  </a:solidFill>
                </a:ln>
              </a:rPr>
              <a:t>anSudbery</a:t>
            </a:r>
          </a:p>
          <a:p>
            <a:r>
              <a:rPr lang="en-GB" b="1" cap="none" dirty="0" smtClean="0">
                <a:ln w="3175">
                  <a:solidFill>
                    <a:schemeClr val="bg1"/>
                  </a:solidFill>
                </a:ln>
              </a:rPr>
              <a:t>www.github.com/sudlab</a:t>
            </a:r>
            <a:endParaRPr lang="en-US" b="1" dirty="0">
              <a:ln w="3175"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2323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Workflow manager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GB" sz="2400" dirty="0" smtClean="0"/>
              <a:t>Specify dependencies between tasks</a:t>
            </a:r>
          </a:p>
          <a:p>
            <a:pPr marL="358775" indent="-358775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GB" sz="2400" dirty="0" smtClean="0"/>
              <a:t>Check if which dependencies need updating</a:t>
            </a:r>
          </a:p>
          <a:p>
            <a:pPr marL="358775" indent="-358775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GB" sz="2400" dirty="0" smtClean="0"/>
              <a:t>Only run tasks that need updating</a:t>
            </a:r>
          </a:p>
          <a:p>
            <a:pPr marL="358775" indent="-358775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GB" sz="2400" dirty="0" smtClean="0"/>
              <a:t>Do all this unsupervised.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270171" y="4572000"/>
            <a:ext cx="1393372" cy="1208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Step3.txt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58342" y="4572000"/>
            <a:ext cx="2111829" cy="1208314"/>
            <a:chOff x="4158342" y="4572000"/>
            <a:chExt cx="2111829" cy="1208314"/>
          </a:xfrm>
        </p:grpSpPr>
        <p:sp>
          <p:nvSpPr>
            <p:cNvPr id="6" name="Rectangle 5"/>
            <p:cNvSpPr/>
            <p:nvPr/>
          </p:nvSpPr>
          <p:spPr>
            <a:xfrm>
              <a:off x="4158342" y="4572000"/>
              <a:ext cx="1393372" cy="12083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Step2.dat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3"/>
              <a:endCxn id="4" idx="1"/>
            </p:cNvCxnSpPr>
            <p:nvPr/>
          </p:nvCxnSpPr>
          <p:spPr>
            <a:xfrm>
              <a:off x="5551714" y="5176157"/>
              <a:ext cx="71845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46513" y="4572000"/>
            <a:ext cx="2111829" cy="1208314"/>
            <a:chOff x="2046513" y="4572000"/>
            <a:chExt cx="2111829" cy="1208314"/>
          </a:xfrm>
        </p:grpSpPr>
        <p:sp>
          <p:nvSpPr>
            <p:cNvPr id="9" name="Rectangle 8"/>
            <p:cNvSpPr/>
            <p:nvPr/>
          </p:nvSpPr>
          <p:spPr>
            <a:xfrm>
              <a:off x="2046513" y="4572000"/>
              <a:ext cx="1393372" cy="12083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Step1.gz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3"/>
              <a:endCxn id="6" idx="1"/>
            </p:cNvCxnSpPr>
            <p:nvPr/>
          </p:nvCxnSpPr>
          <p:spPr>
            <a:xfrm>
              <a:off x="3439885" y="5176157"/>
              <a:ext cx="71845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/>
        </p:nvSpPr>
        <p:spPr>
          <a:xfrm>
            <a:off x="2046513" y="4572000"/>
            <a:ext cx="1393372" cy="12083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Step1.gz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58342" y="4572000"/>
            <a:ext cx="1393372" cy="12083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Step2.dat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70171" y="4572000"/>
            <a:ext cx="1393372" cy="12083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Step3.txt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46513" y="4572000"/>
            <a:ext cx="1393372" cy="12083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Step1.gz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89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 animBg="1"/>
      <p:bldP spid="13" grpId="1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Modern workflow managers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8775" indent="-358775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GB" sz="2400" dirty="0" smtClean="0"/>
              <a:t>Either DSLs, configuration based or library</a:t>
            </a:r>
          </a:p>
          <a:p>
            <a:pPr marL="358775" indent="-358775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GB" sz="2400" dirty="0" smtClean="0"/>
              <a:t>Allow more complex forms of dependency</a:t>
            </a:r>
          </a:p>
          <a:p>
            <a:pPr marL="358775" indent="-358775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GB" sz="2400" dirty="0" smtClean="0"/>
              <a:t>Automatically submit each job to the cluster</a:t>
            </a:r>
          </a:p>
          <a:p>
            <a:pPr marL="358775" indent="-358775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GB" sz="2400" dirty="0" smtClean="0"/>
              <a:t>Monitor for successful completion and automatically submit next job</a:t>
            </a:r>
          </a:p>
          <a:p>
            <a:pPr marL="358775" indent="-358775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GB" sz="2400" dirty="0" err="1" smtClean="0"/>
              <a:t>Parameterizable</a:t>
            </a:r>
            <a:endParaRPr lang="en-GB" sz="2400" dirty="0" smtClean="0"/>
          </a:p>
          <a:p>
            <a:pPr marL="358775" indent="-358775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GB" sz="2400" dirty="0" smtClean="0"/>
              <a:t>Extensive logging</a:t>
            </a:r>
          </a:p>
        </p:txBody>
      </p:sp>
    </p:spTree>
    <p:extLst>
      <p:ext uri="{BB962C8B-B14F-4D97-AF65-F5344CB8AC3E}">
        <p14:creationId xmlns:p14="http://schemas.microsoft.com/office/powerpoint/2010/main" val="229833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Modern Workflow managers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sz="2000" dirty="0" smtClean="0"/>
              <a:t>May also provide:</a:t>
            </a:r>
          </a:p>
          <a:p>
            <a:pPr>
              <a:lnSpc>
                <a:spcPct val="150000"/>
              </a:lnSpc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onda</a:t>
            </a:r>
            <a:r>
              <a:rPr lang="en-GB" sz="2000" dirty="0" smtClean="0"/>
              <a:t>/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singularity</a:t>
            </a:r>
            <a:r>
              <a:rPr lang="en-GB" sz="2000" dirty="0" smtClean="0"/>
              <a:t>/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GB" sz="2000" dirty="0" smtClean="0"/>
              <a:t> integration</a:t>
            </a:r>
          </a:p>
          <a:p>
            <a:pPr>
              <a:lnSpc>
                <a:spcPct val="150000"/>
              </a:lnSpc>
            </a:pPr>
            <a:r>
              <a:rPr lang="en-GB" sz="2000" dirty="0" smtClean="0"/>
              <a:t>Use cloud compute and/or storage as well as local cluster</a:t>
            </a:r>
          </a:p>
          <a:p>
            <a:pPr>
              <a:lnSpc>
                <a:spcPct val="150000"/>
              </a:lnSpc>
            </a:pPr>
            <a:r>
              <a:rPr lang="en-GB" sz="2000" dirty="0" smtClean="0"/>
              <a:t>Allow (distributed) execution of arbitrary code as well as shell scripts</a:t>
            </a:r>
          </a:p>
          <a:p>
            <a:pPr>
              <a:lnSpc>
                <a:spcPct val="150000"/>
              </a:lnSpc>
            </a:pPr>
            <a:r>
              <a:rPr lang="en-GB" sz="2000" dirty="0" smtClean="0"/>
              <a:t>Helper functions for common analysis tasks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465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610" y="4168317"/>
            <a:ext cx="1169716" cy="1520037"/>
          </a:xfrm>
          <a:prstGeom prst="rect">
            <a:avLst/>
          </a:prstGeom>
        </p:spPr>
      </p:pic>
      <p:pic>
        <p:nvPicPr>
          <p:cNvPr id="1040" name="Picture 16" descr="Image result for common workflow langu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287" y="4539529"/>
            <a:ext cx="1837860" cy="105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modern WFM</a:t>
            </a:r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1434627" y="2160912"/>
            <a:ext cx="1192955" cy="834650"/>
            <a:chOff x="1931944" y="2133621"/>
            <a:chExt cx="1904519" cy="1332495"/>
          </a:xfrm>
        </p:grpSpPr>
        <p:pic>
          <p:nvPicPr>
            <p:cNvPr id="1026" name="Picture 2" descr="http://biii.eu/sites/default/files/styles/large/public/2019-03/snakemake_logo.png?itok=Nm11sCQ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3523" y="2133621"/>
              <a:ext cx="1083582" cy="108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931944" y="3023895"/>
              <a:ext cx="1904519" cy="442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SNAKEMAKE</a:t>
              </a:r>
              <a:endParaRPr lang="en-GB" sz="1200" dirty="0"/>
            </a:p>
          </p:txBody>
        </p:sp>
      </p:grpSp>
      <p:pic>
        <p:nvPicPr>
          <p:cNvPr id="1028" name="Picture 4" descr="Image result for nextflow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612" y="3080438"/>
            <a:ext cx="1313725" cy="26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luigi workflow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840" y="3655672"/>
            <a:ext cx="1117692" cy="59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025" y="1535406"/>
            <a:ext cx="1603988" cy="48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3643" y="1552469"/>
            <a:ext cx="468014" cy="468014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173987" y="1552468"/>
            <a:ext cx="8876707" cy="5061189"/>
            <a:chOff x="173987" y="1552468"/>
            <a:chExt cx="8876707" cy="5061189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654108" y="1552468"/>
              <a:ext cx="0" cy="42698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662473" y="5803641"/>
              <a:ext cx="7977674" cy="279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 rot="16200000">
              <a:off x="-798491" y="3138672"/>
              <a:ext cx="2314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Ease of development</a:t>
              </a:r>
              <a:endParaRPr lang="en-GB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85292" y="5967326"/>
              <a:ext cx="30654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Scalability, portability, performance</a:t>
              </a:r>
              <a:endParaRPr lang="en-GB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3319" y="5913280"/>
              <a:ext cx="2535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Flexibility, customisation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3913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982218"/>
              </p:ext>
            </p:extLst>
          </p:nvPr>
        </p:nvGraphicFramePr>
        <p:xfrm>
          <a:off x="522515" y="870606"/>
          <a:ext cx="6926564" cy="4600798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731641">
                  <a:extLst>
                    <a:ext uri="{9D8B030D-6E8A-4147-A177-3AD203B41FA5}">
                      <a16:colId xmlns:a16="http://schemas.microsoft.com/office/drawing/2014/main" val="591922330"/>
                    </a:ext>
                  </a:extLst>
                </a:gridCol>
                <a:gridCol w="1731641">
                  <a:extLst>
                    <a:ext uri="{9D8B030D-6E8A-4147-A177-3AD203B41FA5}">
                      <a16:colId xmlns:a16="http://schemas.microsoft.com/office/drawing/2014/main" val="3861805314"/>
                    </a:ext>
                  </a:extLst>
                </a:gridCol>
                <a:gridCol w="1731641">
                  <a:extLst>
                    <a:ext uri="{9D8B030D-6E8A-4147-A177-3AD203B41FA5}">
                      <a16:colId xmlns:a16="http://schemas.microsoft.com/office/drawing/2014/main" val="2340860253"/>
                    </a:ext>
                  </a:extLst>
                </a:gridCol>
                <a:gridCol w="1731641">
                  <a:extLst>
                    <a:ext uri="{9D8B030D-6E8A-4147-A177-3AD203B41FA5}">
                      <a16:colId xmlns:a16="http://schemas.microsoft.com/office/drawing/2014/main" val="3248677425"/>
                    </a:ext>
                  </a:extLst>
                </a:gridCol>
              </a:tblGrid>
              <a:tr h="86699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5998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Language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Python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DSL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DSL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01807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Dependency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Paradigm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Explicit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Implicit (pull)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Implicit (push)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328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Rich dependency</a:t>
                      </a:r>
                      <a:r>
                        <a:rPr lang="en-GB" baseline="0" dirty="0" smtClean="0"/>
                        <a:t> graphs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Partial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0554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Conda</a:t>
                      </a:r>
                      <a:r>
                        <a:rPr lang="en-GB" dirty="0" smtClean="0"/>
                        <a:t> integration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18963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Singularity/</a:t>
                      </a:r>
                      <a:r>
                        <a:rPr lang="en-GB" dirty="0" err="1" smtClean="0"/>
                        <a:t>docker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Coming soon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52259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Arbitrary code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Python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Python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Any interpreted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8848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Cloud Execution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Kubernates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Amazon Batch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8284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Cloud storage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Google/S3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Many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Many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2586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Functions for common analysis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19365081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341722" y="874373"/>
            <a:ext cx="1192955" cy="834650"/>
            <a:chOff x="1931944" y="2133621"/>
            <a:chExt cx="1904519" cy="1332495"/>
          </a:xfrm>
        </p:grpSpPr>
        <p:pic>
          <p:nvPicPr>
            <p:cNvPr id="3" name="Picture 2" descr="http://biii.eu/sites/default/files/styles/large/public/2019-03/snakemake_logo.png?itok=Nm11sCQ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3523" y="2133621"/>
              <a:ext cx="1083582" cy="108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931944" y="3023895"/>
              <a:ext cx="1904519" cy="442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SNAKEMAKE</a:t>
              </a:r>
              <a:endParaRPr lang="en-GB" sz="1200" dirty="0"/>
            </a:p>
          </p:txBody>
        </p:sp>
      </p:grpSp>
      <p:pic>
        <p:nvPicPr>
          <p:cNvPr id="5" name="Picture 4" descr="Image result for nextflo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807" y="1159998"/>
            <a:ext cx="1313725" cy="26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8583" y="944158"/>
            <a:ext cx="695081" cy="69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7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0095" y="2850777"/>
            <a:ext cx="3786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>
                <a:latin typeface="+mj-lt"/>
              </a:rPr>
              <a:t>Demonstration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256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4864" y="2267338"/>
            <a:ext cx="6186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It should take less time, effort and thought to it the right way than to do it the wrong way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3280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470212" y="2285854"/>
            <a:ext cx="5298141" cy="690863"/>
            <a:chOff x="1470212" y="2285854"/>
            <a:chExt cx="5298141" cy="690863"/>
          </a:xfrm>
        </p:grpSpPr>
        <p:sp>
          <p:nvSpPr>
            <p:cNvPr id="6" name="Oval 5"/>
            <p:cNvSpPr/>
            <p:nvPr/>
          </p:nvSpPr>
          <p:spPr>
            <a:xfrm>
              <a:off x="6185647" y="2330968"/>
              <a:ext cx="582706" cy="645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470212" y="2285854"/>
              <a:ext cx="582706" cy="645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 profiles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289206" y="2608729"/>
            <a:ext cx="105400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ATAGAGAGCGCGAGATAGAGACAGTGAGACTATCATAGAGAGCGCGAGATAGAGACAGTGAGACTATCATAGAGAGCGCGAGATAGAGACAGTGAGACTATCATAGAGAGCGCGAGATAGAGACAGTGAGACTATCATAGAGAGCGCGAGATAGAGACAGTGAGACTATC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18764" y="2595498"/>
            <a:ext cx="3801036" cy="215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00046" y="2622250"/>
            <a:ext cx="3801036" cy="215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2496671" y="2581614"/>
            <a:ext cx="3801036" cy="215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919062" y="4071517"/>
            <a:ext cx="2681586" cy="2112264"/>
            <a:chOff x="919062" y="4071517"/>
            <a:chExt cx="2681586" cy="2112264"/>
          </a:xfrm>
        </p:grpSpPr>
        <p:sp>
          <p:nvSpPr>
            <p:cNvPr id="11" name="Flowchart: Document 10"/>
            <p:cNvSpPr/>
            <p:nvPr/>
          </p:nvSpPr>
          <p:spPr>
            <a:xfrm>
              <a:off x="919062" y="4071517"/>
              <a:ext cx="2267712" cy="2112264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GAGACTATCATAGAG</a:t>
              </a:r>
            </a:p>
            <a:p>
              <a:r>
                <a:rPr lang="en-GB" sz="1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TAGAGAGCGCGAGAT</a:t>
              </a:r>
            </a:p>
            <a:p>
              <a:r>
                <a:rPr lang="en-GB" sz="1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TATCATATATCATAG</a:t>
              </a:r>
            </a:p>
            <a:p>
              <a:r>
                <a:rPr lang="en-GB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GAGACTATCATAGAG</a:t>
              </a:r>
            </a:p>
            <a:p>
              <a:r>
                <a:rPr lang="en-GB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TAGAGAGCGCGAGAT</a:t>
              </a:r>
            </a:p>
            <a:p>
              <a:r>
                <a:rPr lang="en-GB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TATCATATATCATAG</a:t>
              </a:r>
              <a:endParaRPr lang="en-US" sz="1000" dirty="0">
                <a:solidFill>
                  <a:schemeClr val="tx1"/>
                </a:solidFill>
              </a:endParaRPr>
            </a:p>
            <a:p>
              <a:r>
                <a:rPr lang="en-GB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GAGACTATCATAGAG</a:t>
              </a:r>
            </a:p>
            <a:p>
              <a:r>
                <a:rPr lang="en-GB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TAGAGAGCGCGAGAT</a:t>
              </a:r>
            </a:p>
            <a:p>
              <a:r>
                <a:rPr lang="en-GB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TATCATATATCATAG</a:t>
              </a:r>
              <a:endParaRPr lang="en-US" sz="1000" dirty="0">
                <a:solidFill>
                  <a:schemeClr val="tx1"/>
                </a:solidFill>
              </a:endParaRPr>
            </a:p>
            <a:p>
              <a:r>
                <a:rPr lang="en-GB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GAGACTATCATAGAG</a:t>
              </a:r>
            </a:p>
            <a:p>
              <a:r>
                <a:rPr lang="en-GB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TAGAGAGCGCGAGAT</a:t>
              </a:r>
            </a:p>
            <a:p>
              <a:r>
                <a:rPr lang="en-GB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TATCATATATCATAG</a:t>
              </a:r>
              <a:endParaRPr lang="en-US" sz="1000" dirty="0">
                <a:solidFill>
                  <a:schemeClr val="tx1"/>
                </a:solidFill>
              </a:endParaRPr>
            </a:p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5400000">
              <a:off x="2715630" y="4648759"/>
              <a:ext cx="1462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Millions of lines</a:t>
              </a:r>
              <a:endParaRPr lang="en-US" sz="1400" dirty="0"/>
            </a:p>
          </p:txBody>
        </p:sp>
        <p:cxnSp>
          <p:nvCxnSpPr>
            <p:cNvPr id="14" name="Straight Arrow Connector 13"/>
            <p:cNvCxnSpPr>
              <a:stCxn id="12" idx="3"/>
            </p:cNvCxnSpPr>
            <p:nvPr/>
          </p:nvCxnSpPr>
          <p:spPr>
            <a:xfrm>
              <a:off x="3446760" y="5533778"/>
              <a:ext cx="528" cy="428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b="58909"/>
          <a:stretch/>
        </p:blipFill>
        <p:spPr>
          <a:xfrm>
            <a:off x="4317731" y="3892550"/>
            <a:ext cx="4203311" cy="206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6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87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Ruffus</a:t>
            </a:r>
            <a:r>
              <a:rPr lang="en-GB" dirty="0" smtClean="0"/>
              <a:t> dependency types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598256"/>
              </p:ext>
            </p:extLst>
          </p:nvPr>
        </p:nvGraphicFramePr>
        <p:xfrm>
          <a:off x="1524000" y="1397000"/>
          <a:ext cx="6096000" cy="42519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58506322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30085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Originate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None to one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683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Transform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One to One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499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Split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One to many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Merge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Many to one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20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Collate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Many to fewer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52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Subdivide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Many to more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983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Follows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Dependency</a:t>
                      </a:r>
                      <a:r>
                        <a:rPr lang="en-GB" baseline="0" dirty="0" smtClean="0"/>
                        <a:t> without common files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09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Files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Arbitrary</a:t>
                      </a:r>
                      <a:r>
                        <a:rPr lang="en-GB" baseline="0" dirty="0" smtClean="0"/>
                        <a:t> relationship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428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Permutations</a:t>
                      </a:r>
                      <a:br>
                        <a:rPr lang="en-GB" dirty="0" smtClean="0"/>
                      </a:br>
                      <a:r>
                        <a:rPr lang="en-GB" dirty="0" smtClean="0"/>
                        <a:t>Product</a:t>
                      </a:r>
                      <a:br>
                        <a:rPr lang="en-GB" dirty="0" smtClean="0"/>
                      </a:br>
                      <a:r>
                        <a:rPr lang="en-GB" dirty="0" smtClean="0"/>
                        <a:t>Combinations</a:t>
                      </a:r>
                    </a:p>
                    <a:p>
                      <a:r>
                        <a:rPr lang="en-GB" dirty="0" err="1" smtClean="0"/>
                        <a:t>Combinations_with_replacement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Combinatorics</a:t>
                      </a:r>
                      <a:endParaRPr lang="en-GB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79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229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04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8044" y="2685261"/>
            <a:ext cx="72706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effectLst/>
                <a:latin typeface="+mj-lt"/>
              </a:rPr>
              <a:t>Using workflow managers to co-ordinate multistep analysis pipelines across multiple compute nodes in a reproducible manner.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69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03F8-EE6A-449D-A3AA-FEF83DBECD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1947" y="268677"/>
            <a:ext cx="7543800" cy="831850"/>
          </a:xfrm>
        </p:spPr>
        <p:txBody>
          <a:bodyPr/>
          <a:lstStyle/>
          <a:p>
            <a:r>
              <a:rPr lang="en-GB" dirty="0" smtClean="0"/>
              <a:t>Pipelines can get quite complex…</a:t>
            </a:r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C25FA96-D7F2-4ED8-8B8D-C6CA628293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640074"/>
            <a:ext cx="9144000" cy="33604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82139" y="500051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pipeline_mapping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7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1876"/>
            <a:ext cx="9144000" cy="12142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460" y="1336766"/>
            <a:ext cx="4528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+mj-lt"/>
              </a:rPr>
              <a:t>Really very complicated!</a:t>
            </a:r>
            <a:endParaRPr lang="en-GB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897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Automated farming and monitoring of pipelines of jobs to the cluster</a:t>
            </a:r>
          </a:p>
          <a:p>
            <a:r>
              <a:rPr lang="en-GB" sz="2000" dirty="0" smtClean="0"/>
              <a:t>Create fully logged and reproducible workflows</a:t>
            </a:r>
          </a:p>
          <a:p>
            <a:r>
              <a:rPr lang="en-GB" sz="2000" dirty="0" smtClean="0"/>
              <a:t>Generalizable and scalable</a:t>
            </a:r>
          </a:p>
          <a:p>
            <a:endParaRPr lang="en-GB" sz="2000" dirty="0"/>
          </a:p>
          <a:p>
            <a:r>
              <a:rPr lang="en-GB" sz="2000" dirty="0" smtClean="0"/>
              <a:t>Should be easer than writing a SGE submission script and faster than running in an interactive session</a:t>
            </a:r>
          </a:p>
          <a:p>
            <a:endParaRPr lang="en-GB" sz="2000" dirty="0"/>
          </a:p>
          <a:p>
            <a:r>
              <a:rPr lang="en-GB" sz="2000" dirty="0" smtClean="0"/>
              <a:t>Install with</a:t>
            </a:r>
            <a:br>
              <a:rPr lang="en-GB" sz="2000" dirty="0" smtClean="0"/>
            </a:b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 –c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bioconda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–c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-forge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cgatcore</a:t>
            </a:r>
            <a:endParaRPr lang="en-GB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2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Acknowledgements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4850" y="1222591"/>
            <a:ext cx="3235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Sudbery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Lab for Computational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Genomics @ TUOS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850" y="2422920"/>
            <a:ext cx="35432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+mj-lt"/>
              </a:rPr>
              <a:t>Dr.</a:t>
            </a:r>
            <a:r>
              <a:rPr lang="en-GB" dirty="0">
                <a:latin typeface="+mj-lt"/>
              </a:rPr>
              <a:t> Cristina </a:t>
            </a:r>
            <a:r>
              <a:rPr lang="en-GB" dirty="0" err="1">
                <a:latin typeface="+mj-lt"/>
              </a:rPr>
              <a:t>Alexandru-Crivac</a:t>
            </a:r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Jaime Alvarez-</a:t>
            </a:r>
            <a:r>
              <a:rPr lang="en-GB" dirty="0" err="1">
                <a:latin typeface="+mj-lt"/>
              </a:rPr>
              <a:t>Benayas</a:t>
            </a:r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Justin Coyne</a:t>
            </a:r>
          </a:p>
          <a:p>
            <a:r>
              <a:rPr lang="en-GB" dirty="0" err="1" smtClean="0">
                <a:latin typeface="+mj-lt"/>
              </a:rPr>
              <a:t>Magdelena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>
                <a:latin typeface="+mj-lt"/>
              </a:rPr>
              <a:t>Dabrowska</a:t>
            </a:r>
            <a:endParaRPr lang="en-GB" dirty="0">
              <a:latin typeface="+mj-lt"/>
            </a:endParaRPr>
          </a:p>
          <a:p>
            <a:r>
              <a:rPr lang="en-GB" dirty="0" err="1">
                <a:latin typeface="+mj-lt"/>
              </a:rPr>
              <a:t>Sumeet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Deshmurkh</a:t>
            </a:r>
            <a:endParaRPr lang="en-GB" dirty="0">
              <a:latin typeface="+mj-lt"/>
            </a:endParaRPr>
          </a:p>
          <a:p>
            <a:r>
              <a:rPr lang="en-GB" dirty="0" smtClean="0">
                <a:latin typeface="+mj-lt"/>
              </a:rPr>
              <a:t>Jacob Parker</a:t>
            </a:r>
          </a:p>
          <a:p>
            <a:r>
              <a:rPr lang="en-GB" dirty="0" err="1" smtClean="0">
                <a:latin typeface="+mj-lt"/>
              </a:rPr>
              <a:t>Ivaylo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Yonchev</a:t>
            </a:r>
            <a:endParaRPr lang="en-GB" dirty="0" smtClean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813" y="1286824"/>
            <a:ext cx="967779" cy="9677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16592" y="1331274"/>
            <a:ext cx="2813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+mj-lt"/>
              </a:rPr>
              <a:t>MRC Computational</a:t>
            </a:r>
          </a:p>
          <a:p>
            <a:r>
              <a:rPr lang="en-GB" b="1" dirty="0" smtClean="0">
                <a:latin typeface="+mj-lt"/>
              </a:rPr>
              <a:t>Genomics Analysis and</a:t>
            </a:r>
          </a:p>
          <a:p>
            <a:r>
              <a:rPr lang="en-GB" b="1" dirty="0" smtClean="0">
                <a:latin typeface="+mj-lt"/>
              </a:rPr>
              <a:t>Training/Tools</a:t>
            </a:r>
            <a:endParaRPr lang="en-GB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3533" y="2422920"/>
            <a:ext cx="36766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+mj-lt"/>
              </a:rPr>
              <a:t>Dr.</a:t>
            </a:r>
            <a:r>
              <a:rPr lang="en-GB" dirty="0" smtClean="0">
                <a:latin typeface="+mj-lt"/>
              </a:rPr>
              <a:t> Adam Cribs</a:t>
            </a:r>
          </a:p>
          <a:p>
            <a:r>
              <a:rPr lang="en-GB" b="1" dirty="0" smtClean="0">
                <a:latin typeface="+mj-lt"/>
              </a:rPr>
              <a:t>Sebastian Luna-Valero</a:t>
            </a:r>
          </a:p>
          <a:p>
            <a:r>
              <a:rPr lang="en-GB" dirty="0" err="1" smtClean="0">
                <a:latin typeface="+mj-lt"/>
              </a:rPr>
              <a:t>Dr.</a:t>
            </a:r>
            <a:r>
              <a:rPr lang="en-GB" dirty="0" smtClean="0">
                <a:latin typeface="+mj-lt"/>
              </a:rPr>
              <a:t> Charlotte George</a:t>
            </a:r>
          </a:p>
          <a:p>
            <a:r>
              <a:rPr lang="en-GB" dirty="0" err="1" smtClean="0">
                <a:latin typeface="+mj-lt"/>
              </a:rPr>
              <a:t>Dr.</a:t>
            </a:r>
            <a:r>
              <a:rPr lang="en-GB" dirty="0" smtClean="0">
                <a:latin typeface="+mj-lt"/>
              </a:rPr>
              <a:t> Antonio </a:t>
            </a:r>
            <a:r>
              <a:rPr lang="en-GB" dirty="0" err="1" smtClean="0">
                <a:latin typeface="+mj-lt"/>
              </a:rPr>
              <a:t>Berlanga</a:t>
            </a:r>
            <a:r>
              <a:rPr lang="en-GB" dirty="0" smtClean="0">
                <a:latin typeface="+mj-lt"/>
              </a:rPr>
              <a:t>-Taylor</a:t>
            </a:r>
          </a:p>
          <a:p>
            <a:r>
              <a:rPr lang="en-GB" dirty="0" err="1" smtClean="0">
                <a:latin typeface="+mj-lt"/>
              </a:rPr>
              <a:t>Dr.</a:t>
            </a:r>
            <a:r>
              <a:rPr lang="en-GB" dirty="0" smtClean="0">
                <a:latin typeface="+mj-lt"/>
              </a:rPr>
              <a:t> Stephen </a:t>
            </a:r>
            <a:r>
              <a:rPr lang="en-GB" dirty="0" err="1" smtClean="0">
                <a:latin typeface="+mj-lt"/>
              </a:rPr>
              <a:t>Sansom</a:t>
            </a:r>
            <a:endParaRPr lang="en-GB" dirty="0" smtClean="0">
              <a:latin typeface="+mj-lt"/>
            </a:endParaRPr>
          </a:p>
          <a:p>
            <a:r>
              <a:rPr lang="en-GB" dirty="0" err="1" smtClean="0">
                <a:latin typeface="+mj-lt"/>
              </a:rPr>
              <a:t>Dr.</a:t>
            </a:r>
            <a:r>
              <a:rPr lang="en-GB" dirty="0" smtClean="0">
                <a:latin typeface="+mj-lt"/>
              </a:rPr>
              <a:t> Tom Smith</a:t>
            </a:r>
          </a:p>
          <a:p>
            <a:r>
              <a:rPr lang="en-GB" dirty="0" err="1" smtClean="0">
                <a:latin typeface="+mj-lt"/>
              </a:rPr>
              <a:t>Dr.</a:t>
            </a:r>
            <a:r>
              <a:rPr lang="en-GB" dirty="0" smtClean="0">
                <a:latin typeface="+mj-lt"/>
              </a:rPr>
              <a:t> Nicholas </a:t>
            </a:r>
            <a:r>
              <a:rPr lang="en-GB" dirty="0" err="1" smtClean="0">
                <a:latin typeface="+mj-lt"/>
              </a:rPr>
              <a:t>Ilott</a:t>
            </a:r>
            <a:endParaRPr lang="en-GB" dirty="0" smtClean="0">
              <a:latin typeface="+mj-lt"/>
            </a:endParaRPr>
          </a:p>
          <a:p>
            <a:r>
              <a:rPr lang="en-GB" dirty="0" err="1" smtClean="0">
                <a:latin typeface="+mj-lt"/>
              </a:rPr>
              <a:t>Dr.</a:t>
            </a:r>
            <a:r>
              <a:rPr lang="en-GB" dirty="0" smtClean="0">
                <a:latin typeface="+mj-lt"/>
              </a:rPr>
              <a:t> Jethro Johnson</a:t>
            </a:r>
          </a:p>
          <a:p>
            <a:r>
              <a:rPr lang="en-GB" dirty="0" smtClean="0">
                <a:latin typeface="+mj-lt"/>
              </a:rPr>
              <a:t>Jakub </a:t>
            </a:r>
            <a:r>
              <a:rPr lang="en-GB" dirty="0" err="1" smtClean="0">
                <a:latin typeface="+mj-lt"/>
              </a:rPr>
              <a:t>Scaber</a:t>
            </a:r>
            <a:endParaRPr lang="en-GB" dirty="0" smtClean="0">
              <a:latin typeface="+mj-lt"/>
            </a:endParaRPr>
          </a:p>
          <a:p>
            <a:r>
              <a:rPr lang="en-GB" dirty="0" err="1" smtClean="0">
                <a:latin typeface="+mj-lt"/>
              </a:rPr>
              <a:t>Dr.</a:t>
            </a:r>
            <a:r>
              <a:rPr lang="en-GB" dirty="0" smtClean="0">
                <a:latin typeface="+mj-lt"/>
              </a:rPr>
              <a:t> Katherine Brown</a:t>
            </a:r>
          </a:p>
          <a:p>
            <a:r>
              <a:rPr lang="en-GB" dirty="0" err="1" smtClean="0">
                <a:latin typeface="+mj-lt"/>
              </a:rPr>
              <a:t>Dr.</a:t>
            </a:r>
            <a:r>
              <a:rPr lang="en-GB" dirty="0" smtClean="0">
                <a:latin typeface="+mj-lt"/>
              </a:rPr>
              <a:t> David Sims</a:t>
            </a:r>
          </a:p>
          <a:p>
            <a:r>
              <a:rPr lang="en-GB" b="1" dirty="0" err="1" smtClean="0">
                <a:latin typeface="+mj-lt"/>
              </a:rPr>
              <a:t>Dr.</a:t>
            </a:r>
            <a:r>
              <a:rPr lang="en-GB" b="1" dirty="0" smtClean="0">
                <a:latin typeface="+mj-lt"/>
              </a:rPr>
              <a:t> Andreas </a:t>
            </a:r>
            <a:r>
              <a:rPr lang="en-GB" b="1" dirty="0" err="1" smtClean="0">
                <a:latin typeface="+mj-lt"/>
              </a:rPr>
              <a:t>Heger</a:t>
            </a:r>
            <a:endParaRPr lang="en-GB" b="1" dirty="0" smtClean="0">
              <a:latin typeface="+mj-lt"/>
            </a:endParaRPr>
          </a:p>
          <a:p>
            <a:endParaRPr lang="en-GB" dirty="0">
              <a:latin typeface="+mj-lt"/>
            </a:endParaRPr>
          </a:p>
          <a:p>
            <a:r>
              <a:rPr lang="en-GB" b="1" dirty="0" err="1" smtClean="0">
                <a:latin typeface="+mj-lt"/>
              </a:rPr>
              <a:t>Dr.</a:t>
            </a:r>
            <a:r>
              <a:rPr lang="en-GB" b="1" dirty="0" smtClean="0">
                <a:latin typeface="+mj-lt"/>
              </a:rPr>
              <a:t> Leo </a:t>
            </a:r>
            <a:r>
              <a:rPr lang="en-GB" b="1" dirty="0" err="1" smtClean="0">
                <a:latin typeface="+mj-lt"/>
              </a:rPr>
              <a:t>Goodstat</a:t>
            </a:r>
            <a:r>
              <a:rPr lang="en-GB" b="1" dirty="0" smtClean="0">
                <a:latin typeface="+mj-lt"/>
              </a:rPr>
              <a:t> (</a:t>
            </a:r>
            <a:r>
              <a:rPr lang="en-GB" b="1" dirty="0" err="1" smtClean="0">
                <a:latin typeface="+mj-lt"/>
              </a:rPr>
              <a:t>Ruffus</a:t>
            </a:r>
            <a:r>
              <a:rPr lang="en-GB" b="1" dirty="0" smtClean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04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26" y="683509"/>
            <a:ext cx="1200329" cy="12003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56700" y="749497"/>
            <a:ext cx="4596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https://cgaticore.readthedocs.io</a:t>
            </a:r>
            <a:br>
              <a:rPr lang="en-GB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 err="1" smtClean="0"/>
              <a:t>Cribbs</a:t>
            </a:r>
            <a:r>
              <a:rPr lang="en-GB" dirty="0" smtClean="0"/>
              <a:t> </a:t>
            </a:r>
            <a:r>
              <a:rPr lang="en-GB" dirty="0"/>
              <a:t>AP,  </a:t>
            </a:r>
            <a:r>
              <a:rPr lang="en-GB" i="1" dirty="0"/>
              <a:t>et al.</a:t>
            </a:r>
            <a:r>
              <a:rPr lang="en-GB" dirty="0"/>
              <a:t>  </a:t>
            </a:r>
            <a:r>
              <a:rPr lang="en-GB" i="1" dirty="0" smtClean="0"/>
              <a:t>F1000Research </a:t>
            </a:r>
            <a:r>
              <a:rPr lang="en-GB" dirty="0" smtClean="0"/>
              <a:t>2019</a:t>
            </a:r>
            <a:r>
              <a:rPr lang="en-GB" dirty="0"/>
              <a:t>, 8:377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2" descr="http://biii.eu/sites/default/files/styles/large/public/2019-03/snakemake_logo.png?itok=Nm11sCQ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26" y="2462570"/>
            <a:ext cx="1197463" cy="119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56700" y="2620828"/>
            <a:ext cx="5768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snakemake.readthedocs.io</a:t>
            </a:r>
          </a:p>
          <a:p>
            <a:pPr>
              <a:lnSpc>
                <a:spcPct val="150000"/>
              </a:lnSpc>
            </a:pPr>
            <a:r>
              <a:rPr lang="en-GB" dirty="0" err="1">
                <a:cs typeface="Courier New" panose="02070309020205020404" pitchFamily="49" charset="0"/>
              </a:rPr>
              <a:t>Köster</a:t>
            </a:r>
            <a:r>
              <a:rPr lang="en-GB" dirty="0">
                <a:cs typeface="Courier New" panose="02070309020205020404" pitchFamily="49" charset="0"/>
              </a:rPr>
              <a:t>, </a:t>
            </a:r>
            <a:r>
              <a:rPr lang="en-GB" dirty="0" smtClean="0">
                <a:cs typeface="Courier New" panose="02070309020205020404" pitchFamily="49" charset="0"/>
              </a:rPr>
              <a:t>J </a:t>
            </a:r>
            <a:r>
              <a:rPr lang="en-GB" dirty="0">
                <a:cs typeface="Courier New" panose="02070309020205020404" pitchFamily="49" charset="0"/>
              </a:rPr>
              <a:t>and </a:t>
            </a:r>
            <a:r>
              <a:rPr lang="en-GB" dirty="0" err="1">
                <a:cs typeface="Courier New" panose="02070309020205020404" pitchFamily="49" charset="0"/>
              </a:rPr>
              <a:t>Rahmann</a:t>
            </a:r>
            <a:r>
              <a:rPr lang="en-GB" dirty="0">
                <a:cs typeface="Courier New" panose="02070309020205020404" pitchFamily="49" charset="0"/>
              </a:rPr>
              <a:t>, </a:t>
            </a:r>
            <a:r>
              <a:rPr lang="en-GB" dirty="0" smtClean="0">
                <a:cs typeface="Courier New" panose="02070309020205020404" pitchFamily="49" charset="0"/>
              </a:rPr>
              <a:t>S. </a:t>
            </a:r>
            <a:r>
              <a:rPr lang="en-GB" smtClean="0">
                <a:cs typeface="Courier New" panose="02070309020205020404" pitchFamily="49" charset="0"/>
              </a:rPr>
              <a:t>Bioinformatics 2012, 28:2520</a:t>
            </a:r>
            <a:endParaRPr lang="en-GB" dirty="0">
              <a:cs typeface="Courier New" panose="02070309020205020404" pitchFamily="49" charset="0"/>
            </a:endParaRPr>
          </a:p>
        </p:txBody>
      </p:sp>
      <p:pic>
        <p:nvPicPr>
          <p:cNvPr id="9" name="Picture 8" descr="Image result for nextflo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33" y="4883585"/>
            <a:ext cx="1549047" cy="31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422689" y="4577212"/>
            <a:ext cx="5890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https://nextflow.io</a:t>
            </a:r>
          </a:p>
          <a:p>
            <a:pPr>
              <a:lnSpc>
                <a:spcPct val="150000"/>
              </a:lnSpc>
            </a:pPr>
            <a:r>
              <a:rPr lang="en-GB" dirty="0"/>
              <a:t>P. Di </a:t>
            </a:r>
            <a:r>
              <a:rPr lang="en-GB" dirty="0" err="1"/>
              <a:t>Tommaso</a:t>
            </a:r>
            <a:r>
              <a:rPr lang="en-GB" dirty="0"/>
              <a:t>, et al. </a:t>
            </a:r>
            <a:r>
              <a:rPr lang="en-GB" dirty="0" smtClean="0"/>
              <a:t>Nature </a:t>
            </a:r>
            <a:r>
              <a:rPr lang="en-GB" dirty="0"/>
              <a:t>Biotechnology </a:t>
            </a:r>
            <a:r>
              <a:rPr lang="en-GB" dirty="0" smtClean="0"/>
              <a:t>2017 35</a:t>
            </a:r>
            <a:r>
              <a:rPr lang="en-GB" dirty="0"/>
              <a:t>, 316</a:t>
            </a:r>
          </a:p>
        </p:txBody>
      </p:sp>
    </p:spTree>
    <p:extLst>
      <p:ext uri="{BB962C8B-B14F-4D97-AF65-F5344CB8AC3E}">
        <p14:creationId xmlns:p14="http://schemas.microsoft.com/office/powerpoint/2010/main" val="149677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4107"/>
            <a:ext cx="9144060" cy="60568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91440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j-lt"/>
              </a:rPr>
              <a:t>Traditional HPC jobs are single monolithic programs using multi-node parallelism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364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39" y="1500878"/>
            <a:ext cx="4168350" cy="45110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853" y="2283199"/>
            <a:ext cx="5824147" cy="412496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817880" y="521018"/>
            <a:ext cx="7543800" cy="8318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Today many researchers use notebooks on clusters to do interactive/interpretive analysis of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3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computing spectrum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7040" y="1798320"/>
            <a:ext cx="2346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Single, </a:t>
            </a:r>
            <a:r>
              <a:rPr lang="en-GB" dirty="0"/>
              <a:t>l</a:t>
            </a:r>
            <a:r>
              <a:rPr lang="en-GB" dirty="0" smtClean="0"/>
              <a:t>arge, long running, multimode jobs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82360" y="1798320"/>
            <a:ext cx="3146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Single core, quick running, interpretive analysis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56260" y="2853730"/>
            <a:ext cx="79959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14800" y="1613653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 smtClean="0"/>
              <a:t>?</a:t>
            </a:r>
            <a:endParaRPr lang="en-US" sz="6000" dirty="0"/>
          </a:p>
        </p:txBody>
      </p:sp>
      <p:sp>
        <p:nvSpPr>
          <p:cNvPr id="10" name="TextBox 9"/>
          <p:cNvSpPr txBox="1"/>
          <p:nvPr/>
        </p:nvSpPr>
        <p:spPr>
          <a:xfrm>
            <a:off x="447040" y="3130729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e.g. a climate model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02266" y="3078145"/>
            <a:ext cx="230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Regression analysis of a (quite) big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9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75376" y="3924966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my_analysis.r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75376" y="2008840"/>
            <a:ext cx="1976824" cy="3572030"/>
            <a:chOff x="3675376" y="2008840"/>
            <a:chExt cx="1976824" cy="3572030"/>
          </a:xfrm>
        </p:grpSpPr>
        <p:sp>
          <p:nvSpPr>
            <p:cNvPr id="4" name="TextBox 3"/>
            <p:cNvSpPr txBox="1"/>
            <p:nvPr/>
          </p:nvSpPr>
          <p:spPr>
            <a:xfrm>
              <a:off x="3675377" y="3281680"/>
              <a:ext cx="1976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my_analysis.r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75376" y="2638394"/>
              <a:ext cx="1976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my_analysis.r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75377" y="2008840"/>
              <a:ext cx="1976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my_analysis.r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75376" y="4568252"/>
              <a:ext cx="1976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my_analysis.r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75376" y="5211538"/>
              <a:ext cx="1976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my_analysis.r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52199" y="2193506"/>
            <a:ext cx="3112901" cy="3202698"/>
            <a:chOff x="5652199" y="2193506"/>
            <a:chExt cx="3112901" cy="3202698"/>
          </a:xfrm>
        </p:grpSpPr>
        <p:sp>
          <p:nvSpPr>
            <p:cNvPr id="11" name="TextBox 10"/>
            <p:cNvSpPr txBox="1"/>
            <p:nvPr/>
          </p:nvSpPr>
          <p:spPr>
            <a:xfrm>
              <a:off x="6512560" y="3623372"/>
              <a:ext cx="2252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ombined_result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6" idx="3"/>
              <a:endCxn id="11" idx="1"/>
            </p:cNvCxnSpPr>
            <p:nvPr/>
          </p:nvCxnSpPr>
          <p:spPr>
            <a:xfrm>
              <a:off x="5652200" y="2193506"/>
              <a:ext cx="860360" cy="1614532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3"/>
              <a:endCxn id="11" idx="1"/>
            </p:cNvCxnSpPr>
            <p:nvPr/>
          </p:nvCxnSpPr>
          <p:spPr>
            <a:xfrm>
              <a:off x="5652199" y="2823060"/>
              <a:ext cx="860361" cy="984978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" idx="3"/>
              <a:endCxn id="11" idx="1"/>
            </p:cNvCxnSpPr>
            <p:nvPr/>
          </p:nvCxnSpPr>
          <p:spPr>
            <a:xfrm>
              <a:off x="5652200" y="3466346"/>
              <a:ext cx="860360" cy="341692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11" idx="1"/>
            </p:cNvCxnSpPr>
            <p:nvPr/>
          </p:nvCxnSpPr>
          <p:spPr>
            <a:xfrm flipV="1">
              <a:off x="5652199" y="3808038"/>
              <a:ext cx="860361" cy="301594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3"/>
              <a:endCxn id="11" idx="1"/>
            </p:cNvCxnSpPr>
            <p:nvPr/>
          </p:nvCxnSpPr>
          <p:spPr>
            <a:xfrm flipV="1">
              <a:off x="5652199" y="3808038"/>
              <a:ext cx="860361" cy="94488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1" idx="1"/>
            </p:cNvCxnSpPr>
            <p:nvPr/>
          </p:nvCxnSpPr>
          <p:spPr>
            <a:xfrm flipV="1">
              <a:off x="5652199" y="3808038"/>
              <a:ext cx="860361" cy="1588166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675283" y="2021928"/>
            <a:ext cx="3000094" cy="3558942"/>
            <a:chOff x="675283" y="2021928"/>
            <a:chExt cx="3000094" cy="3558942"/>
          </a:xfrm>
        </p:grpSpPr>
        <p:sp>
          <p:nvSpPr>
            <p:cNvPr id="25" name="TextBox 24"/>
            <p:cNvSpPr txBox="1"/>
            <p:nvPr/>
          </p:nvSpPr>
          <p:spPr>
            <a:xfrm>
              <a:off x="710140" y="2021928"/>
              <a:ext cx="1976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clean_data.py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5283" y="2638394"/>
              <a:ext cx="1976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clean_data.py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0139" y="3276966"/>
              <a:ext cx="1976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clean_data.py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31520" y="3922975"/>
              <a:ext cx="1976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clean_data.py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3833" y="4568984"/>
              <a:ext cx="1976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clean_data.py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1520" y="5211538"/>
              <a:ext cx="1976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clean_data.py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25" idx="3"/>
              <a:endCxn id="6" idx="1"/>
            </p:cNvCxnSpPr>
            <p:nvPr/>
          </p:nvCxnSpPr>
          <p:spPr>
            <a:xfrm flipV="1">
              <a:off x="2686963" y="2193506"/>
              <a:ext cx="988414" cy="13088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6" idx="3"/>
              <a:endCxn id="5" idx="1"/>
            </p:cNvCxnSpPr>
            <p:nvPr/>
          </p:nvCxnSpPr>
          <p:spPr>
            <a:xfrm>
              <a:off x="2652106" y="2823060"/>
              <a:ext cx="1023270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7" idx="3"/>
              <a:endCxn id="4" idx="1"/>
            </p:cNvCxnSpPr>
            <p:nvPr/>
          </p:nvCxnSpPr>
          <p:spPr>
            <a:xfrm>
              <a:off x="2686962" y="3461632"/>
              <a:ext cx="988415" cy="4714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8" idx="3"/>
              <a:endCxn id="7" idx="1"/>
            </p:cNvCxnSpPr>
            <p:nvPr/>
          </p:nvCxnSpPr>
          <p:spPr>
            <a:xfrm>
              <a:off x="2708343" y="4107641"/>
              <a:ext cx="967033" cy="1991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9" idx="3"/>
              <a:endCxn id="8" idx="1"/>
            </p:cNvCxnSpPr>
            <p:nvPr/>
          </p:nvCxnSpPr>
          <p:spPr>
            <a:xfrm flipV="1">
              <a:off x="2740656" y="4752918"/>
              <a:ext cx="934720" cy="732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0" idx="3"/>
              <a:endCxn id="9" idx="1"/>
            </p:cNvCxnSpPr>
            <p:nvPr/>
          </p:nvCxnSpPr>
          <p:spPr>
            <a:xfrm>
              <a:off x="2708343" y="5396204"/>
              <a:ext cx="967033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078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Carrying out multi-step analyses by hand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376363"/>
            <a:ext cx="4200525" cy="32814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437" y="1993725"/>
            <a:ext cx="5224463" cy="279735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412" y="2374725"/>
            <a:ext cx="5224463" cy="279735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08948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Reproducibility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2960" y="1686560"/>
            <a:ext cx="7543800" cy="4182535"/>
          </a:xfrm>
        </p:spPr>
        <p:txBody>
          <a:bodyPr>
            <a:normAutofit/>
          </a:bodyPr>
          <a:lstStyle/>
          <a:p>
            <a:pPr marL="0" indent="0" algn="ctr">
              <a:buClrTx/>
              <a:buNone/>
            </a:pP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 = code(data)</a:t>
            </a:r>
          </a:p>
          <a:p>
            <a:pPr marL="0" indent="0" algn="ctr">
              <a:buClrTx/>
              <a:buNone/>
            </a:pP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GB" sz="2000" dirty="0" smtClean="0">
                <a:cs typeface="Courier New" panose="02070309020205020404" pitchFamily="49" charset="0"/>
              </a:rPr>
              <a:t>Typing at a terminal is BAD NEWS for reproducibility</a:t>
            </a:r>
          </a:p>
          <a:p>
            <a:pPr marL="355600" indent="-3556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GB" sz="2000" dirty="0" smtClean="0">
                <a:cs typeface="Courier New" panose="02070309020205020404" pitchFamily="49" charset="0"/>
              </a:rPr>
              <a:t>Notebooks (for low intensity work)</a:t>
            </a:r>
          </a:p>
          <a:p>
            <a:pPr marL="355600" indent="-3556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GB" sz="2000" dirty="0" smtClean="0">
                <a:cs typeface="Courier New" panose="02070309020205020404" pitchFamily="49" charset="0"/>
              </a:rPr>
              <a:t>Containers</a:t>
            </a:r>
          </a:p>
          <a:p>
            <a:pPr marL="355600" indent="-3556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GB" sz="2000" dirty="0" smtClean="0">
                <a:cs typeface="Courier New" panose="02070309020205020404" pitchFamily="49" charset="0"/>
              </a:rPr>
              <a:t>Neither very easily work with multi-node parallelism</a:t>
            </a:r>
          </a:p>
          <a:p>
            <a:pPr marL="355600" indent="-355600">
              <a:buClrTx/>
              <a:buFont typeface="Arial" panose="020B0604020202020204" pitchFamily="34" charset="0"/>
              <a:buChar char="•"/>
            </a:pPr>
            <a:endParaRPr lang="en-GB" sz="2000" dirty="0" smtClean="0">
              <a:cs typeface="Courier New" panose="02070309020205020404" pitchFamily="49" charset="0"/>
            </a:endParaRPr>
          </a:p>
          <a:p>
            <a:pPr marL="0" indent="0" algn="ctr">
              <a:buClrTx/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73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7593" y="1229412"/>
            <a:ext cx="713047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sz="4400" dirty="0" smtClean="0">
                <a:latin typeface="+mj-lt"/>
              </a:rPr>
              <a:t>Easy/Automatic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sz="4400" dirty="0" smtClean="0">
                <a:latin typeface="+mj-lt"/>
              </a:rPr>
              <a:t>Reproducible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sz="4400" dirty="0" smtClean="0">
                <a:latin typeface="+mj-lt"/>
              </a:rPr>
              <a:t>Generalizable/Scalable</a:t>
            </a:r>
            <a:endParaRPr lang="en-GB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952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" id="{EEB41EA3-C22D-48D3-AA5D-CD1702F6A2DA}" vid="{23C7D05F-2490-4B1F-B657-471508F0FB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5675</TotalTime>
  <Words>656</Words>
  <Application>Microsoft Office PowerPoint</Application>
  <PresentationFormat>On-screen Show (4:3)</PresentationFormat>
  <Paragraphs>197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Courier New</vt:lpstr>
      <vt:lpstr>Palatino Linotype</vt:lpstr>
      <vt:lpstr>Lecture</vt:lpstr>
      <vt:lpstr>Going with the flow</vt:lpstr>
      <vt:lpstr>PowerPoint Presentation</vt:lpstr>
      <vt:lpstr>PowerPoint Presentation</vt:lpstr>
      <vt:lpstr>Today many researchers use notebooks on clusters to do interactive/interpretive analysis of datasets</vt:lpstr>
      <vt:lpstr>Research computing spectrum</vt:lpstr>
      <vt:lpstr>PowerPoint Presentation</vt:lpstr>
      <vt:lpstr>Carrying out multi-step analyses by hand</vt:lpstr>
      <vt:lpstr>Reproducibility</vt:lpstr>
      <vt:lpstr>PowerPoint Presentation</vt:lpstr>
      <vt:lpstr>Workflow manager</vt:lpstr>
      <vt:lpstr>Modern workflow managers</vt:lpstr>
      <vt:lpstr>Modern Workflow managers </vt:lpstr>
      <vt:lpstr>Some modern WFM</vt:lpstr>
      <vt:lpstr>PowerPoint Presentation</vt:lpstr>
      <vt:lpstr>PowerPoint Presentation</vt:lpstr>
      <vt:lpstr>PowerPoint Presentation</vt:lpstr>
      <vt:lpstr>Gene profiles</vt:lpstr>
      <vt:lpstr>PowerPoint Presentation</vt:lpstr>
      <vt:lpstr>Ruffus dependency types</vt:lpstr>
      <vt:lpstr>Pipelines can get quite complex…</vt:lpstr>
      <vt:lpstr>PowerPoint Presentation</vt:lpstr>
      <vt:lpstr>Summary</vt:lpstr>
      <vt:lpstr>Acknowledgements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with the flow:</dc:title>
  <dc:creator>Ian Sudbery</dc:creator>
  <cp:lastModifiedBy>mb1ims</cp:lastModifiedBy>
  <cp:revision>38</cp:revision>
  <dcterms:created xsi:type="dcterms:W3CDTF">2019-08-22T17:58:25Z</dcterms:created>
  <dcterms:modified xsi:type="dcterms:W3CDTF">2019-08-27T15:23:30Z</dcterms:modified>
</cp:coreProperties>
</file>