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63" r:id="rId2"/>
    <p:sldId id="265" r:id="rId3"/>
    <p:sldId id="257" r:id="rId4"/>
    <p:sldId id="336" r:id="rId5"/>
    <p:sldId id="339" r:id="rId6"/>
    <p:sldId id="338" r:id="rId7"/>
    <p:sldId id="340" r:id="rId8"/>
    <p:sldId id="341" r:id="rId9"/>
    <p:sldId id="346" r:id="rId10"/>
    <p:sldId id="347" r:id="rId11"/>
    <p:sldId id="348" r:id="rId12"/>
    <p:sldId id="349" r:id="rId13"/>
    <p:sldId id="351" r:id="rId14"/>
    <p:sldId id="342" r:id="rId15"/>
    <p:sldId id="343" r:id="rId16"/>
    <p:sldId id="344" r:id="rId17"/>
  </p:sldIdLst>
  <p:sldSz cx="18288000" cy="10287000"/>
  <p:notesSz cx="6858000" cy="9144000"/>
  <p:embeddedFontLst>
    <p:embeddedFont>
      <p:font typeface="Proxima Nova Semibold" panose="020B0604020202020204" charset="0"/>
      <p:regular r:id="rId19"/>
      <p:bold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Proxima Nova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1" roundtripDataSignature="AMtx7mh1VXnBJeWZa6bnvyZF3QsYwTny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7AD3E0-5F34-411B-8192-11A425547BB7}">
  <a:tblStyle styleId="{617AD3E0-5F34-411B-8192-11A425547BB7}" styleName="Table_0">
    <a:wholeTbl>
      <a:tcTxStyle b="off" i="off">
        <a:font>
          <a:latin typeface="Circe"/>
          <a:ea typeface="Circe"/>
          <a:cs typeface="Circe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2CD"/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FFF1E8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4660"/>
  </p:normalViewPr>
  <p:slideViewPr>
    <p:cSldViewPr snapToGrid="0">
      <p:cViewPr varScale="1">
        <p:scale>
          <a:sx n="73" d="100"/>
          <a:sy n="73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11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1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113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7" name="Google Shape;8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2" name="Google Shape;7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585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2" name="Google Shape;7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871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2" name="Google Shape;7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337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2" name="Google Shape;7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380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2" name="Google Shape;7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0273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8" name="Google Shape;8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2" name="Google Shape;7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2" name="Google Shape;7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817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2" name="Google Shape;7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77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2" name="Google Shape;7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717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2" name="Google Shape;7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788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2" name="Google Shape;7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121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2" name="Google Shape;7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82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">
  <p:cSld name="CUSTOM_3_1_1_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9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11" name="Google Shape;11;p7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7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7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7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ри элемента">
  <p:cSld name="CUSTOM_3_1_1_2_2_1_1_1_1_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90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196" name="Google Shape;196;p9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9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90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201" name="Google Shape;201;p9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9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9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90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206" name="Google Shape;206;p9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9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9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9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90"/>
          <p:cNvSpPr txBox="1">
            <a:spLocks noGrp="1"/>
          </p:cNvSpPr>
          <p:nvPr>
            <p:ph type="body" idx="1"/>
          </p:nvPr>
        </p:nvSpPr>
        <p:spPr>
          <a:xfrm>
            <a:off x="551850" y="5921400"/>
            <a:ext cx="5716800" cy="29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grpSp>
        <p:nvGrpSpPr>
          <p:cNvPr id="211" name="Google Shape;211;p90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212" name="Google Shape;212;p9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9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9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9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90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>
                <a:solidFill>
                  <a:srgbClr val="0000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90"/>
          <p:cNvSpPr/>
          <p:nvPr/>
        </p:nvSpPr>
        <p:spPr>
          <a:xfrm>
            <a:off x="547200" y="3194025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0"/>
          <p:cNvSpPr/>
          <p:nvPr/>
        </p:nvSpPr>
        <p:spPr>
          <a:xfrm>
            <a:off x="6268638" y="3199200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0"/>
          <p:cNvSpPr/>
          <p:nvPr/>
        </p:nvSpPr>
        <p:spPr>
          <a:xfrm>
            <a:off x="11983225" y="3199200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0"/>
          <p:cNvSpPr txBox="1">
            <a:spLocks noGrp="1"/>
          </p:cNvSpPr>
          <p:nvPr>
            <p:ph type="body" idx="2"/>
          </p:nvPr>
        </p:nvSpPr>
        <p:spPr>
          <a:xfrm>
            <a:off x="6268650" y="5921400"/>
            <a:ext cx="5716800" cy="29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21" name="Google Shape;221;p90"/>
          <p:cNvSpPr txBox="1">
            <a:spLocks noGrp="1"/>
          </p:cNvSpPr>
          <p:nvPr>
            <p:ph type="body" idx="3"/>
          </p:nvPr>
        </p:nvSpPr>
        <p:spPr>
          <a:xfrm>
            <a:off x="11985450" y="5921400"/>
            <a:ext cx="5750700" cy="29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22" name="Google Shape;222;p90"/>
          <p:cNvSpPr/>
          <p:nvPr/>
        </p:nvSpPr>
        <p:spPr>
          <a:xfrm>
            <a:off x="18773050" y="725400"/>
            <a:ext cx="3521100" cy="4453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Впишите в круг иконку или текстовое </a:t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значение с размером шрифта 56pt.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90"/>
          <p:cNvPicPr preferRelativeResize="0"/>
          <p:nvPr/>
        </p:nvPicPr>
        <p:blipFill rotWithShape="1">
          <a:blip r:embed="rId2">
            <a:alphaModFix/>
          </a:blip>
          <a:srcRect l="7544"/>
          <a:stretch/>
        </p:blipFill>
        <p:spPr>
          <a:xfrm>
            <a:off x="18930391" y="1974600"/>
            <a:ext cx="2641925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90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" sz="32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Большая цифра">
  <p:cSld name="CUSTOM_3_1_1_2_2_1_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1"/>
          <p:cNvSpPr/>
          <p:nvPr/>
        </p:nvSpPr>
        <p:spPr>
          <a:xfrm>
            <a:off x="4000500" y="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91"/>
          <p:cNvSpPr txBox="1">
            <a:spLocks noGrp="1"/>
          </p:cNvSpPr>
          <p:nvPr>
            <p:ph type="subTitle" idx="1"/>
          </p:nvPr>
        </p:nvSpPr>
        <p:spPr>
          <a:xfrm>
            <a:off x="4856925" y="2217600"/>
            <a:ext cx="8574000" cy="29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3000"/>
              <a:buNone/>
              <a:defRPr sz="23000" b="1">
                <a:solidFill>
                  <a:srgbClr val="4BD0A0"/>
                </a:solidFill>
              </a:defRPr>
            </a:lvl1pPr>
            <a:lvl2pPr lvl="1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8" name="Google Shape;228;p91"/>
          <p:cNvSpPr/>
          <p:nvPr/>
        </p:nvSpPr>
        <p:spPr>
          <a:xfrm>
            <a:off x="-6286500" y="4770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1"/>
          <p:cNvSpPr/>
          <p:nvPr/>
        </p:nvSpPr>
        <p:spPr>
          <a:xfrm>
            <a:off x="14287500" y="4770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1"/>
          <p:cNvSpPr txBox="1">
            <a:spLocks noGrp="1"/>
          </p:cNvSpPr>
          <p:nvPr>
            <p:ph type="title"/>
          </p:nvPr>
        </p:nvSpPr>
        <p:spPr>
          <a:xfrm>
            <a:off x="4856925" y="5435575"/>
            <a:ext cx="8574000" cy="2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91"/>
          <p:cNvSpPr txBox="1">
            <a:spLocks noGrp="1"/>
          </p:cNvSpPr>
          <p:nvPr>
            <p:ph type="body" idx="2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grpSp>
        <p:nvGrpSpPr>
          <p:cNvPr id="232" name="Google Shape;232;p91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233" name="Google Shape;233;p9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9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9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9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CUSTOM_3_1_1_2_1">
    <p:bg>
      <p:bgPr>
        <a:solidFill>
          <a:srgbClr val="4BD0A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2"/>
          <p:cNvSpPr/>
          <p:nvPr/>
        </p:nvSpPr>
        <p:spPr>
          <a:xfrm>
            <a:off x="142726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2"/>
          <p:cNvSpPr/>
          <p:nvPr/>
        </p:nvSpPr>
        <p:spPr>
          <a:xfrm>
            <a:off x="4702500" y="723900"/>
            <a:ext cx="9563100" cy="95631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92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7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41" name="Google Shape;241;p92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242" name="Google Shape;242;p9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9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9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9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92"/>
          <p:cNvSpPr/>
          <p:nvPr/>
        </p:nvSpPr>
        <p:spPr>
          <a:xfrm>
            <a:off x="18773050" y="725400"/>
            <a:ext cx="4680000" cy="4465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подзаголовков используйте шрифт размером 30pt. Добавьте пустую строку, для отделения заголовка от подзаголовка.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941750" y="2217591"/>
            <a:ext cx="4364628" cy="27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92"/>
          <p:cNvSpPr/>
          <p:nvPr/>
        </p:nvSpPr>
        <p:spPr>
          <a:xfrm>
            <a:off x="18773050" y="5916625"/>
            <a:ext cx="4680000" cy="2982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Нижний текстовый блок используйте для написания имени, фамилии и должности.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41750" y="7164000"/>
            <a:ext cx="3167966" cy="14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92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" sz="32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2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">
  <p:cSld name="CUSTOM_3_1_1_2_1_3">
    <p:bg>
      <p:bgPr>
        <a:solidFill>
          <a:srgbClr val="4BD0A0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93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54" name="Google Shape;254;p93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93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93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93"/>
          <p:cNvSpPr txBox="1">
            <a:spLocks noGrp="1"/>
          </p:cNvSpPr>
          <p:nvPr>
            <p:ph type="subTitle" idx="2"/>
          </p:nvPr>
        </p:nvSpPr>
        <p:spPr>
          <a:xfrm>
            <a:off x="8454216" y="8908925"/>
            <a:ext cx="3547200" cy="7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21600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93"/>
          <p:cNvSpPr txBox="1">
            <a:spLocks noGrp="1"/>
          </p:cNvSpPr>
          <p:nvPr>
            <p:ph type="subTitle" idx="3"/>
          </p:nvPr>
        </p:nvSpPr>
        <p:spPr>
          <a:xfrm>
            <a:off x="12725850" y="8908925"/>
            <a:ext cx="3547200" cy="7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21600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93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260" name="Google Shape;260;p9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9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9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9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93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65" name="Google Shape;265;p93"/>
          <p:cNvGrpSpPr/>
          <p:nvPr/>
        </p:nvGrpSpPr>
        <p:grpSpPr>
          <a:xfrm>
            <a:off x="11989956" y="8898074"/>
            <a:ext cx="741757" cy="741757"/>
            <a:chOff x="1190625" y="193738"/>
            <a:chExt cx="4905800" cy="4905800"/>
          </a:xfrm>
        </p:grpSpPr>
        <p:sp>
          <p:nvSpPr>
            <p:cNvPr id="266" name="Google Shape;266;p93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3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93"/>
          <p:cNvGrpSpPr/>
          <p:nvPr/>
        </p:nvGrpSpPr>
        <p:grpSpPr>
          <a:xfrm>
            <a:off x="7697851" y="8899998"/>
            <a:ext cx="740589" cy="740589"/>
            <a:chOff x="1190625" y="238125"/>
            <a:chExt cx="5186200" cy="5186200"/>
          </a:xfrm>
        </p:grpSpPr>
        <p:sp>
          <p:nvSpPr>
            <p:cNvPr id="269" name="Google Shape;269;p93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93"/>
            <p:cNvSpPr/>
            <p:nvPr/>
          </p:nvSpPr>
          <p:spPr>
            <a:xfrm>
              <a:off x="2761650" y="1809150"/>
              <a:ext cx="2137575" cy="2178450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93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72" name="Google Shape;272;p9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9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 2">
  <p:cSld name="CUSTOM_3_1_1_2_1_3_1">
    <p:bg>
      <p:bgPr>
        <a:solidFill>
          <a:srgbClr val="4BD0A0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94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78" name="Google Shape;278;p94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4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94"/>
          <p:cNvSpPr txBox="1">
            <a:spLocks noGrp="1"/>
          </p:cNvSpPr>
          <p:nvPr>
            <p:ph type="subTitle" idx="1"/>
          </p:nvPr>
        </p:nvSpPr>
        <p:spPr>
          <a:xfrm>
            <a:off x="1299900" y="5928725"/>
            <a:ext cx="3557100" cy="7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21600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94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282" name="Google Shape;282;p9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9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9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p94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94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88" name="Google Shape;288;p9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9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94"/>
          <p:cNvGrpSpPr/>
          <p:nvPr/>
        </p:nvGrpSpPr>
        <p:grpSpPr>
          <a:xfrm>
            <a:off x="551795" y="6913222"/>
            <a:ext cx="748625" cy="748625"/>
            <a:chOff x="1190625" y="193738"/>
            <a:chExt cx="4905800" cy="4905800"/>
          </a:xfrm>
        </p:grpSpPr>
        <p:sp>
          <p:nvSpPr>
            <p:cNvPr id="293" name="Google Shape;293;p94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94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94"/>
          <p:cNvGrpSpPr/>
          <p:nvPr/>
        </p:nvGrpSpPr>
        <p:grpSpPr>
          <a:xfrm>
            <a:off x="551117" y="5925588"/>
            <a:ext cx="748772" cy="748772"/>
            <a:chOff x="7019517" y="8956750"/>
            <a:chExt cx="684060" cy="684060"/>
          </a:xfrm>
        </p:grpSpPr>
        <p:sp>
          <p:nvSpPr>
            <p:cNvPr id="296" name="Google Shape;296;p94"/>
            <p:cNvSpPr/>
            <p:nvPr/>
          </p:nvSpPr>
          <p:spPr>
            <a:xfrm>
              <a:off x="7019517" y="8956750"/>
              <a:ext cx="684060" cy="68406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94"/>
            <p:cNvSpPr/>
            <p:nvPr/>
          </p:nvSpPr>
          <p:spPr>
            <a:xfrm>
              <a:off x="7226735" y="9163968"/>
              <a:ext cx="281946" cy="287338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94"/>
          <p:cNvSpPr txBox="1">
            <a:spLocks noGrp="1"/>
          </p:cNvSpPr>
          <p:nvPr>
            <p:ph type="subTitle" idx="2"/>
          </p:nvPr>
        </p:nvSpPr>
        <p:spPr>
          <a:xfrm>
            <a:off x="1299750" y="6919200"/>
            <a:ext cx="3557100" cy="7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21600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94"/>
          <p:cNvSpPr txBox="1">
            <a:spLocks noGrp="1"/>
          </p:cNvSpPr>
          <p:nvPr>
            <p:ph type="subTitle" idx="3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">
  <p:cSld name="CUSTOM_3_1_1_2_1_2">
    <p:bg>
      <p:bgPr>
        <a:solidFill>
          <a:srgbClr val="4BD0A0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95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302" name="Google Shape;302;p9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9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9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9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95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95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95"/>
          <p:cNvSpPr txBox="1">
            <a:spLocks noGrp="1"/>
          </p:cNvSpPr>
          <p:nvPr>
            <p:ph type="subTitle" idx="1"/>
          </p:nvPr>
        </p:nvSpPr>
        <p:spPr>
          <a:xfrm>
            <a:off x="9144000" y="7644600"/>
            <a:ext cx="2841600" cy="14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lv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9" name="Google Shape;309;p95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7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2">
  <p:cSld name="CUSTOM_3_1_1_2_1_2_1">
    <p:bg>
      <p:bgPr>
        <a:solidFill>
          <a:srgbClr val="4BD0A0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96"/>
          <p:cNvSpPr/>
          <p:nvPr/>
        </p:nvSpPr>
        <p:spPr>
          <a:xfrm>
            <a:off x="13360413" y="3981995"/>
            <a:ext cx="5654700" cy="5654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96"/>
          <p:cNvSpPr/>
          <p:nvPr/>
        </p:nvSpPr>
        <p:spPr>
          <a:xfrm>
            <a:off x="7704086" y="3960625"/>
            <a:ext cx="5654700" cy="5654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endParaRPr sz="96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96"/>
          <p:cNvSpPr txBox="1">
            <a:spLocks noGrp="1"/>
          </p:cNvSpPr>
          <p:nvPr>
            <p:ph type="subTitle" idx="1"/>
          </p:nvPr>
        </p:nvSpPr>
        <p:spPr>
          <a:xfrm>
            <a:off x="7704075" y="5436000"/>
            <a:ext cx="5710500" cy="27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0" rIns="91425" bIns="0" anchor="t" anchorCtr="0">
            <a:noAutofit/>
          </a:bodyPr>
          <a:lstStyle>
            <a:lvl1pPr lv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roxima Nova Semibold"/>
              <a:buNone/>
              <a:defRPr sz="96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14" name="Google Shape;314;p96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315" name="Google Shape;315;p9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9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9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9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96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1">
  <p:cSld name="CUSTOM_3_1_1_2_1_2_1_1">
    <p:bg>
      <p:bgPr>
        <a:solidFill>
          <a:srgbClr val="4BD0A0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97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9600" b="1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97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97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97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97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326" name="Google Shape;326;p9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9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9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9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97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2">
  <p:cSld name="CUSTOM_3_1_1_2_1_2_1_1_1">
    <p:bg>
      <p:bgPr>
        <a:solidFill>
          <a:srgbClr val="4BD0A0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98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98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98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98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9600" b="1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36" name="Google Shape;336;p98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337" name="Google Shape;337;p9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9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9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9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p98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3">
  <p:cSld name="CUSTOM_3_1_1_2_1_2_1_1_1_1">
    <p:bg>
      <p:bgPr>
        <a:solidFill>
          <a:srgbClr val="4BD0A0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99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99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99"/>
          <p:cNvSpPr/>
          <p:nvPr/>
        </p:nvSpPr>
        <p:spPr>
          <a:xfrm>
            <a:off x="9143693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9600" b="1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99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7" name="Google Shape;347;p99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348" name="Google Shape;348;p9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9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9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9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" name="Google Shape;352;p99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33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2">
  <p:cSld name="CUSTOM_3_1_1_3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82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17" name="Google Shape;17;p8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8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8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6073">
          <p15:clr>
            <a:srgbClr val="0000FF"/>
          </p15:clr>
        </p15:guide>
        <p15:guide id="3" pos="348">
          <p15:clr>
            <a:srgbClr val="0000FF"/>
          </p15:clr>
        </p15:guide>
        <p15:guide id="4" pos="11172">
          <p15:clr>
            <a:srgbClr val="0000FF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4">
  <p:cSld name="CUSTOM_3_1_1_2_1_2_1_1_1_1_1">
    <p:bg>
      <p:bgPr>
        <a:solidFill>
          <a:srgbClr val="4BD0A0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00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00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00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00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9600" b="1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58" name="Google Shape;358;p100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359" name="Google Shape;359;p10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0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0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0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Google Shape;363;p100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с изображением">
  <p:cSld name="CUSTOM_3_1_1_2_1_1">
    <p:bg>
      <p:bgPr>
        <a:solidFill>
          <a:srgbClr val="4BD0A0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01"/>
          <p:cNvSpPr/>
          <p:nvPr/>
        </p:nvSpPr>
        <p:spPr>
          <a:xfrm>
            <a:off x="9144000" y="496800"/>
            <a:ext cx="8413500" cy="841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01"/>
          <p:cNvSpPr/>
          <p:nvPr/>
        </p:nvSpPr>
        <p:spPr>
          <a:xfrm>
            <a:off x="9602760" y="1260000"/>
            <a:ext cx="8365800" cy="83655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01"/>
          <p:cNvSpPr txBox="1"/>
          <p:nvPr/>
        </p:nvSpPr>
        <p:spPr>
          <a:xfrm>
            <a:off x="10812150" y="5060725"/>
            <a:ext cx="54609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68" name="Google Shape;368;p101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369" name="Google Shape;369;p10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0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0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0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3" name="Google Shape;373;p101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0004400" cy="47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01"/>
          <p:cNvSpPr/>
          <p:nvPr/>
        </p:nvSpPr>
        <p:spPr>
          <a:xfrm>
            <a:off x="18773050" y="733450"/>
            <a:ext cx="4575600" cy="6927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Поместите квадратное изображение на слайд, затем с помощью инструмента </a:t>
            </a:r>
            <a:r>
              <a:rPr lang="r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Обрезка</a:t>
            </a: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выберете обрезку с помощью овала.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Переместите изображение в </a:t>
            </a:r>
            <a:r>
              <a:rPr lang="ru" sz="105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«</a:t>
            </a:r>
            <a:r>
              <a:rPr lang="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105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»‎</a:t>
            </a: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подберите его размер, чтобы оно закрывало собой пунктирную линию.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944077" y="5191200"/>
            <a:ext cx="4104925" cy="2302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44069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01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" sz="32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01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 Зелёный">
  <p:cSld name="CUSTOM_3_1_1_2_1_1_1">
    <p:bg>
      <p:bgPr>
        <a:solidFill>
          <a:srgbClr val="4BD0A0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102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381" name="Google Shape;381;p10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0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0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0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Вертикальный список">
  <p:cSld name="CUSTOM_3_1_1_2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83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23" name="Google Shape;23;p8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8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83"/>
          <p:cNvSpPr txBox="1">
            <a:spLocks noGrp="1"/>
          </p:cNvSpPr>
          <p:nvPr>
            <p:ph type="body" idx="1"/>
          </p:nvPr>
        </p:nvSpPr>
        <p:spPr>
          <a:xfrm>
            <a:off x="551850" y="2217600"/>
            <a:ext cx="12862800" cy="7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marL="1371600" lvl="2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marL="1828800" lvl="3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marL="2286000" lvl="4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marL="2743200" lvl="5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marL="3200400" lvl="6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marL="3657600" lvl="7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marL="4114800" lvl="8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8" name="Google Shape;28;p83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881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>
                <a:solidFill>
                  <a:srgbClr val="0000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83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30" name="Google Shape;30;p8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8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лайд с картинкой">
  <p:cSld name="CUSTOM_3_1_1_2_2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4"/>
          <p:cNvSpPr/>
          <p:nvPr/>
        </p:nvSpPr>
        <p:spPr>
          <a:xfrm>
            <a:off x="9175531" y="2983531"/>
            <a:ext cx="8521200" cy="5144400"/>
          </a:xfrm>
          <a:prstGeom prst="roundRect">
            <a:avLst>
              <a:gd name="adj" fmla="val 6404"/>
            </a:avLst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84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37" name="Google Shape;37;p8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8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8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8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84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88100" cy="1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>
                <a:solidFill>
                  <a:srgbClr val="0000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9pPr>
          </a:lstStyle>
          <a:p>
            <a:endParaRPr/>
          </a:p>
        </p:txBody>
      </p:sp>
      <p:grpSp>
        <p:nvGrpSpPr>
          <p:cNvPr id="42" name="Google Shape;42;p84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43" name="Google Shape;43;p8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8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8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8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84"/>
          <p:cNvSpPr txBox="1"/>
          <p:nvPr/>
        </p:nvSpPr>
        <p:spPr>
          <a:xfrm>
            <a:off x="10556650" y="5189400"/>
            <a:ext cx="57165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фотографии</a:t>
            </a: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пунктирную рамку)</a:t>
            </a: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84"/>
          <p:cNvSpPr txBox="1">
            <a:spLocks noGrp="1"/>
          </p:cNvSpPr>
          <p:nvPr>
            <p:ph type="body" idx="1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84"/>
          <p:cNvSpPr/>
          <p:nvPr/>
        </p:nvSpPr>
        <p:spPr>
          <a:xfrm>
            <a:off x="18773050" y="733450"/>
            <a:ext cx="4575600" cy="8410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Поместите изображение на слайд, затем </a:t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 помощью инструмента </a:t>
            </a:r>
            <a:r>
              <a:rPr lang="r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Обрезка</a:t>
            </a: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выберете </a:t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обрезку с помощью прямоугольника </a:t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 закруглёнными углами.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Добавьте чёрную обводку в 8 пикселей. Поместите изображение в </a:t>
            </a:r>
            <a:r>
              <a:rPr lang="ru" sz="105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«</a:t>
            </a: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105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»‎</a:t>
            </a: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 выровняйте иллюстрацию по заданным направляющим. Изображение должно </a:t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перекрывать собой пунктирную линию.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944075" y="1929188"/>
            <a:ext cx="4104925" cy="160213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4"/>
          <p:cNvSpPr txBox="1">
            <a:spLocks noGrp="1"/>
          </p:cNvSpPr>
          <p:nvPr>
            <p:ph type="body" idx="2"/>
          </p:nvPr>
        </p:nvSpPr>
        <p:spPr>
          <a:xfrm>
            <a:off x="551850" y="2217600"/>
            <a:ext cx="7146000" cy="7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marL="1371600" lvl="2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marL="1828800" lvl="3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marL="2286000" lvl="4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marL="2743200" lvl="5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marL="3200400" lvl="6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marL="3657600" lvl="7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marL="4114800" lvl="8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>
            <a:endParaRPr/>
          </a:p>
        </p:txBody>
      </p:sp>
      <p:pic>
        <p:nvPicPr>
          <p:cNvPr id="52" name="Google Shape;52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44075" y="5583854"/>
            <a:ext cx="4104924" cy="326990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4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" sz="32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 с фотографией">
  <p:cSld name="CUSTOM_3_1_1_2_2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5"/>
          <p:cNvSpPr/>
          <p:nvPr/>
        </p:nvSpPr>
        <p:spPr>
          <a:xfrm>
            <a:off x="1092595" y="2249131"/>
            <a:ext cx="6120000" cy="6120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85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57" name="Google Shape;57;p8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8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85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62" name="Google Shape;62;p8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8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8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85"/>
          <p:cNvSpPr/>
          <p:nvPr/>
        </p:nvSpPr>
        <p:spPr>
          <a:xfrm>
            <a:off x="7706731" y="2717600"/>
            <a:ext cx="686874" cy="479366"/>
          </a:xfrm>
          <a:custGeom>
            <a:avLst/>
            <a:gdLst/>
            <a:ahLst/>
            <a:cxnLst/>
            <a:rect l="l" t="t" r="r" b="b"/>
            <a:pathLst>
              <a:path w="273928" h="191173" extrusionOk="0">
                <a:moveTo>
                  <a:pt x="79295" y="0"/>
                </a:moveTo>
                <a:lnTo>
                  <a:pt x="0" y="105246"/>
                </a:lnTo>
                <a:lnTo>
                  <a:pt x="0" y="191172"/>
                </a:lnTo>
                <a:lnTo>
                  <a:pt x="93712" y="191172"/>
                </a:lnTo>
                <a:lnTo>
                  <a:pt x="93712" y="105246"/>
                </a:lnTo>
                <a:lnTo>
                  <a:pt x="122547" y="0"/>
                </a:lnTo>
                <a:close/>
                <a:moveTo>
                  <a:pt x="230676" y="0"/>
                </a:moveTo>
                <a:lnTo>
                  <a:pt x="151381" y="105246"/>
                </a:lnTo>
                <a:lnTo>
                  <a:pt x="151381" y="191172"/>
                </a:lnTo>
                <a:lnTo>
                  <a:pt x="245093" y="191172"/>
                </a:lnTo>
                <a:lnTo>
                  <a:pt x="245093" y="105246"/>
                </a:lnTo>
                <a:lnTo>
                  <a:pt x="273928" y="0"/>
                </a:ln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5"/>
          <p:cNvSpPr txBox="1"/>
          <p:nvPr/>
        </p:nvSpPr>
        <p:spPr>
          <a:xfrm>
            <a:off x="1497266" y="4946400"/>
            <a:ext cx="53196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85"/>
          <p:cNvSpPr txBox="1">
            <a:spLocks noGrp="1"/>
          </p:cNvSpPr>
          <p:nvPr>
            <p:ph type="subTitle" idx="1"/>
          </p:nvPr>
        </p:nvSpPr>
        <p:spPr>
          <a:xfrm>
            <a:off x="7706725" y="6667200"/>
            <a:ext cx="71370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00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5"/>
          <p:cNvSpPr txBox="1">
            <a:spLocks noGrp="1"/>
          </p:cNvSpPr>
          <p:nvPr>
            <p:ph type="title"/>
          </p:nvPr>
        </p:nvSpPr>
        <p:spPr>
          <a:xfrm>
            <a:off x="7706725" y="3452400"/>
            <a:ext cx="8574900" cy="2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0" name="Google Shape;70;p85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Поместите квадратное изображение на слайд, затем с помощью инструмента </a:t>
            </a:r>
            <a:r>
              <a:rPr lang="r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Обрезка</a:t>
            </a: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выберете обрезку с помощью овала.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Переместите изображение в </a:t>
            </a:r>
            <a:r>
              <a:rPr lang="ru" sz="105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«</a:t>
            </a:r>
            <a:r>
              <a:rPr lang="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105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»‎</a:t>
            </a: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944069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44073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85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" sz="32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">
  <p:cSld name="CUSTOM_3_1_1_2_2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86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76" name="Google Shape;76;p8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86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81" name="Google Shape;81;p8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86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4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91425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9600"/>
              <a:buNone/>
              <a:defRPr sz="9600" b="1">
                <a:solidFill>
                  <a:srgbClr val="4BD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86" name="Google Shape;86;p86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87" name="Google Shape;87;p8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8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8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86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">
  <p:cSld name="CUSTOM_3_1_1_2_2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7"/>
          <p:cNvSpPr/>
          <p:nvPr/>
        </p:nvSpPr>
        <p:spPr>
          <a:xfrm>
            <a:off x="583390" y="1484566"/>
            <a:ext cx="5666400" cy="5666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87"/>
          <p:cNvSpPr txBox="1"/>
          <p:nvPr/>
        </p:nvSpPr>
        <p:spPr>
          <a:xfrm>
            <a:off x="735949" y="4075575"/>
            <a:ext cx="5348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sz="14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 sz="14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87"/>
          <p:cNvSpPr txBox="1">
            <a:spLocks noGrp="1"/>
          </p:cNvSpPr>
          <p:nvPr>
            <p:ph type="subTitle" idx="1"/>
          </p:nvPr>
        </p:nvSpPr>
        <p:spPr>
          <a:xfrm>
            <a:off x="7697850" y="3691325"/>
            <a:ext cx="8575200" cy="1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7"/>
          <p:cNvSpPr txBox="1">
            <a:spLocks noGrp="1"/>
          </p:cNvSpPr>
          <p:nvPr>
            <p:ph type="title"/>
          </p:nvPr>
        </p:nvSpPr>
        <p:spPr>
          <a:xfrm>
            <a:off x="7702550" y="2210675"/>
            <a:ext cx="85704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7" name="Google Shape;97;p87"/>
          <p:cNvSpPr txBox="1"/>
          <p:nvPr/>
        </p:nvSpPr>
        <p:spPr>
          <a:xfrm>
            <a:off x="7702550" y="4946834"/>
            <a:ext cx="71328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Аккаунты в соц.сетях</a:t>
            </a:r>
            <a:endParaRPr sz="24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8" name="Google Shape;98;p87"/>
          <p:cNvGrpSpPr/>
          <p:nvPr/>
        </p:nvGrpSpPr>
        <p:grpSpPr>
          <a:xfrm>
            <a:off x="7702559" y="5935323"/>
            <a:ext cx="484202" cy="484202"/>
            <a:chOff x="1190625" y="238125"/>
            <a:chExt cx="4905800" cy="4905800"/>
          </a:xfrm>
        </p:grpSpPr>
        <p:sp>
          <p:nvSpPr>
            <p:cNvPr id="99" name="Google Shape;99;p87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87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87"/>
          <p:cNvGrpSpPr/>
          <p:nvPr/>
        </p:nvGrpSpPr>
        <p:grpSpPr>
          <a:xfrm>
            <a:off x="7697508" y="6668934"/>
            <a:ext cx="503580" cy="503580"/>
            <a:chOff x="1190625" y="238125"/>
            <a:chExt cx="5186200" cy="5186200"/>
          </a:xfrm>
        </p:grpSpPr>
        <p:sp>
          <p:nvSpPr>
            <p:cNvPr id="102" name="Google Shape;102;p87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87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87"/>
          <p:cNvGrpSpPr/>
          <p:nvPr/>
        </p:nvGrpSpPr>
        <p:grpSpPr>
          <a:xfrm>
            <a:off x="7697704" y="7415521"/>
            <a:ext cx="493726" cy="493726"/>
            <a:chOff x="1190625" y="238125"/>
            <a:chExt cx="5186200" cy="5186200"/>
          </a:xfrm>
        </p:grpSpPr>
        <p:sp>
          <p:nvSpPr>
            <p:cNvPr id="105" name="Google Shape;105;p87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87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87"/>
          <p:cNvGrpSpPr/>
          <p:nvPr/>
        </p:nvGrpSpPr>
        <p:grpSpPr>
          <a:xfrm>
            <a:off x="7697744" y="8157032"/>
            <a:ext cx="498394" cy="498394"/>
            <a:chOff x="1190625" y="238125"/>
            <a:chExt cx="5186200" cy="5186200"/>
          </a:xfrm>
        </p:grpSpPr>
        <p:sp>
          <p:nvSpPr>
            <p:cNvPr id="108" name="Google Shape;108;p87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87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87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111" name="Google Shape;111;p8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8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8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8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87"/>
          <p:cNvSpPr txBox="1">
            <a:spLocks noGrp="1"/>
          </p:cNvSpPr>
          <p:nvPr>
            <p:ph type="subTitle" idx="2"/>
          </p:nvPr>
        </p:nvSpPr>
        <p:spPr>
          <a:xfrm>
            <a:off x="8393025" y="6666034"/>
            <a:ext cx="50217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7"/>
          <p:cNvSpPr txBox="1">
            <a:spLocks noGrp="1"/>
          </p:cNvSpPr>
          <p:nvPr>
            <p:ph type="subTitle" idx="3"/>
          </p:nvPr>
        </p:nvSpPr>
        <p:spPr>
          <a:xfrm>
            <a:off x="8393025" y="5932609"/>
            <a:ext cx="50217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7"/>
          <p:cNvSpPr txBox="1">
            <a:spLocks noGrp="1"/>
          </p:cNvSpPr>
          <p:nvPr>
            <p:ph type="subTitle" idx="4"/>
          </p:nvPr>
        </p:nvSpPr>
        <p:spPr>
          <a:xfrm>
            <a:off x="8393025" y="7408997"/>
            <a:ext cx="50217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7"/>
          <p:cNvSpPr txBox="1">
            <a:spLocks noGrp="1"/>
          </p:cNvSpPr>
          <p:nvPr>
            <p:ph type="subTitle" idx="5"/>
          </p:nvPr>
        </p:nvSpPr>
        <p:spPr>
          <a:xfrm>
            <a:off x="8393025" y="8156697"/>
            <a:ext cx="50217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7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Поместите квадратное изображение на слайд, затем с помощью инструмента </a:t>
            </a:r>
            <a:r>
              <a:rPr lang="r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Обрезка</a:t>
            </a: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выберете обрезку с помощью овала.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Переместите изображение в </a:t>
            </a:r>
            <a:r>
              <a:rPr lang="ru" sz="105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«</a:t>
            </a:r>
            <a:r>
              <a:rPr lang="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105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»‎</a:t>
            </a: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8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944069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44073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7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" sz="32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 2">
  <p:cSld name="CUSTOM_3_1_1_2_2_1_1_1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8"/>
          <p:cNvSpPr/>
          <p:nvPr/>
        </p:nvSpPr>
        <p:spPr>
          <a:xfrm>
            <a:off x="571531" y="513931"/>
            <a:ext cx="4269600" cy="42696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8"/>
          <p:cNvSpPr txBox="1"/>
          <p:nvPr/>
        </p:nvSpPr>
        <p:spPr>
          <a:xfrm>
            <a:off x="804050" y="2221950"/>
            <a:ext cx="38151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980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88"/>
          <p:cNvSpPr txBox="1">
            <a:spLocks noGrp="1"/>
          </p:cNvSpPr>
          <p:nvPr>
            <p:ph type="subTitle" idx="1"/>
          </p:nvPr>
        </p:nvSpPr>
        <p:spPr>
          <a:xfrm>
            <a:off x="6269100" y="2949150"/>
            <a:ext cx="100038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600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88"/>
          <p:cNvSpPr txBox="1">
            <a:spLocks noGrp="1"/>
          </p:cNvSpPr>
          <p:nvPr>
            <p:ph type="title"/>
          </p:nvPr>
        </p:nvSpPr>
        <p:spPr>
          <a:xfrm>
            <a:off x="6268650" y="980400"/>
            <a:ext cx="10003800" cy="19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91425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8" name="Google Shape;128;p88"/>
          <p:cNvSpPr txBox="1">
            <a:spLocks noGrp="1"/>
          </p:cNvSpPr>
          <p:nvPr>
            <p:ph type="subTitle" idx="2"/>
          </p:nvPr>
        </p:nvSpPr>
        <p:spPr>
          <a:xfrm>
            <a:off x="6268650" y="5436000"/>
            <a:ext cx="5706000" cy="27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36000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88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130" name="Google Shape;130;p8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8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8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8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88"/>
          <p:cNvSpPr txBox="1">
            <a:spLocks noGrp="1"/>
          </p:cNvSpPr>
          <p:nvPr>
            <p:ph type="subTitle" idx="3"/>
          </p:nvPr>
        </p:nvSpPr>
        <p:spPr>
          <a:xfrm>
            <a:off x="6963825" y="8404925"/>
            <a:ext cx="44346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8"/>
          <p:cNvSpPr txBox="1"/>
          <p:nvPr/>
        </p:nvSpPr>
        <p:spPr>
          <a:xfrm>
            <a:off x="551850" y="5472000"/>
            <a:ext cx="28584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"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 спикере</a:t>
            </a:r>
            <a:endParaRPr sz="3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88"/>
          <p:cNvSpPr txBox="1"/>
          <p:nvPr/>
        </p:nvSpPr>
        <p:spPr>
          <a:xfrm>
            <a:off x="551700" y="8401050"/>
            <a:ext cx="2858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Аккаунты в соц.сетях:</a:t>
            </a:r>
            <a:endParaRPr sz="18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7" name="Google Shape;137;p88"/>
          <p:cNvGrpSpPr/>
          <p:nvPr/>
        </p:nvGrpSpPr>
        <p:grpSpPr>
          <a:xfrm>
            <a:off x="6269102" y="8402679"/>
            <a:ext cx="496952" cy="499901"/>
            <a:chOff x="1190625" y="238125"/>
            <a:chExt cx="4905800" cy="4905800"/>
          </a:xfrm>
        </p:grpSpPr>
        <p:sp>
          <p:nvSpPr>
            <p:cNvPr id="138" name="Google Shape;138;p88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88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88"/>
          <p:cNvGrpSpPr/>
          <p:nvPr/>
        </p:nvGrpSpPr>
        <p:grpSpPr>
          <a:xfrm>
            <a:off x="6268825" y="9144186"/>
            <a:ext cx="497516" cy="500468"/>
            <a:chOff x="1190625" y="238125"/>
            <a:chExt cx="5186200" cy="5186200"/>
          </a:xfrm>
        </p:grpSpPr>
        <p:sp>
          <p:nvSpPr>
            <p:cNvPr id="141" name="Google Shape;141;p8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88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88"/>
          <p:cNvGrpSpPr/>
          <p:nvPr/>
        </p:nvGrpSpPr>
        <p:grpSpPr>
          <a:xfrm>
            <a:off x="11974538" y="8402463"/>
            <a:ext cx="498567" cy="500468"/>
            <a:chOff x="1190625" y="238125"/>
            <a:chExt cx="5186200" cy="5186200"/>
          </a:xfrm>
        </p:grpSpPr>
        <p:sp>
          <p:nvSpPr>
            <p:cNvPr id="144" name="Google Shape;144;p8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88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88"/>
          <p:cNvGrpSpPr/>
          <p:nvPr/>
        </p:nvGrpSpPr>
        <p:grpSpPr>
          <a:xfrm>
            <a:off x="11974538" y="9144254"/>
            <a:ext cx="498567" cy="500468"/>
            <a:chOff x="1190625" y="238125"/>
            <a:chExt cx="5186200" cy="5186200"/>
          </a:xfrm>
        </p:grpSpPr>
        <p:sp>
          <p:nvSpPr>
            <p:cNvPr id="147" name="Google Shape;147;p8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88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88"/>
          <p:cNvSpPr txBox="1">
            <a:spLocks noGrp="1"/>
          </p:cNvSpPr>
          <p:nvPr>
            <p:ph type="subTitle" idx="4"/>
          </p:nvPr>
        </p:nvSpPr>
        <p:spPr>
          <a:xfrm>
            <a:off x="6963825" y="9144513"/>
            <a:ext cx="44346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8"/>
          <p:cNvSpPr txBox="1">
            <a:spLocks noGrp="1"/>
          </p:cNvSpPr>
          <p:nvPr>
            <p:ph type="subTitle" idx="5"/>
          </p:nvPr>
        </p:nvSpPr>
        <p:spPr>
          <a:xfrm>
            <a:off x="12695913" y="9144513"/>
            <a:ext cx="44346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88"/>
          <p:cNvSpPr txBox="1">
            <a:spLocks noGrp="1"/>
          </p:cNvSpPr>
          <p:nvPr>
            <p:ph type="subTitle" idx="6"/>
          </p:nvPr>
        </p:nvSpPr>
        <p:spPr>
          <a:xfrm>
            <a:off x="12695925" y="8416975"/>
            <a:ext cx="44346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88"/>
          <p:cNvSpPr txBox="1">
            <a:spLocks noGrp="1"/>
          </p:cNvSpPr>
          <p:nvPr>
            <p:ph type="subTitle" idx="7"/>
          </p:nvPr>
        </p:nvSpPr>
        <p:spPr>
          <a:xfrm>
            <a:off x="11985450" y="5436000"/>
            <a:ext cx="5750700" cy="27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88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Поместите квадратное изображение на слайд, затем с помощью инструмента </a:t>
            </a:r>
            <a:r>
              <a:rPr lang="r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Обрезка</a:t>
            </a: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выберете обрезку с помощью овала.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Переместите изображение в </a:t>
            </a:r>
            <a:r>
              <a:rPr lang="ru" sz="105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«</a:t>
            </a:r>
            <a:r>
              <a:rPr lang="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105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»‎</a:t>
            </a: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944069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44075" y="5436000"/>
            <a:ext cx="3420775" cy="3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8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" sz="32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Шесть элементов">
  <p:cSld name="CUSTOM_3_1_1_2_2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89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159" name="Google Shape;159;p8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8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8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8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89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164" name="Google Shape;164;p8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8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8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8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89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169" name="Google Shape;169;p8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8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8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89"/>
          <p:cNvSpPr txBox="1">
            <a:spLocks noGrp="1"/>
          </p:cNvSpPr>
          <p:nvPr>
            <p:ph type="body" idx="1"/>
          </p:nvPr>
        </p:nvSpPr>
        <p:spPr>
          <a:xfrm>
            <a:off x="541200" y="3452400"/>
            <a:ext cx="4315800" cy="22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74" name="Google Shape;174;p89"/>
          <p:cNvSpPr/>
          <p:nvPr/>
        </p:nvSpPr>
        <p:spPr>
          <a:xfrm>
            <a:off x="550725" y="220980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9"/>
          <p:cNvSpPr/>
          <p:nvPr/>
        </p:nvSpPr>
        <p:spPr>
          <a:xfrm>
            <a:off x="6267725" y="221325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9"/>
          <p:cNvSpPr/>
          <p:nvPr/>
        </p:nvSpPr>
        <p:spPr>
          <a:xfrm>
            <a:off x="11986625" y="221325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9"/>
          <p:cNvSpPr/>
          <p:nvPr/>
        </p:nvSpPr>
        <p:spPr>
          <a:xfrm>
            <a:off x="5507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9"/>
          <p:cNvSpPr/>
          <p:nvPr/>
        </p:nvSpPr>
        <p:spPr>
          <a:xfrm>
            <a:off x="62677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9"/>
          <p:cNvSpPr/>
          <p:nvPr/>
        </p:nvSpPr>
        <p:spPr>
          <a:xfrm>
            <a:off x="119866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9"/>
          <p:cNvSpPr txBox="1">
            <a:spLocks noGrp="1"/>
          </p:cNvSpPr>
          <p:nvPr>
            <p:ph type="body" idx="2"/>
          </p:nvPr>
        </p:nvSpPr>
        <p:spPr>
          <a:xfrm>
            <a:off x="551850" y="6912000"/>
            <a:ext cx="4315800" cy="2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1" name="Google Shape;181;p89"/>
          <p:cNvSpPr txBox="1">
            <a:spLocks noGrp="1"/>
          </p:cNvSpPr>
          <p:nvPr>
            <p:ph type="body" idx="3"/>
          </p:nvPr>
        </p:nvSpPr>
        <p:spPr>
          <a:xfrm>
            <a:off x="6268650" y="3452400"/>
            <a:ext cx="4545600" cy="22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2" name="Google Shape;182;p89"/>
          <p:cNvSpPr txBox="1">
            <a:spLocks noGrp="1"/>
          </p:cNvSpPr>
          <p:nvPr>
            <p:ph type="body" idx="4"/>
          </p:nvPr>
        </p:nvSpPr>
        <p:spPr>
          <a:xfrm>
            <a:off x="6268625" y="6912000"/>
            <a:ext cx="4287600" cy="2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3" name="Google Shape;183;p89"/>
          <p:cNvSpPr txBox="1">
            <a:spLocks noGrp="1"/>
          </p:cNvSpPr>
          <p:nvPr>
            <p:ph type="body" idx="5"/>
          </p:nvPr>
        </p:nvSpPr>
        <p:spPr>
          <a:xfrm>
            <a:off x="11978000" y="3440550"/>
            <a:ext cx="4315800" cy="22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4" name="Google Shape;184;p89"/>
          <p:cNvSpPr txBox="1">
            <a:spLocks noGrp="1"/>
          </p:cNvSpPr>
          <p:nvPr>
            <p:ph type="body" idx="6"/>
          </p:nvPr>
        </p:nvSpPr>
        <p:spPr>
          <a:xfrm>
            <a:off x="11978000" y="6912000"/>
            <a:ext cx="4315800" cy="2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grpSp>
        <p:nvGrpSpPr>
          <p:cNvPr id="185" name="Google Shape;185;p89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186" name="Google Shape;186;p8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8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8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8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89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>
                <a:solidFill>
                  <a:srgbClr val="0000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89"/>
          <p:cNvSpPr/>
          <p:nvPr/>
        </p:nvSpPr>
        <p:spPr>
          <a:xfrm>
            <a:off x="18773050" y="733450"/>
            <a:ext cx="3521100" cy="4212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Впишите в круг иконку или текстовое </a:t>
            </a:r>
            <a:b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значение с размером шрифта 30pt.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8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871427" y="2097078"/>
            <a:ext cx="2757157" cy="2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89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" sz="32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8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78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roxima Nova"/>
              <a:buChar char="●"/>
              <a:defRPr sz="3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7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0957417421009659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predicting-bankruptcy-f4611afe8d2c" TargetMode="External"/><Relationship Id="rId13" Type="http://schemas.openxmlformats.org/officeDocument/2006/relationships/hyperlink" Target="https://www.sciencedirect.com/science/article/abs/pii/S0957417421009659" TargetMode="External"/><Relationship Id="rId3" Type="http://schemas.openxmlformats.org/officeDocument/2006/relationships/hyperlink" Target="https://scikit-learn.org/stable/modules/generated/sklearn.preprocessing.RobustScaler.html" TargetMode="External"/><Relationship Id="rId7" Type="http://schemas.openxmlformats.org/officeDocument/2006/relationships/hyperlink" Target="https://scikit-learn.org/stable/modules/generated/sklearn.metrics.confusion_matrix.html" TargetMode="External"/><Relationship Id="rId12" Type="http://schemas.openxmlformats.org/officeDocument/2006/relationships/hyperlink" Target="https://www.sciencedirect.com/science/article/pii/S0957417421009659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cikit-learn.org/stable/modules/naive_bayes.html" TargetMode="External"/><Relationship Id="rId11" Type="http://schemas.openxmlformats.org/officeDocument/2006/relationships/hyperlink" Target="https://sovcombank.ru/blog/biznesu/bankrotstvo-yuridicheskih-lits-priznaki-stadii-posledstviya" TargetMode="External"/><Relationship Id="rId5" Type="http://schemas.openxmlformats.org/officeDocument/2006/relationships/hyperlink" Target="https://scikit-learn.org/stable/modules/generated/sklearn.tree.DecisionTreeClassifier.html" TargetMode="External"/><Relationship Id="rId10" Type="http://schemas.openxmlformats.org/officeDocument/2006/relationships/hyperlink" Target="https://www.flaticon.com/" TargetMode="External"/><Relationship Id="rId4" Type="http://schemas.openxmlformats.org/officeDocument/2006/relationships/hyperlink" Target="https://scikit-learn.org/stable/modules/generated/sklearn.linear_model.LogisticRegression.html" TargetMode="External"/><Relationship Id="rId9" Type="http://schemas.openxmlformats.org/officeDocument/2006/relationships/hyperlink" Target="https://en.wikipedia.org/wiki/All_models_are_wro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redicting-bankruptcy-f4611afe8d2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OWbuOza_Ga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L161/HomeworkSergeyR/blob/master/Diplom_Python/Diploma_Netology_DS20_Rykunov_20211219_Final_attempt.ipynb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8"/>
          <p:cNvSpPr/>
          <p:nvPr/>
        </p:nvSpPr>
        <p:spPr>
          <a:xfrm>
            <a:off x="144250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8"/>
          <p:cNvSpPr/>
          <p:nvPr/>
        </p:nvSpPr>
        <p:spPr>
          <a:xfrm>
            <a:off x="4854900" y="723900"/>
            <a:ext cx="9563100" cy="95631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8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ru" sz="9600" b="1" dirty="0" smtClean="0">
                <a:latin typeface="Proxima Nova"/>
                <a:ea typeface="Proxima Nova"/>
                <a:cs typeface="Proxima Nova"/>
                <a:sym typeface="Proxima Nova"/>
              </a:rPr>
              <a:t>Дипломная</a:t>
            </a:r>
            <a:r>
              <a:rPr lang="ru-RU" sz="9600" b="1" dirty="0" smtClean="0">
                <a:latin typeface="Proxima Nova"/>
                <a:ea typeface="Proxima Nova"/>
                <a:cs typeface="Proxima Nova"/>
                <a:sym typeface="Proxima Nova"/>
              </a:rPr>
              <a:t> работа</a:t>
            </a:r>
            <a:endParaRPr sz="9600" b="1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-RU" sz="3000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На тему: «Построение модели прогнозирования риска банкротства компаний»</a:t>
            </a:r>
            <a:endParaRPr sz="30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2" name="Google Shape;862;p8"/>
          <p:cNvSpPr txBox="1"/>
          <p:nvPr/>
        </p:nvSpPr>
        <p:spPr>
          <a:xfrm>
            <a:off x="551850" y="7905600"/>
            <a:ext cx="5716800" cy="1724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Рыкунов Сергей</a:t>
            </a:r>
            <a:endParaRPr sz="2400" b="1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Г</a:t>
            </a: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>руппа </a:t>
            </a:r>
            <a:r>
              <a:rPr lang="en-US" sz="2400" dirty="0" smtClean="0">
                <a:latin typeface="Proxima Nova"/>
                <a:ea typeface="Proxima Nova"/>
                <a:cs typeface="Proxima Nova"/>
                <a:sym typeface="Proxima Nova"/>
              </a:rPr>
              <a:t>DS-20 Netology</a:t>
            </a:r>
            <a:endParaRPr lang="ru-RU" sz="2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ru-RU" sz="2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Декабрь 2021</a:t>
            </a:r>
            <a:endParaRPr sz="24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863" name="Google Shape;863;p8"/>
          <p:cNvGrpSpPr/>
          <p:nvPr/>
        </p:nvGrpSpPr>
        <p:grpSpPr>
          <a:xfrm>
            <a:off x="17479463" y="9377475"/>
            <a:ext cx="517076" cy="530659"/>
            <a:chOff x="238125" y="2432825"/>
            <a:chExt cx="779550" cy="781875"/>
          </a:xfrm>
        </p:grpSpPr>
        <p:sp>
          <p:nvSpPr>
            <p:cNvPr id="864" name="Google Shape;864;p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"/>
          <p:cNvSpPr/>
          <p:nvPr/>
        </p:nvSpPr>
        <p:spPr>
          <a:xfrm>
            <a:off x="556175" y="490725"/>
            <a:ext cx="17192100" cy="148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"/>
          <p:cNvSpPr txBox="1"/>
          <p:nvPr/>
        </p:nvSpPr>
        <p:spPr>
          <a:xfrm>
            <a:off x="822960" y="826026"/>
            <a:ext cx="15145196" cy="809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ru-RU" sz="5600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3. Методика решения</a:t>
            </a:r>
            <a:endParaRPr sz="5600" b="0" i="0" u="none" strike="noStrike" cap="none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57" name="Google Shape;757;p2"/>
          <p:cNvSpPr txBox="1"/>
          <p:nvPr/>
        </p:nvSpPr>
        <p:spPr>
          <a:xfrm>
            <a:off x="550900" y="2217225"/>
            <a:ext cx="71472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0" i="0" u="none" strike="noStrike" cap="none" dirty="0">
              <a:solidFill>
                <a:srgbClr val="27282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1096;p24"/>
          <p:cNvSpPr txBox="1"/>
          <p:nvPr/>
        </p:nvSpPr>
        <p:spPr>
          <a:xfrm>
            <a:off x="550900" y="2306526"/>
            <a:ext cx="17197375" cy="780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91425" bIns="91425" anchor="t" anchorCtr="0">
            <a:noAutofit/>
          </a:bodyPr>
          <a:lstStyle/>
          <a:p>
            <a:r>
              <a:rPr lang="ru-RU" sz="2400" b="1" dirty="0" smtClean="0">
                <a:latin typeface="+mj-lt"/>
                <a:sym typeface="Proxima Nova"/>
              </a:rPr>
              <a:t>10. Результаты применения моделей обучения на каждом </a:t>
            </a:r>
            <a:r>
              <a:rPr lang="en-US" sz="2400" b="1" dirty="0" smtClean="0">
                <a:ea typeface="Proxima Nova"/>
                <a:cs typeface="Proxima Nova"/>
                <a:sym typeface="Proxima Nova"/>
              </a:rPr>
              <a:t>dataset</a:t>
            </a:r>
            <a:r>
              <a:rPr lang="ru-RU" sz="2400" b="1" dirty="0" smtClean="0">
                <a:ea typeface="Proxima Nova"/>
                <a:cs typeface="Proxima Nova"/>
                <a:sym typeface="Proxima Nova"/>
              </a:rPr>
              <a:t>:</a:t>
            </a:r>
          </a:p>
          <a:p>
            <a:r>
              <a:rPr lang="ru-RU" sz="2400" b="1" dirty="0" smtClean="0">
                <a:latin typeface="+mj-lt"/>
                <a:sym typeface="Proxima Nova"/>
              </a:rPr>
              <a:t> </a:t>
            </a:r>
          </a:p>
          <a:p>
            <a:pPr marL="457200" indent="-457200">
              <a:buAutoNum type="arabicPeriod" startAt="4"/>
            </a:pPr>
            <a:endParaRPr lang="en-US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en-US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en-US" sz="2400" b="1" dirty="0">
              <a:latin typeface="+mj-lt"/>
              <a:sym typeface="Proxima Nova"/>
            </a:endParaRPr>
          </a:p>
          <a:p>
            <a:endParaRPr lang="ru-RU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en-US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ru-RU" sz="21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01" y="2708024"/>
            <a:ext cx="5797648" cy="618415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310" y="2708025"/>
            <a:ext cx="5746929" cy="60668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0020" y="2685338"/>
            <a:ext cx="5745466" cy="606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7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"/>
          <p:cNvSpPr/>
          <p:nvPr/>
        </p:nvSpPr>
        <p:spPr>
          <a:xfrm>
            <a:off x="556175" y="490725"/>
            <a:ext cx="17192100" cy="148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"/>
          <p:cNvSpPr txBox="1"/>
          <p:nvPr/>
        </p:nvSpPr>
        <p:spPr>
          <a:xfrm>
            <a:off x="822960" y="826026"/>
            <a:ext cx="15145196" cy="809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ru-RU" sz="5600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3. Методика решения</a:t>
            </a:r>
            <a:endParaRPr sz="5600" b="0" i="0" u="none" strike="noStrike" cap="none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57" name="Google Shape;757;p2"/>
          <p:cNvSpPr txBox="1"/>
          <p:nvPr/>
        </p:nvSpPr>
        <p:spPr>
          <a:xfrm>
            <a:off x="550900" y="2217225"/>
            <a:ext cx="71472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0" i="0" u="none" strike="noStrike" cap="none" dirty="0">
              <a:solidFill>
                <a:srgbClr val="27282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1096;p24"/>
          <p:cNvSpPr txBox="1"/>
          <p:nvPr/>
        </p:nvSpPr>
        <p:spPr>
          <a:xfrm>
            <a:off x="550900" y="2306526"/>
            <a:ext cx="17197375" cy="780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91425" bIns="91425" anchor="t" anchorCtr="0">
            <a:noAutofit/>
          </a:bodyPr>
          <a:lstStyle/>
          <a:p>
            <a:r>
              <a:rPr lang="ru-RU" sz="2400" b="1" dirty="0" smtClean="0">
                <a:latin typeface="+mj-lt"/>
                <a:sym typeface="Proxima Nova"/>
              </a:rPr>
              <a:t>Результаты применения моделей обучения на каждом </a:t>
            </a:r>
            <a:r>
              <a:rPr lang="en-US" sz="2400" b="1" dirty="0" smtClean="0">
                <a:ea typeface="Proxima Nova"/>
                <a:cs typeface="Proxima Nova"/>
                <a:sym typeface="Proxima Nova"/>
              </a:rPr>
              <a:t>dataset</a:t>
            </a:r>
            <a:r>
              <a:rPr lang="ru-RU" sz="2400" b="1" dirty="0" smtClean="0">
                <a:ea typeface="Proxima Nova"/>
                <a:cs typeface="Proxima Nova"/>
                <a:sym typeface="Proxima Nova"/>
              </a:rPr>
              <a:t>:</a:t>
            </a:r>
            <a:r>
              <a:rPr lang="en-US" sz="2400" b="1" dirty="0" smtClean="0">
                <a:ea typeface="Proxima Nova"/>
                <a:cs typeface="Proxima Nova"/>
                <a:sym typeface="Proxima Nova"/>
              </a:rPr>
              <a:t>                     </a:t>
            </a:r>
            <a:r>
              <a:rPr lang="ru-RU" sz="2400" b="1" dirty="0" smtClean="0">
                <a:ea typeface="Proxima Nova"/>
                <a:cs typeface="Proxima Nova"/>
                <a:sym typeface="Proxima Nova"/>
              </a:rPr>
              <a:t>Общие данные из 5-ти </a:t>
            </a:r>
            <a:r>
              <a:rPr lang="en-US" sz="2400" b="1" dirty="0" smtClean="0">
                <a:ea typeface="Proxima Nova"/>
                <a:cs typeface="Proxima Nova"/>
                <a:sym typeface="Proxima Nova"/>
              </a:rPr>
              <a:t>datasets:</a:t>
            </a:r>
            <a:r>
              <a:rPr lang="ru-RU" sz="2400" b="1" dirty="0" smtClean="0">
                <a:ea typeface="Proxima Nova"/>
                <a:cs typeface="Proxima Nova"/>
                <a:sym typeface="Proxima Nova"/>
              </a:rPr>
              <a:t> </a:t>
            </a:r>
            <a:r>
              <a:rPr lang="en-US" sz="2400" b="1" dirty="0" smtClean="0">
                <a:ea typeface="Proxima Nova"/>
                <a:cs typeface="Proxima Nova"/>
                <a:sym typeface="Proxima Nova"/>
              </a:rPr>
              <a:t>     </a:t>
            </a:r>
            <a:endParaRPr lang="ru-RU" sz="2400" b="1" dirty="0" smtClean="0">
              <a:ea typeface="Proxima Nova"/>
              <a:cs typeface="Proxima Nova"/>
              <a:sym typeface="Proxima Nova"/>
            </a:endParaRPr>
          </a:p>
          <a:p>
            <a:r>
              <a:rPr lang="ru-RU" sz="2400" b="1" dirty="0" smtClean="0">
                <a:latin typeface="+mj-lt"/>
                <a:sym typeface="Proxima Nova"/>
              </a:rPr>
              <a:t> </a:t>
            </a:r>
          </a:p>
          <a:p>
            <a:pPr marL="457200" indent="-457200">
              <a:buAutoNum type="arabicPeriod" startAt="4"/>
            </a:pPr>
            <a:endParaRPr lang="en-US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en-US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en-US" sz="2400" b="1" dirty="0">
              <a:latin typeface="+mj-lt"/>
              <a:sym typeface="Proxima Nova"/>
            </a:endParaRPr>
          </a:p>
          <a:p>
            <a:endParaRPr lang="ru-RU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en-US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en-US" sz="2100" dirty="0" smtClean="0"/>
          </a:p>
          <a:p>
            <a:pPr marL="457200" indent="-457200">
              <a:buAutoNum type="arabicPeriod" startAt="4"/>
            </a:pPr>
            <a:endParaRPr lang="en-US" sz="2100" dirty="0"/>
          </a:p>
          <a:p>
            <a:pPr marL="457200" indent="-457200">
              <a:buAutoNum type="arabicPeriod" startAt="4"/>
            </a:pPr>
            <a:endParaRPr lang="en-US" sz="2100" dirty="0" smtClean="0"/>
          </a:p>
          <a:p>
            <a:pPr marL="457200" indent="-457200">
              <a:buAutoNum type="arabicPeriod" startAt="4"/>
            </a:pPr>
            <a:endParaRPr lang="en-US" sz="2100" dirty="0"/>
          </a:p>
          <a:p>
            <a:pPr marL="457200" indent="-457200">
              <a:buAutoNum type="arabicPeriod" startAt="4"/>
            </a:pPr>
            <a:endParaRPr lang="en-US" sz="2100" dirty="0" smtClean="0"/>
          </a:p>
          <a:p>
            <a:pPr marL="457200" indent="-457200">
              <a:buAutoNum type="arabicPeriod" startAt="4"/>
            </a:pPr>
            <a:endParaRPr lang="en-US" sz="2100" dirty="0"/>
          </a:p>
          <a:p>
            <a:pPr marL="457200" indent="-457200">
              <a:buAutoNum type="arabicPeriod" startAt="4"/>
            </a:pPr>
            <a:endParaRPr lang="en-US" sz="2100" dirty="0" smtClean="0"/>
          </a:p>
          <a:p>
            <a:pPr marL="457200" indent="-457200">
              <a:buAutoNum type="arabicPeriod" startAt="4"/>
            </a:pPr>
            <a:endParaRPr lang="en-US" sz="2100" dirty="0"/>
          </a:p>
          <a:p>
            <a:pPr marL="457200" indent="-457200">
              <a:buAutoNum type="arabicPeriod" startAt="4"/>
            </a:pPr>
            <a:endParaRPr lang="en-US" sz="2100" dirty="0" smtClean="0"/>
          </a:p>
          <a:p>
            <a:pPr marL="457200" indent="-457200">
              <a:buAutoNum type="arabicPeriod" startAt="4"/>
            </a:pPr>
            <a:endParaRPr lang="en-US" sz="2100" dirty="0"/>
          </a:p>
          <a:p>
            <a:pPr marL="457200" indent="-457200">
              <a:buAutoNum type="arabicPeriod" startAt="4"/>
            </a:pPr>
            <a:endParaRPr lang="en-US" sz="2100" dirty="0" smtClean="0"/>
          </a:p>
          <a:p>
            <a:pPr marL="457200" indent="-457200">
              <a:buAutoNum type="arabicPeriod" startAt="4"/>
            </a:pPr>
            <a:endParaRPr lang="en-US" sz="2100" dirty="0" smtClean="0"/>
          </a:p>
          <a:p>
            <a:r>
              <a:rPr lang="ru-RU" sz="2100" dirty="0" smtClean="0"/>
              <a:t>Исследование данных , а так же результаты проанализированных исследований показали низкий результат при оценке моделей по выбранным метрикам </a:t>
            </a:r>
            <a:r>
              <a:rPr lang="en-US" sz="2100" dirty="0"/>
              <a:t>Accuracy </a:t>
            </a:r>
            <a:r>
              <a:rPr lang="ru-RU" sz="2100" dirty="0" smtClean="0"/>
              <a:t>,</a:t>
            </a:r>
            <a:r>
              <a:rPr lang="en-US" sz="2100" dirty="0" smtClean="0"/>
              <a:t>Precision</a:t>
            </a:r>
            <a:r>
              <a:rPr lang="ru-RU" sz="2100" dirty="0" smtClean="0"/>
              <a:t>,</a:t>
            </a:r>
            <a:r>
              <a:rPr lang="en-US" sz="2100" dirty="0" smtClean="0"/>
              <a:t>Recall,F1</a:t>
            </a:r>
            <a:r>
              <a:rPr lang="ru-RU" sz="2100" dirty="0" smtClean="0"/>
              <a:t>.</a:t>
            </a:r>
            <a:endParaRPr lang="en-US" sz="21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93" y="2797326"/>
            <a:ext cx="5559164" cy="57980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015" y="2797326"/>
            <a:ext cx="5465243" cy="578222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7067" y="2797326"/>
            <a:ext cx="5472302" cy="579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6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"/>
          <p:cNvSpPr/>
          <p:nvPr/>
        </p:nvSpPr>
        <p:spPr>
          <a:xfrm>
            <a:off x="556175" y="490725"/>
            <a:ext cx="17192100" cy="148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"/>
          <p:cNvSpPr txBox="1"/>
          <p:nvPr/>
        </p:nvSpPr>
        <p:spPr>
          <a:xfrm>
            <a:off x="822960" y="826026"/>
            <a:ext cx="15145196" cy="809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ru-RU" sz="5600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3. Методика решения</a:t>
            </a:r>
            <a:endParaRPr sz="5600" b="0" i="0" u="none" strike="noStrike" cap="none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57" name="Google Shape;757;p2"/>
          <p:cNvSpPr txBox="1"/>
          <p:nvPr/>
        </p:nvSpPr>
        <p:spPr>
          <a:xfrm>
            <a:off x="550900" y="2217225"/>
            <a:ext cx="71472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0" i="0" u="none" strike="noStrike" cap="none" dirty="0">
              <a:solidFill>
                <a:srgbClr val="27282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1096;p24"/>
          <p:cNvSpPr txBox="1"/>
          <p:nvPr/>
        </p:nvSpPr>
        <p:spPr>
          <a:xfrm>
            <a:off x="550900" y="2306527"/>
            <a:ext cx="17197375" cy="678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91425" bIns="91425" anchor="t" anchorCtr="0">
            <a:noAutofit/>
          </a:bodyPr>
          <a:lstStyle/>
          <a:p>
            <a:r>
              <a:rPr lang="en-US" sz="2100" dirty="0" smtClean="0">
                <a:ea typeface="Proxima Nova"/>
                <a:cs typeface="Proxima Nova"/>
                <a:sym typeface="Proxima Nova"/>
              </a:rPr>
              <a:t> </a:t>
            </a:r>
            <a:r>
              <a:rPr lang="ru-RU" sz="2100" dirty="0" smtClean="0">
                <a:ea typeface="Proxima Nova"/>
                <a:cs typeface="Proxima Nova"/>
                <a:sym typeface="Proxima Nova"/>
              </a:rPr>
              <a:t>11. Ограничиваю выборку по преобладающим данным для лучшей сбалансированности:</a:t>
            </a:r>
          </a:p>
          <a:p>
            <a:endParaRPr lang="ru-RU" sz="2100" dirty="0" smtClean="0">
              <a:ea typeface="Proxima Nova"/>
              <a:cs typeface="Proxima Nova"/>
              <a:sym typeface="Proxima Nova"/>
            </a:endParaRPr>
          </a:p>
          <a:p>
            <a:endParaRPr lang="ru-RU" sz="2100" dirty="0">
              <a:ea typeface="Proxima Nova"/>
              <a:cs typeface="Proxima Nova"/>
              <a:sym typeface="Proxima Nova"/>
            </a:endParaRPr>
          </a:p>
          <a:p>
            <a:endParaRPr lang="ru-RU" sz="2100" dirty="0" smtClean="0">
              <a:ea typeface="Proxima Nova"/>
              <a:cs typeface="Proxima Nova"/>
              <a:sym typeface="Proxima Nova"/>
            </a:endParaRPr>
          </a:p>
          <a:p>
            <a:endParaRPr lang="ru-RU" sz="2100" dirty="0">
              <a:ea typeface="Proxima Nova"/>
              <a:cs typeface="Proxima Nova"/>
              <a:sym typeface="Proxima Nova"/>
            </a:endParaRPr>
          </a:p>
          <a:p>
            <a:endParaRPr lang="ru-RU" sz="2100" dirty="0" smtClean="0">
              <a:ea typeface="Proxima Nova"/>
              <a:cs typeface="Proxima Nova"/>
              <a:sym typeface="Proxima Nova"/>
            </a:endParaRPr>
          </a:p>
          <a:p>
            <a:endParaRPr lang="ru-RU" sz="2100" dirty="0">
              <a:ea typeface="Proxima Nova"/>
              <a:cs typeface="Proxima Nova"/>
              <a:sym typeface="Proxima Nova"/>
            </a:endParaRPr>
          </a:p>
          <a:p>
            <a:endParaRPr lang="ru-RU" sz="2100" dirty="0" smtClean="0">
              <a:ea typeface="Proxima Nova"/>
              <a:cs typeface="Proxima Nova"/>
              <a:sym typeface="Proxima Nova"/>
            </a:endParaRPr>
          </a:p>
          <a:p>
            <a:endParaRPr lang="ru-RU" sz="2100" dirty="0">
              <a:ea typeface="Proxima Nova"/>
              <a:cs typeface="Proxima Nova"/>
              <a:sym typeface="Proxima Nova"/>
            </a:endParaRPr>
          </a:p>
          <a:p>
            <a:endParaRPr lang="ru-RU" sz="2100" dirty="0" smtClean="0">
              <a:ea typeface="Proxima Nova"/>
              <a:cs typeface="Proxima Nova"/>
              <a:sym typeface="Proxima Nova"/>
            </a:endParaRPr>
          </a:p>
          <a:p>
            <a:r>
              <a:rPr lang="ru-RU" sz="2100" dirty="0" smtClean="0">
                <a:ea typeface="Proxima Nova"/>
                <a:cs typeface="Proxima Nova"/>
                <a:sym typeface="Proxima Nova"/>
              </a:rPr>
              <a:t>12. Определяю  гиперпараметры основной модели </a:t>
            </a:r>
            <a:r>
              <a:rPr lang="ru-RU" sz="2100" dirty="0">
                <a:ea typeface="Proxima Nova"/>
                <a:cs typeface="Proxima Nova"/>
                <a:sym typeface="Proxima Nova"/>
              </a:rPr>
              <a:t>для определения </a:t>
            </a:r>
            <a:r>
              <a:rPr lang="ru-RU" sz="2100" dirty="0" smtClean="0">
                <a:ea typeface="Proxima Nova"/>
                <a:cs typeface="Proxima Nova"/>
                <a:sym typeface="Proxima Nova"/>
              </a:rPr>
              <a:t>оптимальных</a:t>
            </a:r>
            <a:r>
              <a:rPr lang="en-US" sz="2100" dirty="0" smtClean="0">
                <a:ea typeface="Proxima Nova"/>
                <a:cs typeface="Proxima Nova"/>
                <a:sym typeface="Proxima Nova"/>
              </a:rPr>
              <a:t>,</a:t>
            </a:r>
            <a:r>
              <a:rPr lang="ru-RU" sz="2100" dirty="0" smtClean="0">
                <a:ea typeface="Proxima Nova"/>
                <a:cs typeface="Proxima Nova"/>
                <a:sym typeface="Proxima Nova"/>
              </a:rPr>
              <a:t> выполняю аналогичное моделирование , обучение и предсказание на полученных данных.</a:t>
            </a:r>
          </a:p>
          <a:p>
            <a:r>
              <a:rPr lang="ru-RU" sz="2100" dirty="0" smtClean="0">
                <a:ea typeface="Proxima Nova"/>
                <a:cs typeface="Proxima Nova"/>
                <a:sym typeface="Proxima Nova"/>
              </a:rPr>
              <a:t> </a:t>
            </a:r>
            <a:r>
              <a:rPr lang="en-US" sz="2100" dirty="0" smtClean="0">
                <a:ea typeface="Proxima Nova"/>
                <a:cs typeface="Proxima Nova"/>
                <a:sym typeface="Proxima Nova"/>
              </a:rPr>
              <a:t>accuracy:                                           precision:   </a:t>
            </a:r>
            <a:r>
              <a:rPr lang="ru-RU" sz="2100" dirty="0" smtClean="0">
                <a:ea typeface="Proxima Nova"/>
                <a:cs typeface="Proxima Nova"/>
                <a:sym typeface="Proxima Nova"/>
              </a:rPr>
              <a:t>   </a:t>
            </a:r>
            <a:r>
              <a:rPr lang="en-US" sz="2100" dirty="0" smtClean="0">
                <a:ea typeface="Proxima Nova"/>
                <a:cs typeface="Proxima Nova"/>
                <a:sym typeface="Proxima Nova"/>
              </a:rPr>
              <a:t>                                      recall:    </a:t>
            </a:r>
            <a:r>
              <a:rPr lang="ru-RU" sz="2100" dirty="0" smtClean="0">
                <a:ea typeface="Proxima Nova"/>
                <a:cs typeface="Proxima Nova"/>
                <a:sym typeface="Proxima Nova"/>
              </a:rPr>
              <a:t> </a:t>
            </a:r>
            <a:r>
              <a:rPr lang="en-US" sz="2100" dirty="0" smtClean="0">
                <a:ea typeface="Proxima Nova"/>
                <a:cs typeface="Proxima Nova"/>
                <a:sym typeface="Proxima Nova"/>
              </a:rPr>
              <a:t>                                          f1:  </a:t>
            </a:r>
            <a:r>
              <a:rPr lang="ru-RU" sz="2100" dirty="0" smtClean="0">
                <a:ea typeface="Proxima Nova"/>
                <a:cs typeface="Proxima Nova"/>
                <a:sym typeface="Proxima Nova"/>
              </a:rPr>
              <a:t>  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058" y="2664503"/>
            <a:ext cx="7596262" cy="252213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18" y="6870241"/>
            <a:ext cx="17269718" cy="197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4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"/>
          <p:cNvSpPr/>
          <p:nvPr/>
        </p:nvSpPr>
        <p:spPr>
          <a:xfrm>
            <a:off x="556175" y="490725"/>
            <a:ext cx="17192100" cy="148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"/>
          <p:cNvSpPr txBox="1"/>
          <p:nvPr/>
        </p:nvSpPr>
        <p:spPr>
          <a:xfrm>
            <a:off x="822960" y="826026"/>
            <a:ext cx="15145196" cy="809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ru-RU" sz="5600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3. Методика решения</a:t>
            </a:r>
            <a:endParaRPr sz="5600" b="0" i="0" u="none" strike="noStrike" cap="none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57" name="Google Shape;757;p2"/>
          <p:cNvSpPr txBox="1"/>
          <p:nvPr/>
        </p:nvSpPr>
        <p:spPr>
          <a:xfrm>
            <a:off x="550900" y="2217225"/>
            <a:ext cx="71472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0" i="0" u="none" strike="noStrike" cap="none" dirty="0">
              <a:solidFill>
                <a:srgbClr val="27282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1096;p24"/>
          <p:cNvSpPr txBox="1"/>
          <p:nvPr/>
        </p:nvSpPr>
        <p:spPr>
          <a:xfrm>
            <a:off x="550900" y="2306526"/>
            <a:ext cx="17197375" cy="780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91425" bIns="91425" anchor="t" anchorCtr="0">
            <a:noAutofit/>
          </a:bodyPr>
          <a:lstStyle/>
          <a:p>
            <a:r>
              <a:rPr lang="ru-RU" sz="2400" b="1" dirty="0" smtClean="0">
                <a:ea typeface="Proxima Nova"/>
                <a:cs typeface="Proxima Nova"/>
                <a:sym typeface="Proxima Nova"/>
              </a:rPr>
              <a:t>Итоговая модель </a:t>
            </a:r>
            <a:r>
              <a:rPr lang="en-US" sz="2400" b="1" dirty="0"/>
              <a:t>DecisionTreeClassifier</a:t>
            </a:r>
            <a:r>
              <a:rPr lang="ru-RU" sz="2400" b="1" dirty="0" smtClean="0">
                <a:ea typeface="Proxima Nova"/>
                <a:cs typeface="Proxima Nova"/>
                <a:sym typeface="Proxima Nova"/>
              </a:rPr>
              <a:t>:</a:t>
            </a:r>
          </a:p>
          <a:p>
            <a:endParaRPr lang="ru-RU" sz="2400" b="1" dirty="0" smtClean="0">
              <a:ea typeface="Proxima Nova"/>
              <a:cs typeface="Proxima Nova"/>
              <a:sym typeface="Proxima Nova"/>
            </a:endParaRPr>
          </a:p>
          <a:p>
            <a:endParaRPr lang="ru-RU" sz="2400" b="1" dirty="0" smtClean="0">
              <a:ea typeface="Proxima Nova"/>
              <a:cs typeface="Proxima Nova"/>
              <a:sym typeface="Proxima Nova"/>
            </a:endParaRPr>
          </a:p>
          <a:p>
            <a:endParaRPr lang="ru-RU" sz="2400" b="1" dirty="0">
              <a:ea typeface="Proxima Nova"/>
              <a:cs typeface="Proxima Nova"/>
              <a:sym typeface="Proxima Nova"/>
            </a:endParaRPr>
          </a:p>
          <a:p>
            <a:endParaRPr lang="ru-RU" sz="2400" b="1" dirty="0" smtClean="0">
              <a:ea typeface="Proxima Nova"/>
              <a:cs typeface="Proxima Nova"/>
              <a:sym typeface="Proxima Nova"/>
            </a:endParaRPr>
          </a:p>
          <a:p>
            <a:r>
              <a:rPr lang="ru-RU" sz="2400" b="1" dirty="0" smtClean="0">
                <a:ea typeface="Proxima Nova"/>
                <a:cs typeface="Proxima Nova"/>
                <a:sym typeface="Proxima Nova"/>
              </a:rPr>
              <a:t>Применены три параметра вместо </a:t>
            </a:r>
            <a:r>
              <a:rPr lang="en-US" sz="2400" b="1" dirty="0" smtClean="0">
                <a:ea typeface="Proxima Nova"/>
                <a:cs typeface="Proxima Nova"/>
                <a:sym typeface="Proxima Nova"/>
              </a:rPr>
              <a:t>default</a:t>
            </a:r>
            <a:r>
              <a:rPr lang="ru-RU" sz="1600" b="1" dirty="0" smtClean="0">
                <a:ea typeface="Proxima Nova"/>
                <a:cs typeface="Proxima Nova"/>
                <a:sym typeface="Proxima Nova"/>
              </a:rPr>
              <a:t>ных</a:t>
            </a:r>
            <a:r>
              <a:rPr lang="ru-RU" sz="2400" b="1" dirty="0" smtClean="0">
                <a:ea typeface="Proxima Nova"/>
                <a:cs typeface="Proxima Nova"/>
                <a:sym typeface="Proxima Nova"/>
              </a:rPr>
              <a:t>:</a:t>
            </a:r>
          </a:p>
          <a:p>
            <a:r>
              <a:rPr lang="en-US" dirty="0"/>
              <a:t>class_weight</a:t>
            </a:r>
            <a:r>
              <a:rPr lang="ru-RU" dirty="0"/>
              <a:t>: для сбалансированности</a:t>
            </a:r>
          </a:p>
          <a:p>
            <a:r>
              <a:rPr lang="en-US" dirty="0" smtClean="0"/>
              <a:t>criterion</a:t>
            </a:r>
            <a:r>
              <a:rPr lang="ru-RU" dirty="0" smtClean="0"/>
              <a:t>: </a:t>
            </a:r>
            <a:r>
              <a:rPr lang="ru-RU" dirty="0"/>
              <a:t>критерий изменения качества раздела данных</a:t>
            </a:r>
          </a:p>
          <a:p>
            <a:r>
              <a:rPr lang="en-US" dirty="0" smtClean="0"/>
              <a:t>max_depth</a:t>
            </a:r>
            <a:r>
              <a:rPr lang="ru-RU" dirty="0" smtClean="0"/>
              <a:t>: максимальная глубина дерева</a:t>
            </a:r>
          </a:p>
          <a:p>
            <a:r>
              <a:rPr lang="ru-RU" sz="2100" b="1" dirty="0" smtClean="0">
                <a:ea typeface="Proxima Nova"/>
                <a:cs typeface="Proxima Nova"/>
                <a:sym typeface="Proxima Nova"/>
              </a:rPr>
              <a:t>Результаты:</a:t>
            </a:r>
          </a:p>
          <a:p>
            <a:endParaRPr lang="ru-RU" sz="2400" b="1" dirty="0">
              <a:ea typeface="Proxima Nova"/>
              <a:cs typeface="Proxima Nova"/>
              <a:sym typeface="Proxima Nova"/>
            </a:endParaRPr>
          </a:p>
          <a:p>
            <a:endParaRPr lang="ru-RU" sz="2400" b="1" dirty="0" smtClean="0">
              <a:ea typeface="Proxima Nova"/>
              <a:cs typeface="Proxima Nova"/>
              <a:sym typeface="Proxima Nova"/>
            </a:endParaRPr>
          </a:p>
          <a:p>
            <a:endParaRPr lang="ru-RU" sz="2400" b="1" dirty="0">
              <a:ea typeface="Proxima Nova"/>
              <a:cs typeface="Proxima Nova"/>
              <a:sym typeface="Proxima Nova"/>
            </a:endParaRPr>
          </a:p>
          <a:p>
            <a:endParaRPr lang="ru-RU" sz="2400" b="1" dirty="0" smtClean="0">
              <a:ea typeface="Proxima Nova"/>
              <a:cs typeface="Proxima Nova"/>
              <a:sym typeface="Proxima Nova"/>
            </a:endParaRPr>
          </a:p>
          <a:p>
            <a:endParaRPr lang="ru-RU" sz="2100" b="1" dirty="0">
              <a:ea typeface="Proxima Nova"/>
              <a:cs typeface="Proxima Nova"/>
              <a:sym typeface="Proxima Nova"/>
            </a:endParaRPr>
          </a:p>
          <a:p>
            <a:r>
              <a:rPr lang="ru-RU" sz="2100" b="1" dirty="0" smtClean="0">
                <a:ea typeface="Proxima Nova"/>
                <a:cs typeface="Proxima Nova"/>
                <a:sym typeface="Proxima Nova"/>
              </a:rPr>
              <a:t>ТОП-3</a:t>
            </a:r>
          </a:p>
          <a:p>
            <a:r>
              <a:rPr lang="ru-RU" sz="2100" b="1" dirty="0" smtClean="0">
                <a:ea typeface="Proxima Nova"/>
                <a:cs typeface="Proxima Nova"/>
                <a:sym typeface="Proxima Nova"/>
              </a:rPr>
              <a:t>характеристик</a:t>
            </a:r>
          </a:p>
          <a:p>
            <a:endParaRPr lang="ru-RU" sz="2400" b="1" dirty="0" smtClean="0">
              <a:ea typeface="Proxima Nova"/>
              <a:cs typeface="Proxima Nova"/>
              <a:sym typeface="Proxima Nova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841" y="2846729"/>
            <a:ext cx="7234267" cy="14980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01" y="2797327"/>
            <a:ext cx="8135900" cy="144938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1813" y="7391567"/>
            <a:ext cx="5915214" cy="272212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7765" y="3214754"/>
            <a:ext cx="7784282" cy="129411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3472" y="4692233"/>
            <a:ext cx="7083003" cy="11428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93034" y="5863326"/>
            <a:ext cx="6975571" cy="422104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7738" y="5263645"/>
            <a:ext cx="4239336" cy="203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8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"/>
          <p:cNvSpPr/>
          <p:nvPr/>
        </p:nvSpPr>
        <p:spPr>
          <a:xfrm>
            <a:off x="556175" y="281717"/>
            <a:ext cx="17192100" cy="148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"/>
          <p:cNvSpPr txBox="1"/>
          <p:nvPr/>
        </p:nvSpPr>
        <p:spPr>
          <a:xfrm>
            <a:off x="822960" y="826026"/>
            <a:ext cx="15145196" cy="809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ru-RU" sz="5600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4. Результаты</a:t>
            </a:r>
            <a:endParaRPr sz="5600" b="0" i="0" u="none" strike="noStrike" cap="none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57" name="Google Shape;757;p2"/>
          <p:cNvSpPr txBox="1"/>
          <p:nvPr/>
        </p:nvSpPr>
        <p:spPr>
          <a:xfrm>
            <a:off x="550900" y="2217225"/>
            <a:ext cx="71472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0" i="0" u="none" strike="noStrike" cap="none" dirty="0">
              <a:solidFill>
                <a:srgbClr val="27282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1096;p24"/>
          <p:cNvSpPr txBox="1"/>
          <p:nvPr/>
        </p:nvSpPr>
        <p:spPr>
          <a:xfrm>
            <a:off x="822960" y="1971226"/>
            <a:ext cx="16925315" cy="7211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91425" bIns="91425" anchor="t" anchorCtr="0">
            <a:noAutofit/>
          </a:bodyPr>
          <a:lstStyle/>
          <a:p>
            <a:pPr>
              <a:lnSpc>
                <a:spcPct val="80000"/>
              </a:lnSpc>
              <a:buSzPts val="9600"/>
            </a:pPr>
            <a:r>
              <a:rPr lang="ru-RU" sz="1700" dirty="0" smtClean="0">
                <a:ea typeface="Proxima Nova"/>
                <a:cs typeface="Proxima Nova"/>
                <a:sym typeface="Proxima Nova"/>
              </a:rPr>
              <a:t>1. Итоговая </a:t>
            </a:r>
            <a:r>
              <a:rPr lang="ru-RU" sz="1700" dirty="0">
                <a:ea typeface="Proxima Nova"/>
                <a:cs typeface="Proxima Nova"/>
                <a:sym typeface="Proxima Nova"/>
              </a:rPr>
              <a:t>модель </a:t>
            </a:r>
            <a:r>
              <a:rPr lang="en-US" sz="1700" dirty="0" smtClean="0"/>
              <a:t>DecisionTreeClassifier</a:t>
            </a:r>
            <a:r>
              <a:rPr lang="ru-RU" sz="1700" dirty="0" smtClean="0"/>
              <a:t> с прогнозируемыми </a:t>
            </a:r>
          </a:p>
          <a:p>
            <a:pPr>
              <a:lnSpc>
                <a:spcPct val="80000"/>
              </a:lnSpc>
              <a:buSzPts val="9600"/>
            </a:pPr>
            <a:r>
              <a:rPr lang="ru-RU" sz="1700" dirty="0" smtClean="0"/>
              <a:t>    пороговыми значениями.</a:t>
            </a:r>
          </a:p>
          <a:p>
            <a:pPr>
              <a:lnSpc>
                <a:spcPct val="80000"/>
              </a:lnSpc>
              <a:buSzPts val="9600"/>
            </a:pPr>
            <a:r>
              <a:rPr lang="ru-RU" sz="1700" dirty="0" smtClean="0"/>
              <a:t>    Значения полученных метрик: </a:t>
            </a:r>
          </a:p>
          <a:p>
            <a:pPr>
              <a:lnSpc>
                <a:spcPct val="80000"/>
              </a:lnSpc>
              <a:buSzPts val="9600"/>
            </a:pPr>
            <a:r>
              <a:rPr lang="ru-RU" sz="1700" dirty="0" smtClean="0"/>
              <a:t>         </a:t>
            </a:r>
            <a:r>
              <a:rPr lang="en-US" sz="1700" dirty="0" smtClean="0"/>
              <a:t>Accuracy</a:t>
            </a:r>
            <a:r>
              <a:rPr lang="ru-RU" sz="1700" dirty="0" smtClean="0"/>
              <a:t> 76,7% </a:t>
            </a:r>
            <a:r>
              <a:rPr lang="en-US" sz="1700" dirty="0" smtClean="0"/>
              <a:t>, Precision</a:t>
            </a:r>
            <a:r>
              <a:rPr lang="ru-RU" sz="1700" dirty="0" smtClean="0"/>
              <a:t> 64,76% </a:t>
            </a:r>
            <a:r>
              <a:rPr lang="en-US" sz="1700" dirty="0" smtClean="0"/>
              <a:t>, Recall</a:t>
            </a:r>
            <a:r>
              <a:rPr lang="ru-RU" sz="1700" dirty="0" smtClean="0"/>
              <a:t> 70,34% </a:t>
            </a:r>
            <a:r>
              <a:rPr lang="en-US" sz="1700" dirty="0" smtClean="0"/>
              <a:t> </a:t>
            </a:r>
            <a:r>
              <a:rPr lang="en-US" sz="1700" dirty="0"/>
              <a:t>&amp; F1 </a:t>
            </a:r>
            <a:r>
              <a:rPr lang="en-US" sz="1700" dirty="0" smtClean="0"/>
              <a:t>Score</a:t>
            </a:r>
            <a:r>
              <a:rPr lang="ru-RU" sz="1700" dirty="0" smtClean="0"/>
              <a:t> 67,43%</a:t>
            </a:r>
          </a:p>
          <a:p>
            <a:pPr>
              <a:lnSpc>
                <a:spcPct val="80000"/>
              </a:lnSpc>
              <a:buSzPts val="9600"/>
            </a:pPr>
            <a:endParaRPr lang="ru-RU" sz="1700" dirty="0" smtClean="0">
              <a:latin typeface="+mj-lt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r>
              <a:rPr lang="ru-RU" sz="1700" dirty="0" smtClean="0">
                <a:latin typeface="+mj-lt"/>
                <a:ea typeface="Proxima Nova"/>
                <a:cs typeface="Proxima Nova"/>
                <a:sym typeface="Proxima Nova"/>
              </a:rPr>
              <a:t>2. Работоспособность модели подтверждена возможностью прогнозирования </a:t>
            </a:r>
          </a:p>
          <a:p>
            <a:pPr>
              <a:lnSpc>
                <a:spcPct val="80000"/>
              </a:lnSpc>
              <a:buSzPts val="9600"/>
            </a:pPr>
            <a:r>
              <a:rPr lang="ru-RU" sz="1700" dirty="0" smtClean="0">
                <a:latin typeface="+mj-lt"/>
                <a:ea typeface="Proxima Nova"/>
                <a:cs typeface="Proxima Nova"/>
                <a:sym typeface="Proxima Nova"/>
              </a:rPr>
              <a:t>банкротства и дальнейшего функционирования.</a:t>
            </a:r>
          </a:p>
          <a:p>
            <a:pPr>
              <a:lnSpc>
                <a:spcPct val="80000"/>
              </a:lnSpc>
              <a:buSzPts val="9600"/>
            </a:pPr>
            <a:endParaRPr lang="ru-RU" sz="1700" dirty="0" smtClean="0">
              <a:latin typeface="+mj-lt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r>
              <a:rPr lang="ru-RU" sz="1700" dirty="0" smtClean="0">
                <a:latin typeface="+mj-lt"/>
                <a:ea typeface="Proxima Nova"/>
                <a:cs typeface="Proxima Nova"/>
                <a:sym typeface="Proxima Nova"/>
              </a:rPr>
              <a:t>3. Качество модели</a:t>
            </a:r>
            <a:r>
              <a:rPr lang="en-US" sz="1700" dirty="0" smtClean="0"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ru-RU" sz="1700" dirty="0" smtClean="0">
                <a:latin typeface="+mj-lt"/>
                <a:ea typeface="Proxima Nova"/>
                <a:cs typeface="Proxima Nova"/>
                <a:sym typeface="Proxima Nova"/>
              </a:rPr>
              <a:t>анализа  </a:t>
            </a:r>
            <a:r>
              <a:rPr lang="en-US" sz="1700" dirty="0" err="1" smtClean="0">
                <a:ea typeface="Proxima Nova"/>
                <a:cs typeface="Proxima Nova"/>
                <a:sym typeface="Proxima Nova"/>
              </a:rPr>
              <a:t>Vikram</a:t>
            </a:r>
            <a:r>
              <a:rPr lang="en-US" sz="1700" dirty="0" smtClean="0">
                <a:ea typeface="Proxima Nova"/>
                <a:cs typeface="Proxima Nova"/>
                <a:sym typeface="Proxima Nova"/>
              </a:rPr>
              <a:t> </a:t>
            </a:r>
            <a:r>
              <a:rPr lang="en-US" sz="1700" dirty="0" err="1">
                <a:ea typeface="Proxima Nova"/>
                <a:cs typeface="Proxima Nova"/>
                <a:sym typeface="Proxima Nova"/>
              </a:rPr>
              <a:t>Devatha&amp;Devashish</a:t>
            </a:r>
            <a:r>
              <a:rPr lang="en-US" sz="17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1700" dirty="0" err="1">
                <a:ea typeface="Proxima Nova"/>
                <a:cs typeface="Proxima Nova"/>
                <a:sym typeface="Proxima Nova"/>
              </a:rPr>
              <a:t>Dhiman</a:t>
            </a:r>
            <a:r>
              <a:rPr lang="en-US" sz="1700" dirty="0">
                <a:ea typeface="Proxima Nova"/>
                <a:cs typeface="Proxima Nova"/>
                <a:sym typeface="Proxima Nova"/>
              </a:rPr>
              <a:t> </a:t>
            </a:r>
            <a:endParaRPr lang="ru-RU" sz="1700" dirty="0" smtClean="0">
              <a:latin typeface="+mj-lt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r>
              <a:rPr lang="ru-RU" sz="1700" dirty="0" smtClean="0">
                <a:latin typeface="+mj-lt"/>
                <a:ea typeface="Proxima Nova"/>
                <a:cs typeface="Proxima Nova"/>
                <a:sym typeface="Proxima Nova"/>
              </a:rPr>
              <a:t>при использовании пяти </a:t>
            </a:r>
            <a:r>
              <a:rPr lang="en-US" sz="1700" dirty="0" smtClean="0">
                <a:latin typeface="+mj-lt"/>
                <a:ea typeface="Proxima Nova"/>
                <a:cs typeface="Proxima Nova"/>
                <a:sym typeface="Proxima Nova"/>
              </a:rPr>
              <a:t>datasets</a:t>
            </a:r>
            <a:r>
              <a:rPr lang="ru-RU" sz="1700" dirty="0" smtClean="0">
                <a:latin typeface="+mj-lt"/>
                <a:ea typeface="Proxima Nova"/>
                <a:cs typeface="Proxima Nova"/>
                <a:sym typeface="Proxima Nova"/>
              </a:rPr>
              <a:t> отдельно </a:t>
            </a:r>
            <a:r>
              <a:rPr lang="en-US" sz="1700" dirty="0" smtClean="0">
                <a:latin typeface="+mj-lt"/>
                <a:ea typeface="Proxima Nova"/>
                <a:cs typeface="Proxima Nova"/>
                <a:sym typeface="Proxima Nova"/>
              </a:rPr>
              <a:t>:</a:t>
            </a:r>
            <a:endParaRPr lang="ru-RU" sz="1700" dirty="0" smtClean="0">
              <a:latin typeface="+mj-lt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r>
              <a:rPr lang="en-US" sz="1700" dirty="0" smtClean="0"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700" dirty="0" smtClean="0">
                <a:latin typeface="+mn-lt"/>
                <a:ea typeface="Proxima Nova"/>
                <a:cs typeface="Proxima Nova"/>
                <a:sym typeface="Proxima Nova"/>
              </a:rPr>
              <a:t>https://towardsdatascience.com/predicting-bankruptcy-f4611afe8d2c</a:t>
            </a:r>
            <a:r>
              <a:rPr lang="ru-RU" sz="1700" dirty="0" smtClean="0">
                <a:latin typeface="+mn-lt"/>
                <a:ea typeface="Proxima Nova"/>
                <a:cs typeface="Proxima Nova"/>
                <a:sym typeface="Proxima Nova"/>
              </a:rPr>
              <a:t> </a:t>
            </a:r>
          </a:p>
          <a:p>
            <a:pPr>
              <a:lnSpc>
                <a:spcPct val="80000"/>
              </a:lnSpc>
              <a:buSzPts val="9600"/>
            </a:pPr>
            <a:endParaRPr lang="ru-RU" sz="1700" dirty="0">
              <a:latin typeface="+mn-lt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endParaRPr lang="ru-RU" sz="1700" dirty="0" smtClean="0">
              <a:latin typeface="+mn-lt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endParaRPr lang="ru-RU" sz="1700" dirty="0">
              <a:latin typeface="+mn-lt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endParaRPr lang="ru-RU" sz="1700" dirty="0" smtClean="0">
              <a:latin typeface="+mn-lt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endParaRPr lang="ru-RU" sz="1700" dirty="0">
              <a:latin typeface="+mn-lt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endParaRPr lang="ru-RU" sz="1700" dirty="0" smtClean="0">
              <a:latin typeface="+mn-lt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endParaRPr lang="ru-RU" sz="1700" dirty="0">
              <a:latin typeface="+mn-lt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endParaRPr lang="ru-RU" sz="1700" dirty="0" smtClean="0">
              <a:latin typeface="+mn-lt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endParaRPr lang="ru-RU" sz="1700" dirty="0">
              <a:latin typeface="+mn-lt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endParaRPr lang="ru-RU" sz="1700" dirty="0" smtClean="0">
              <a:latin typeface="+mn-lt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endParaRPr lang="ru-RU" sz="1700" dirty="0">
              <a:latin typeface="+mn-lt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endParaRPr lang="ru-RU" sz="1700" dirty="0" smtClean="0">
              <a:latin typeface="+mn-lt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endParaRPr lang="ru-RU" sz="1700" dirty="0">
              <a:latin typeface="+mn-lt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r>
              <a:rPr lang="ru-RU" sz="1700" dirty="0" smtClean="0">
                <a:latin typeface="+mn-lt"/>
                <a:ea typeface="Proxima Nova"/>
                <a:cs typeface="Proxima Nova"/>
                <a:sym typeface="Proxima Nova"/>
              </a:rPr>
              <a:t>4. Область и результаты внедрения(описание):  </a:t>
            </a:r>
            <a:endParaRPr lang="en-US" sz="1700" dirty="0" smtClean="0">
              <a:latin typeface="+mn-lt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endParaRPr lang="en-US" sz="1700" dirty="0">
              <a:latin typeface="+mj-lt"/>
              <a:ea typeface="Proxima Nova"/>
              <a:cs typeface="Proxima Nova"/>
              <a:sym typeface="Proxima Nova"/>
            </a:endParaRPr>
          </a:p>
          <a:p>
            <a:pPr fontAlgn="base" latinLnBrk="1"/>
            <a:r>
              <a:rPr lang="ru-RU" sz="1700" dirty="0"/>
              <a:t>Банкротство приводит к серьезным негативным социальным последствиям. Непогашение своих обязательств, в частности перед государством, оказывает отрицательное влияние на формирование государственного бюджета в любой стране мира, за счет средств которого функционируют: здравоохранение; образование, наука и культура; оборона государства; из госбюджета расходы идут на выплату пособий, пенсий и т.д.</a:t>
            </a:r>
          </a:p>
          <a:p>
            <a:pPr fontAlgn="base" latinLnBrk="1"/>
            <a:r>
              <a:rPr lang="ru-RU" sz="1700" dirty="0"/>
              <a:t>Лучшее понимание банкротства и способность его прогнозирования повлияют на прибыльность кредитных организаций по всему миру.</a:t>
            </a:r>
          </a:p>
          <a:p>
            <a:pPr fontAlgn="base" latinLnBrk="1"/>
            <a:r>
              <a:rPr lang="ru-RU" sz="1700" dirty="0"/>
              <a:t>Область применения: </a:t>
            </a:r>
          </a:p>
          <a:p>
            <a:r>
              <a:rPr lang="ru-RU" sz="1700" dirty="0"/>
              <a:t>государственные органы, кредитные организации, инвесторы, аудиторы, частные организации, лица и компании  различных видов собственности</a:t>
            </a:r>
            <a:endParaRPr lang="ru-RU" sz="1700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en-US" sz="1500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en-US" b="1" dirty="0" smtClean="0">
              <a:latin typeface="+mj-lt"/>
              <a:sym typeface="Proxima Nova"/>
            </a:endParaRPr>
          </a:p>
          <a:p>
            <a:endParaRPr lang="en-US" sz="2400" b="1" dirty="0">
              <a:latin typeface="+mj-lt"/>
              <a:sym typeface="Proxima Nova"/>
            </a:endParaRPr>
          </a:p>
          <a:p>
            <a:endParaRPr lang="ru-RU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en-US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ru-RU" sz="21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350" y="2093752"/>
            <a:ext cx="7284926" cy="455524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9" y="4371373"/>
            <a:ext cx="7139959" cy="248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2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"/>
          <p:cNvSpPr/>
          <p:nvPr/>
        </p:nvSpPr>
        <p:spPr>
          <a:xfrm>
            <a:off x="556175" y="490725"/>
            <a:ext cx="17192100" cy="148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"/>
          <p:cNvSpPr txBox="1"/>
          <p:nvPr/>
        </p:nvSpPr>
        <p:spPr>
          <a:xfrm>
            <a:off x="822960" y="826026"/>
            <a:ext cx="15145196" cy="809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ru-RU" sz="5600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5. Выводы и заключение</a:t>
            </a:r>
            <a:endParaRPr sz="5600" b="0" i="0" u="none" strike="noStrike" cap="none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57" name="Google Shape;757;p2"/>
          <p:cNvSpPr txBox="1"/>
          <p:nvPr/>
        </p:nvSpPr>
        <p:spPr>
          <a:xfrm>
            <a:off x="550900" y="2217225"/>
            <a:ext cx="71472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0" i="0" u="none" strike="noStrike" cap="none" dirty="0">
              <a:solidFill>
                <a:srgbClr val="27282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1096;p24"/>
          <p:cNvSpPr txBox="1"/>
          <p:nvPr/>
        </p:nvSpPr>
        <p:spPr>
          <a:xfrm>
            <a:off x="822960" y="2560320"/>
            <a:ext cx="16925315" cy="6740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91425" bIns="91425" anchor="t" anchorCtr="0">
            <a:noAutofit/>
          </a:bodyPr>
          <a:lstStyle/>
          <a:p>
            <a:pPr>
              <a:lnSpc>
                <a:spcPct val="80000"/>
              </a:lnSpc>
              <a:buSzPts val="9600"/>
            </a:pPr>
            <a:r>
              <a:rPr lang="ru-RU" sz="2100" dirty="0" smtClean="0">
                <a:latin typeface="+mj-lt"/>
                <a:ea typeface="Proxima Nova"/>
                <a:cs typeface="Proxima Nova"/>
                <a:sym typeface="Proxima Nova"/>
              </a:rPr>
              <a:t>1. Определена работоспособная модель </a:t>
            </a:r>
            <a:r>
              <a:rPr lang="en-US" sz="2100" dirty="0"/>
              <a:t>DecisionTreeClassifier </a:t>
            </a:r>
            <a:r>
              <a:rPr lang="ru-RU" sz="2100" dirty="0" smtClean="0">
                <a:latin typeface="+mj-lt"/>
                <a:ea typeface="Proxima Nova"/>
                <a:cs typeface="Proxima Nova"/>
                <a:sym typeface="Proxima Nova"/>
              </a:rPr>
              <a:t>предсказания банкротства с требуемыми метриками.</a:t>
            </a:r>
          </a:p>
          <a:p>
            <a:pPr>
              <a:lnSpc>
                <a:spcPct val="80000"/>
              </a:lnSpc>
              <a:buSzPts val="9600"/>
            </a:pPr>
            <a:r>
              <a:rPr lang="ru-RU" sz="2100" dirty="0" smtClean="0">
                <a:latin typeface="+mj-lt"/>
                <a:ea typeface="Proxima Nova"/>
                <a:cs typeface="Proxima Nova"/>
                <a:sym typeface="Proxima Nova"/>
              </a:rPr>
              <a:t>    77 % вероятность прогноза верных результатов.</a:t>
            </a:r>
          </a:p>
          <a:p>
            <a:pPr>
              <a:lnSpc>
                <a:spcPct val="80000"/>
              </a:lnSpc>
              <a:buSzPts val="9600"/>
            </a:pPr>
            <a:r>
              <a:rPr lang="ru-RU" sz="2100" dirty="0"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ru-RU" sz="2100" dirty="0" smtClean="0">
                <a:latin typeface="+mj-lt"/>
                <a:ea typeface="Proxima Nova"/>
                <a:cs typeface="Proxima Nova"/>
                <a:sym typeface="Proxima Nova"/>
              </a:rPr>
              <a:t>   70% </a:t>
            </a:r>
            <a:r>
              <a:rPr lang="ru-RU" sz="2100" dirty="0" smtClean="0"/>
              <a:t> доля </a:t>
            </a:r>
            <a:r>
              <a:rPr lang="ru-RU" sz="2100" dirty="0"/>
              <a:t>обанкротившихся компаний, которые фактически определяет классификатор</a:t>
            </a:r>
            <a:endParaRPr lang="ru-RU" sz="2100" dirty="0" smtClean="0"/>
          </a:p>
          <a:p>
            <a:pPr>
              <a:lnSpc>
                <a:spcPct val="80000"/>
              </a:lnSpc>
              <a:buSzPts val="9600"/>
            </a:pPr>
            <a:r>
              <a:rPr lang="ru-RU" sz="2100" dirty="0"/>
              <a:t> </a:t>
            </a:r>
            <a:r>
              <a:rPr lang="ru-RU" sz="2100" dirty="0" smtClean="0"/>
              <a:t>   67% </a:t>
            </a:r>
            <a:r>
              <a:rPr lang="ru-RU" sz="2100" dirty="0"/>
              <a:t>средневзвешенное значение доли верных прогнозов банкротства и фактически обанкротившихся компаний</a:t>
            </a:r>
            <a:endParaRPr lang="ru-RU" sz="2100" dirty="0" smtClean="0">
              <a:latin typeface="+mj-lt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endParaRPr lang="ru-RU" sz="2100" dirty="0" smtClean="0">
              <a:latin typeface="+mj-lt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r>
              <a:rPr lang="ru-RU" sz="2100" dirty="0" smtClean="0">
                <a:latin typeface="+mj-lt"/>
                <a:ea typeface="Proxima Nova"/>
                <a:cs typeface="Proxima Nova"/>
                <a:sym typeface="Proxima Nova"/>
              </a:rPr>
              <a:t>2. Определены ТОП-3 важных характеристики,</a:t>
            </a:r>
          </a:p>
          <a:p>
            <a:pPr>
              <a:lnSpc>
                <a:spcPct val="80000"/>
              </a:lnSpc>
              <a:buSzPts val="9600"/>
            </a:pPr>
            <a:r>
              <a:rPr lang="ru-RU" sz="2100" dirty="0" smtClean="0">
                <a:latin typeface="+mj-lt"/>
                <a:ea typeface="Proxima Nova"/>
                <a:cs typeface="Proxima Nova"/>
                <a:sym typeface="Proxima Nova"/>
              </a:rPr>
              <a:t>    максимально-влияющие на деятельность компаний: </a:t>
            </a:r>
            <a:endParaRPr lang="en-US" sz="2100" dirty="0" smtClean="0">
              <a:latin typeface="+mj-lt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endParaRPr lang="ru-RU" sz="2400" dirty="0" smtClean="0">
              <a:latin typeface="+mj-lt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r>
              <a:rPr lang="ru-RU" sz="2100" dirty="0" smtClean="0">
                <a:latin typeface="+mj-lt"/>
                <a:ea typeface="Proxima Nova"/>
                <a:cs typeface="Proxima Nova"/>
                <a:sym typeface="Proxima Nova"/>
              </a:rPr>
              <a:t>3</a:t>
            </a:r>
            <a:r>
              <a:rPr lang="ru-RU" sz="2100" dirty="0">
                <a:latin typeface="+mj-lt"/>
                <a:ea typeface="Proxima Nova"/>
                <a:cs typeface="Proxima Nova"/>
                <a:sym typeface="Proxima Nova"/>
              </a:rPr>
              <a:t>. Предсказание банкротства - это задача прогнозирования банкротства и различных показателей финансового положения фирм. </a:t>
            </a:r>
            <a:r>
              <a:rPr lang="ru-RU" sz="2100" dirty="0" smtClean="0">
                <a:latin typeface="+mj-lt"/>
                <a:ea typeface="Proxima Nova"/>
                <a:cs typeface="Proxima Nova"/>
                <a:sym typeface="Proxima Nova"/>
              </a:rPr>
              <a:t>Деловое </a:t>
            </a:r>
            <a:r>
              <a:rPr lang="ru-RU" sz="2100" dirty="0">
                <a:latin typeface="+mj-lt"/>
                <a:ea typeface="Proxima Nova"/>
                <a:cs typeface="Proxima Nova"/>
                <a:sym typeface="Proxima Nova"/>
              </a:rPr>
              <a:t>состояние небольшой или крупной фирмы затрагивает местное сообщество, участников отрасли и инвесторов, </a:t>
            </a:r>
            <a:r>
              <a:rPr lang="ru-RU" sz="2100" dirty="0" smtClean="0">
                <a:latin typeface="+mj-lt"/>
                <a:ea typeface="Proxima Nova"/>
                <a:cs typeface="Proxima Nova"/>
                <a:sym typeface="Proxima Nova"/>
              </a:rPr>
              <a:t>влияет </a:t>
            </a:r>
            <a:r>
              <a:rPr lang="ru-RU" sz="2100" dirty="0">
                <a:latin typeface="+mj-lt"/>
                <a:ea typeface="Proxima Nova"/>
                <a:cs typeface="Proxima Nova"/>
                <a:sym typeface="Proxima Nova"/>
              </a:rPr>
              <a:t>на политиков и мировую </a:t>
            </a:r>
            <a:r>
              <a:rPr lang="ru-RU" sz="2100" dirty="0" smtClean="0">
                <a:latin typeface="+mj-lt"/>
                <a:ea typeface="Proxima Nova"/>
                <a:cs typeface="Proxima Nova"/>
                <a:sym typeface="Proxima Nova"/>
              </a:rPr>
              <a:t>экономику. Разработанная прогностическая </a:t>
            </a:r>
            <a:r>
              <a:rPr lang="ru-RU" sz="2100" dirty="0">
                <a:latin typeface="+mj-lt"/>
                <a:ea typeface="Proxima Nova"/>
                <a:cs typeface="Proxima Nova"/>
                <a:sym typeface="Proxima Nova"/>
              </a:rPr>
              <a:t>модель, которая сочетает в себе различные эконометрические параметры, </a:t>
            </a:r>
            <a:r>
              <a:rPr lang="ru-RU" sz="2100" dirty="0" smtClean="0">
                <a:latin typeface="+mj-lt"/>
                <a:ea typeface="Proxima Nova"/>
                <a:cs typeface="Proxima Nova"/>
                <a:sym typeface="Proxima Nova"/>
              </a:rPr>
              <a:t>позволяющие </a:t>
            </a:r>
            <a:r>
              <a:rPr lang="ru-RU" sz="2100" dirty="0">
                <a:latin typeface="+mj-lt"/>
                <a:ea typeface="Proxima Nova"/>
                <a:cs typeface="Proxima Nova"/>
                <a:sym typeface="Proxima Nova"/>
              </a:rPr>
              <a:t>предвидеть финансовую </a:t>
            </a:r>
            <a:r>
              <a:rPr lang="ru-RU" sz="2100" dirty="0" smtClean="0">
                <a:latin typeface="+mj-lt"/>
                <a:ea typeface="Proxima Nova"/>
                <a:cs typeface="Proxima Nova"/>
                <a:sym typeface="Proxima Nova"/>
              </a:rPr>
              <a:t>ситуацию</a:t>
            </a:r>
            <a:r>
              <a:rPr lang="ru-RU" sz="2100" dirty="0"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ru-RU" sz="2100" dirty="0" smtClean="0">
                <a:latin typeface="+mj-lt"/>
                <a:ea typeface="Proxima Nova"/>
                <a:cs typeface="Proxima Nova"/>
                <a:sym typeface="Proxima Nova"/>
              </a:rPr>
              <a:t>улучшит благосостояние всего мирового сообщества.</a:t>
            </a:r>
          </a:p>
          <a:p>
            <a:pPr>
              <a:lnSpc>
                <a:spcPct val="80000"/>
              </a:lnSpc>
              <a:buSzPts val="9600"/>
            </a:pPr>
            <a:endParaRPr lang="ru-RU" sz="2100" dirty="0">
              <a:latin typeface="+mj-lt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r>
              <a:rPr lang="ru-RU" sz="2100" dirty="0" smtClean="0">
                <a:latin typeface="+mj-lt"/>
                <a:ea typeface="Proxima Nova"/>
                <a:cs typeface="Proxima Nova"/>
                <a:sym typeface="Proxima Nova"/>
              </a:rPr>
              <a:t>4. </a:t>
            </a:r>
            <a:r>
              <a:rPr lang="ru-RU" sz="2100" dirty="0">
                <a:latin typeface="+mj-lt"/>
                <a:ea typeface="Proxima Nova"/>
                <a:cs typeface="Proxima Nova"/>
                <a:sym typeface="Proxima Nova"/>
              </a:rPr>
              <a:t>М</a:t>
            </a:r>
            <a:r>
              <a:rPr lang="ru-RU" sz="2100" dirty="0" smtClean="0">
                <a:latin typeface="+mj-lt"/>
                <a:ea typeface="Proxima Nova"/>
                <a:cs typeface="Proxima Nova"/>
                <a:sym typeface="Proxima Nova"/>
              </a:rPr>
              <a:t>одель требует дальнейшей доработки, а именно:</a:t>
            </a:r>
          </a:p>
          <a:p>
            <a:pPr>
              <a:lnSpc>
                <a:spcPct val="80000"/>
              </a:lnSpc>
              <a:buSzPts val="9600"/>
            </a:pPr>
            <a:r>
              <a:rPr lang="ru-RU" sz="2100" dirty="0"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ru-RU" sz="2100" dirty="0" smtClean="0">
                <a:latin typeface="+mj-lt"/>
                <a:ea typeface="Proxima Nova"/>
                <a:cs typeface="Proxima Nova"/>
                <a:sym typeface="Proxima Nova"/>
              </a:rPr>
              <a:t>  * увеличения доли верных прогнозов ,в частности метрика </a:t>
            </a:r>
            <a:r>
              <a:rPr lang="ru-RU" sz="2100" dirty="0" smtClean="0"/>
              <a:t>Precision, которая показывает долю </a:t>
            </a:r>
            <a:r>
              <a:rPr lang="ru-RU" sz="2100" dirty="0"/>
              <a:t>действительно верных </a:t>
            </a:r>
            <a:r>
              <a:rPr lang="ru-RU" sz="2100" dirty="0" smtClean="0"/>
              <a:t>  </a:t>
            </a:r>
          </a:p>
          <a:p>
            <a:pPr>
              <a:lnSpc>
                <a:spcPct val="80000"/>
              </a:lnSpc>
              <a:buSzPts val="9600"/>
            </a:pPr>
            <a:r>
              <a:rPr lang="ru-RU" sz="2100" dirty="0"/>
              <a:t> </a:t>
            </a:r>
            <a:r>
              <a:rPr lang="ru-RU" sz="2100" dirty="0" smtClean="0"/>
              <a:t>    прогнозов банкротства находится на уровне 64,76%,то есть присутствует вероятность отказа в выдаче ссуд и кредитных     </a:t>
            </a:r>
          </a:p>
          <a:p>
            <a:pPr>
              <a:lnSpc>
                <a:spcPct val="80000"/>
              </a:lnSpc>
              <a:buSzPts val="9600"/>
            </a:pPr>
            <a:r>
              <a:rPr lang="ru-RU" sz="2100" dirty="0"/>
              <a:t> </a:t>
            </a:r>
            <a:r>
              <a:rPr lang="ru-RU" sz="2100" dirty="0" smtClean="0"/>
              <a:t>    средств финансово-устойчивой компании, планирующей развитие</a:t>
            </a:r>
          </a:p>
          <a:p>
            <a:pPr>
              <a:lnSpc>
                <a:spcPct val="80000"/>
              </a:lnSpc>
              <a:buSzPts val="9600"/>
            </a:pPr>
            <a:r>
              <a:rPr lang="ru-RU" sz="2100" dirty="0"/>
              <a:t> </a:t>
            </a:r>
            <a:r>
              <a:rPr lang="ru-RU" sz="2100" dirty="0" smtClean="0"/>
              <a:t>  * возможное использование нейронных сетей для обучения модели </a:t>
            </a:r>
          </a:p>
          <a:p>
            <a:pPr>
              <a:lnSpc>
                <a:spcPct val="80000"/>
              </a:lnSpc>
              <a:buSzPts val="9600"/>
            </a:pPr>
            <a:r>
              <a:rPr lang="ru-RU" sz="2100" dirty="0"/>
              <a:t> </a:t>
            </a:r>
            <a:r>
              <a:rPr lang="ru-RU" sz="2100" dirty="0" smtClean="0"/>
              <a:t>  * необходимо </a:t>
            </a:r>
            <a:r>
              <a:rPr lang="ru-RU" sz="2100" dirty="0"/>
              <a:t>разобраться с недостающими </a:t>
            </a:r>
            <a:r>
              <a:rPr lang="ru-RU" sz="2100" dirty="0" smtClean="0"/>
              <a:t>данными. Поскольку </a:t>
            </a:r>
            <a:r>
              <a:rPr lang="ru-RU" sz="2100" dirty="0"/>
              <a:t>все компании, подлежащие оценке на предмет </a:t>
            </a:r>
            <a:endParaRPr lang="ru-RU" sz="2100" dirty="0" smtClean="0"/>
          </a:p>
          <a:p>
            <a:pPr>
              <a:lnSpc>
                <a:spcPct val="80000"/>
              </a:lnSpc>
              <a:buSzPts val="9600"/>
            </a:pPr>
            <a:r>
              <a:rPr lang="ru-RU" sz="2100" dirty="0"/>
              <a:t> </a:t>
            </a:r>
            <a:r>
              <a:rPr lang="ru-RU" sz="2100" dirty="0" smtClean="0"/>
              <a:t>   банкротства</a:t>
            </a:r>
            <a:r>
              <a:rPr lang="ru-RU" sz="2100" dirty="0"/>
              <a:t>, не работают в одни и те же сроки, сложно собрать значимые данные и систематизировать их</a:t>
            </a:r>
            <a:r>
              <a:rPr lang="ru-RU" sz="2100" dirty="0" smtClean="0"/>
              <a:t>.</a:t>
            </a:r>
          </a:p>
          <a:p>
            <a:pPr>
              <a:lnSpc>
                <a:spcPct val="80000"/>
              </a:lnSpc>
              <a:buSzPts val="9600"/>
            </a:pPr>
            <a:endParaRPr lang="ru-RU" sz="1800" dirty="0"/>
          </a:p>
          <a:p>
            <a:pPr>
              <a:lnSpc>
                <a:spcPct val="80000"/>
              </a:lnSpc>
              <a:buSzPts val="9600"/>
            </a:pPr>
            <a:r>
              <a:rPr lang="ru-RU" sz="2100" dirty="0"/>
              <a:t>5</a:t>
            </a:r>
            <a:r>
              <a:rPr lang="ru-RU" sz="2100" dirty="0" smtClean="0"/>
              <a:t>. На основе вышедшей статьи 2021.12.15 профессора </a:t>
            </a:r>
            <a:r>
              <a:rPr lang="ru-RU" sz="2100" dirty="0"/>
              <a:t>Высшей шко</a:t>
            </a:r>
            <a:r>
              <a:rPr lang="ru-RU" sz="1800" dirty="0"/>
              <a:t>лы </a:t>
            </a:r>
            <a:r>
              <a:rPr lang="ru-RU" sz="1800" dirty="0" smtClean="0"/>
              <a:t>экономики Юрия Зеленкова</a:t>
            </a:r>
            <a:r>
              <a:rPr lang="ru-RU" sz="1800" dirty="0"/>
              <a:t>, который использовал Многоцелевой Алгоритм Отбора Классификаторов (</a:t>
            </a:r>
            <a:r>
              <a:rPr lang="ru-RU" sz="1800" dirty="0" err="1"/>
              <a:t>Multi</a:t>
            </a:r>
            <a:r>
              <a:rPr lang="ru-RU" sz="1800" dirty="0"/>
              <a:t> </a:t>
            </a:r>
            <a:r>
              <a:rPr lang="ru-RU" sz="1800" dirty="0" err="1"/>
              <a:t>Objective</a:t>
            </a:r>
            <a:r>
              <a:rPr lang="ru-RU" sz="1800" dirty="0"/>
              <a:t> </a:t>
            </a:r>
            <a:r>
              <a:rPr lang="ru-RU" sz="1800" dirty="0" err="1"/>
              <a:t>Classifier</a:t>
            </a:r>
            <a:r>
              <a:rPr lang="ru-RU" sz="1800" dirty="0"/>
              <a:t> </a:t>
            </a:r>
            <a:r>
              <a:rPr lang="ru-RU" sz="1800" dirty="0" err="1"/>
              <a:t>Selection</a:t>
            </a:r>
            <a:r>
              <a:rPr lang="ru-RU" sz="1800" dirty="0"/>
              <a:t>, MOCS) по Парето набору в пространстве FP / </a:t>
            </a:r>
            <a:r>
              <a:rPr lang="ru-RU" sz="1800" dirty="0" smtClean="0"/>
              <a:t>FN</a:t>
            </a:r>
            <a:r>
              <a:rPr lang="ru-RU" dirty="0"/>
              <a:t> </a:t>
            </a:r>
            <a:r>
              <a:rPr lang="ru-RU" sz="1800" dirty="0"/>
              <a:t>(</a:t>
            </a:r>
            <a:r>
              <a:rPr lang="ru-RU" sz="1800" dirty="0" err="1"/>
              <a:t>accuracy</a:t>
            </a:r>
            <a:r>
              <a:rPr lang="ru-RU" sz="1800" dirty="0"/>
              <a:t> = 95,1, </a:t>
            </a:r>
            <a:r>
              <a:rPr lang="ru-RU" sz="1800" dirty="0" err="1"/>
              <a:t>precision</a:t>
            </a:r>
            <a:r>
              <a:rPr lang="ru-RU" sz="1800" dirty="0"/>
              <a:t> = 93,2, </a:t>
            </a:r>
            <a:r>
              <a:rPr lang="ru-RU" sz="1800" dirty="0" err="1"/>
              <a:t>recall</a:t>
            </a:r>
            <a:r>
              <a:rPr lang="ru-RU" sz="1800" dirty="0"/>
              <a:t> = 96,5</a:t>
            </a:r>
            <a:r>
              <a:rPr lang="ru-RU" sz="1800" dirty="0" smtClean="0"/>
              <a:t>),</a:t>
            </a:r>
            <a:r>
              <a:rPr lang="ru-RU" sz="2100" dirty="0" smtClean="0"/>
              <a:t> продолжить работу над улучшением качества модели</a:t>
            </a:r>
            <a:r>
              <a:rPr lang="ru-RU" sz="2100" dirty="0" smtClean="0">
                <a:solidFill>
                  <a:schemeClr val="accent6">
                    <a:lumMod val="65000"/>
                  </a:schemeClr>
                </a:solidFill>
              </a:rPr>
              <a:t>(</a:t>
            </a:r>
            <a:r>
              <a:rPr lang="en-US" sz="1600" dirty="0">
                <a:solidFill>
                  <a:schemeClr val="accent6">
                    <a:lumMod val="65000"/>
                  </a:schemeClr>
                </a:solidFill>
                <a:hlinkClick r:id="rId3"/>
              </a:rPr>
              <a:t>https://</a:t>
            </a:r>
            <a:r>
              <a:rPr lang="en-US" sz="1600" dirty="0" smtClean="0">
                <a:solidFill>
                  <a:schemeClr val="accent6">
                    <a:lumMod val="65000"/>
                  </a:schemeClr>
                </a:solidFill>
                <a:hlinkClick r:id="rId3"/>
              </a:rPr>
              <a:t>www.sciencedirect.com/science/article/abs/pii/S0957417421009659</a:t>
            </a:r>
            <a:r>
              <a:rPr lang="ru-RU" sz="2100" dirty="0" smtClean="0">
                <a:solidFill>
                  <a:schemeClr val="accent6">
                    <a:lumMod val="65000"/>
                  </a:schemeClr>
                </a:solidFill>
              </a:rPr>
              <a:t>).</a:t>
            </a:r>
          </a:p>
          <a:p>
            <a:pPr>
              <a:lnSpc>
                <a:spcPct val="80000"/>
              </a:lnSpc>
              <a:buSzPts val="9600"/>
            </a:pPr>
            <a:endParaRPr lang="ru-RU" sz="2100" b="1" dirty="0"/>
          </a:p>
          <a:p>
            <a:pPr>
              <a:lnSpc>
                <a:spcPct val="80000"/>
              </a:lnSpc>
              <a:buSzPts val="9600"/>
            </a:pPr>
            <a:r>
              <a:rPr lang="ru-RU" sz="2100" b="1" dirty="0" smtClean="0">
                <a:latin typeface="+mj-lt"/>
                <a:ea typeface="Proxima Nova"/>
                <a:cs typeface="Proxima Nova"/>
                <a:sym typeface="Proxima Nova"/>
              </a:rPr>
              <a:t>  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</a:pPr>
            <a:r>
              <a:rPr lang="ru-RU" sz="2400" b="1" dirty="0" smtClean="0">
                <a:latin typeface="+mj-lt"/>
                <a:ea typeface="Proxima Nova"/>
                <a:cs typeface="Proxima Nova"/>
                <a:sym typeface="Proxima Nova"/>
              </a:rPr>
              <a:t> </a:t>
            </a:r>
          </a:p>
          <a:p>
            <a:pPr marL="457200" indent="-457200">
              <a:buAutoNum type="arabicPeriod" startAt="4"/>
            </a:pPr>
            <a:endParaRPr lang="ru-RU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en-US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en-US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en-US" sz="2400" b="1" dirty="0">
              <a:latin typeface="+mj-lt"/>
              <a:sym typeface="Proxima Nova"/>
            </a:endParaRPr>
          </a:p>
          <a:p>
            <a:endParaRPr lang="ru-RU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en-US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ru-RU" sz="21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562" y="3773383"/>
            <a:ext cx="8890437" cy="87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3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"/>
          <p:cNvSpPr/>
          <p:nvPr/>
        </p:nvSpPr>
        <p:spPr>
          <a:xfrm>
            <a:off x="556175" y="490725"/>
            <a:ext cx="17192100" cy="148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"/>
          <p:cNvSpPr txBox="1"/>
          <p:nvPr/>
        </p:nvSpPr>
        <p:spPr>
          <a:xfrm>
            <a:off x="822960" y="826026"/>
            <a:ext cx="15145196" cy="809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ru-RU" sz="5600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6. Список источников</a:t>
            </a:r>
            <a:endParaRPr sz="5600" b="0" i="0" u="none" strike="noStrike" cap="none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57" name="Google Shape;757;p2"/>
          <p:cNvSpPr txBox="1"/>
          <p:nvPr/>
        </p:nvSpPr>
        <p:spPr>
          <a:xfrm>
            <a:off x="550900" y="2217225"/>
            <a:ext cx="71472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0" i="0" u="none" strike="noStrike" cap="none" dirty="0">
              <a:solidFill>
                <a:srgbClr val="27282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1096;p24"/>
          <p:cNvSpPr txBox="1"/>
          <p:nvPr/>
        </p:nvSpPr>
        <p:spPr>
          <a:xfrm>
            <a:off x="822960" y="1971226"/>
            <a:ext cx="16925315" cy="804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91425" bIns="91425" anchor="t" anchorCtr="0">
            <a:noAutofit/>
          </a:bodyPr>
          <a:lstStyle/>
          <a:p>
            <a:pPr>
              <a:lnSpc>
                <a:spcPct val="80000"/>
              </a:lnSpc>
              <a:buSzPts val="9600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1. Масштабирование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функции, используя статистику, устойчивую к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выбросам   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RobustScaler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80000"/>
              </a:lnSpc>
              <a:buSzPts val="9600"/>
            </a:pPr>
            <a:r>
              <a:rPr lang="ru-RU" sz="18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  <a:hlinkClick r:id="rId3"/>
              </a:rPr>
              <a:t>https</a:t>
            </a:r>
            <a:r>
              <a:rPr lang="en-US" sz="1800" dirty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  <a:hlinkClick r:id="rId3"/>
              </a:rPr>
              <a:t>://</a:t>
            </a:r>
            <a:r>
              <a:rPr lang="en-US" sz="18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  <a:hlinkClick r:id="rId3"/>
              </a:rPr>
              <a:t>scikit-learn.org/stable/modules/generated/sklearn.preprocessing.RobustScaler.html</a:t>
            </a:r>
            <a:endParaRPr lang="ru-RU" sz="1800" dirty="0" smtClean="0"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endParaRPr lang="ru-RU" sz="1800" dirty="0" smtClean="0"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r>
              <a:rPr lang="ru-RU" sz="18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2.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Классификатор логистической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регрессии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80000"/>
              </a:lnSpc>
              <a:buSzPts val="9600"/>
            </a:pPr>
            <a:r>
              <a:rPr lang="en-US" sz="1800" dirty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  <a:hlinkClick r:id="rId4"/>
              </a:rPr>
              <a:t>https://</a:t>
            </a:r>
            <a:r>
              <a:rPr lang="en-US" sz="18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  <a:hlinkClick r:id="rId4"/>
              </a:rPr>
              <a:t>scikit-learn.org/stable/modules/generated/sklearn.linear_model.LogisticRegression.html</a:t>
            </a:r>
            <a:endParaRPr lang="en-US" sz="1800" dirty="0" smtClean="0"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endParaRPr lang="ru-RU" sz="1800" dirty="0" smtClean="0"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r>
              <a:rPr lang="en-US" sz="18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3.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Классификатор дерева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решений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(DecisionTreeClassifier):</a:t>
            </a:r>
          </a:p>
          <a:p>
            <a:pPr>
              <a:lnSpc>
                <a:spcPct val="80000"/>
              </a:lnSpc>
              <a:buSzPts val="9600"/>
            </a:pPr>
            <a:r>
              <a:rPr lang="en-US" sz="1800" dirty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  <a:hlinkClick r:id="rId5"/>
              </a:rPr>
              <a:t>https://</a:t>
            </a:r>
            <a:r>
              <a:rPr lang="en-US" sz="18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  <a:hlinkClick r:id="rId5"/>
              </a:rPr>
              <a:t>scikit-learn.org/stable/modules/generated/sklearn.tree.DecisionTreeClassifier.html</a:t>
            </a:r>
            <a:endParaRPr lang="en-US" sz="1800" dirty="0" smtClean="0"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endParaRPr lang="ru-RU" sz="1800" dirty="0" smtClean="0"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r>
              <a:rPr lang="en-US" sz="18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4.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Naive Bayes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Classifier:</a:t>
            </a:r>
          </a:p>
          <a:p>
            <a:pPr>
              <a:lnSpc>
                <a:spcPct val="80000"/>
              </a:lnSpc>
              <a:buSzPts val="96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scikit-learn.org/stable/modules/naive_bayes.html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SzPts val="9600"/>
            </a:pP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SzPts val="9600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Compute confusion matrix to evaluate the accuracy of a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80000"/>
              </a:lnSpc>
              <a:buSzPts val="96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scikit-learn.org/stable/modules/generated/sklearn.metrics.confusion_matrix.html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SzPts val="9600"/>
            </a:pP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SzPts val="9600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Predicting bankruptcy using Machine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80000"/>
              </a:lnSpc>
              <a:buSzPts val="96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towardsdatascience.com/predicting-bankruptcy-f4611afe8d2c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SzPts val="9600"/>
            </a:pP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SzPts val="9600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Wikipedia, The Free Encyclopedia. (2019, 2 5). 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All models are wrong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(T. F. Wikipedia, Producer) Retrieved 2 7, 2019, from Wikipedia, The Free Encyclopedia: 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SzPts val="9600"/>
            </a:pP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://</a:t>
            </a: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en.wikipedia.org/wiki/All_models_are_wrong</a:t>
            </a:r>
            <a:endParaRPr lang="ru-RU" sz="18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8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Yiwen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Guo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A. L.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n.d.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). 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Predicting Restaurants’ Rating And Popularity Based On Yelp Dataset.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CS 229 MACHINE LEARNING FINAL PROJECT, Stanford University, Department of Economics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9.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FlatIcon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(2019, 1 1). 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Packs of the month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Retrieved 2 7, 2019, from Flat Icon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://</a:t>
            </a: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www.flaticon.com</a:t>
            </a:r>
            <a:endParaRPr lang="ru-RU" sz="18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8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ru-RU" sz="1800" dirty="0"/>
              <a:t>Банкротство юридических лиц: признаки, стадии, </a:t>
            </a:r>
            <a:r>
              <a:rPr lang="ru-RU" sz="1800" dirty="0" smtClean="0"/>
              <a:t>последствия, 2021 09 07:</a:t>
            </a:r>
          </a:p>
          <a:p>
            <a:r>
              <a:rPr lang="en-US" sz="1800" dirty="0">
                <a:hlinkClick r:id="rId11"/>
              </a:rPr>
              <a:t>https://</a:t>
            </a:r>
            <a:r>
              <a:rPr lang="en-US" sz="1800" dirty="0" smtClean="0">
                <a:hlinkClick r:id="rId11"/>
              </a:rPr>
              <a:t>sovcombank.ru/blog/biznesu/bankrotstvo-yuridicheskih-lits-priznaki-stadii-posledstviya</a:t>
            </a:r>
            <a:endParaRPr lang="ru-RU" sz="1800" dirty="0" smtClean="0"/>
          </a:p>
          <a:p>
            <a:endParaRPr lang="ru-RU" sz="1800" dirty="0"/>
          </a:p>
          <a:p>
            <a:r>
              <a:rPr lang="ru-RU" sz="1800" dirty="0" smtClean="0"/>
              <a:t>11. </a:t>
            </a:r>
            <a:r>
              <a:rPr lang="en-US" sz="1800" dirty="0">
                <a:hlinkClick r:id="rId12"/>
              </a:rPr>
              <a:t>Expert Systems with Applications</a:t>
            </a:r>
            <a:r>
              <a:rPr lang="en-US" sz="1800" dirty="0"/>
              <a:t>, </a:t>
            </a:r>
            <a:r>
              <a:rPr lang="en-US" sz="1800" dirty="0" smtClean="0"/>
              <a:t>Description bankruptcy </a:t>
            </a:r>
            <a:r>
              <a:rPr lang="en-US" sz="1800" dirty="0"/>
              <a:t>prediction on the base of the unbalanced data using multi-objective selection of </a:t>
            </a:r>
            <a:r>
              <a:rPr lang="en-US" sz="1800" dirty="0" smtClean="0"/>
              <a:t>classifiers</a:t>
            </a:r>
            <a:r>
              <a:rPr lang="ru-RU" sz="1800" dirty="0" smtClean="0"/>
              <a:t>, </a:t>
            </a:r>
          </a:p>
          <a:p>
            <a:r>
              <a:rPr lang="ru-RU" sz="1800" dirty="0" smtClean="0"/>
              <a:t>профессор </a:t>
            </a:r>
            <a:r>
              <a:rPr lang="ru-RU" sz="1800" dirty="0"/>
              <a:t>Высшей школы </a:t>
            </a:r>
            <a:r>
              <a:rPr lang="ru-RU" sz="1800" dirty="0" smtClean="0"/>
              <a:t>экономики  </a:t>
            </a:r>
            <a:r>
              <a:rPr lang="ru-RU" sz="1800" dirty="0"/>
              <a:t>Юрий </a:t>
            </a:r>
            <a:r>
              <a:rPr lang="ru-RU" sz="1800" dirty="0" smtClean="0"/>
              <a:t>Зеленков:</a:t>
            </a:r>
          </a:p>
          <a:p>
            <a:r>
              <a:rPr lang="en-US" sz="1800" dirty="0">
                <a:hlinkClick r:id="rId13"/>
              </a:rPr>
              <a:t>https://</a:t>
            </a:r>
            <a:r>
              <a:rPr lang="en-US" sz="1800" dirty="0" smtClean="0">
                <a:hlinkClick r:id="rId13"/>
              </a:rPr>
              <a:t>www.sciencedirect.com/science/article/abs/pii/S0957417421009659</a:t>
            </a:r>
            <a:endParaRPr lang="ru-RU" sz="1800" dirty="0" smtClean="0"/>
          </a:p>
          <a:p>
            <a:endParaRPr lang="ru-RU" sz="1800" dirty="0" smtClean="0"/>
          </a:p>
          <a:p>
            <a:endParaRPr lang="ru-RU" dirty="0"/>
          </a:p>
          <a:p>
            <a:endParaRPr lang="ru-RU" sz="18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b="1" dirty="0"/>
          </a:p>
          <a:p>
            <a:pPr>
              <a:lnSpc>
                <a:spcPct val="80000"/>
              </a:lnSpc>
              <a:buSzPts val="9600"/>
            </a:pPr>
            <a:endParaRPr lang="en-US" b="1" dirty="0" smtClean="0"/>
          </a:p>
          <a:p>
            <a:pPr>
              <a:lnSpc>
                <a:spcPct val="80000"/>
              </a:lnSpc>
              <a:buSzPts val="9600"/>
            </a:pPr>
            <a:endParaRPr lang="en-US" b="1" dirty="0"/>
          </a:p>
          <a:p>
            <a:pPr>
              <a:lnSpc>
                <a:spcPct val="80000"/>
              </a:lnSpc>
              <a:buSzPts val="9600"/>
            </a:pPr>
            <a:r>
              <a:rPr lang="ru-RU" sz="2400" b="1" dirty="0" smtClean="0">
                <a:latin typeface="+mj-lt"/>
                <a:ea typeface="Proxima Nova"/>
                <a:cs typeface="Proxima Nova"/>
                <a:sym typeface="Proxima Nova"/>
              </a:rPr>
              <a:t> </a:t>
            </a:r>
          </a:p>
          <a:p>
            <a:pPr>
              <a:lnSpc>
                <a:spcPct val="80000"/>
              </a:lnSpc>
              <a:buSzPts val="9600"/>
            </a:pPr>
            <a:endParaRPr lang="ru-RU" sz="2400" b="1" dirty="0" smtClean="0">
              <a:latin typeface="+mj-lt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r>
              <a:rPr lang="en-US" sz="2400" b="1" dirty="0" smtClean="0">
                <a:latin typeface="+mj-lt"/>
                <a:ea typeface="Proxima Nova"/>
                <a:cs typeface="Proxima Nova"/>
                <a:sym typeface="Proxima Nova"/>
              </a:rPr>
              <a:t>   </a:t>
            </a:r>
          </a:p>
          <a:p>
            <a:pPr>
              <a:lnSpc>
                <a:spcPct val="80000"/>
              </a:lnSpc>
              <a:buSzPts val="9600"/>
            </a:pPr>
            <a:endParaRPr lang="en-US" sz="2400" b="1" dirty="0">
              <a:latin typeface="+mj-lt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r>
              <a:rPr lang="ru-RU" sz="2400" b="1" dirty="0" smtClean="0">
                <a:latin typeface="+mj-lt"/>
                <a:ea typeface="Proxima Nova"/>
                <a:cs typeface="Proxima Nova"/>
                <a:sym typeface="Proxima Nova"/>
              </a:rPr>
              <a:t> 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</a:pPr>
            <a:r>
              <a:rPr lang="ru-RU" sz="2400" b="1" dirty="0" smtClean="0">
                <a:latin typeface="+mj-lt"/>
                <a:ea typeface="Proxima Nova"/>
                <a:cs typeface="Proxima Nova"/>
                <a:sym typeface="Proxima Nova"/>
              </a:rPr>
              <a:t> </a:t>
            </a:r>
          </a:p>
          <a:p>
            <a:pPr marL="457200" indent="-457200">
              <a:buAutoNum type="arabicPeriod" startAt="4"/>
            </a:pPr>
            <a:endParaRPr lang="ru-RU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en-US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en-US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en-US" sz="2400" b="1" dirty="0">
              <a:latin typeface="+mj-lt"/>
              <a:sym typeface="Proxima Nova"/>
            </a:endParaRPr>
          </a:p>
          <a:p>
            <a:endParaRPr lang="ru-RU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en-US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ru-RU" sz="2100" dirty="0" smtClean="0"/>
          </a:p>
        </p:txBody>
      </p:sp>
    </p:spTree>
    <p:extLst>
      <p:ext uri="{BB962C8B-B14F-4D97-AF65-F5344CB8AC3E}">
        <p14:creationId xmlns:p14="http://schemas.microsoft.com/office/powerpoint/2010/main" val="277067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880;p10"/>
          <p:cNvGrpSpPr/>
          <p:nvPr/>
        </p:nvGrpSpPr>
        <p:grpSpPr>
          <a:xfrm>
            <a:off x="552000" y="2462338"/>
            <a:ext cx="10004250" cy="489600"/>
            <a:chOff x="552000" y="2462338"/>
            <a:chExt cx="10004250" cy="489600"/>
          </a:xfrm>
        </p:grpSpPr>
        <p:sp>
          <p:nvSpPr>
            <p:cNvPr id="881" name="Google Shape;881;p10"/>
            <p:cNvSpPr txBox="1"/>
            <p:nvPr/>
          </p:nvSpPr>
          <p:spPr>
            <a:xfrm>
              <a:off x="1981050" y="246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ru" sz="2400" b="0" i="0" u="none" strike="noStrike" cap="none" dirty="0" smtClean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Постановка задачи</a:t>
              </a:r>
              <a:endParaRPr sz="24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82" name="Google Shape;882;p10"/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 i="0" u="none" strike="noStrike" cap="non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3" name="Google Shape;883;p10"/>
          <p:cNvGrpSpPr/>
          <p:nvPr/>
        </p:nvGrpSpPr>
        <p:grpSpPr>
          <a:xfrm>
            <a:off x="551843" y="3452400"/>
            <a:ext cx="10004407" cy="500400"/>
            <a:chOff x="551843" y="3452400"/>
            <a:chExt cx="10004407" cy="500400"/>
          </a:xfrm>
        </p:grpSpPr>
        <p:sp>
          <p:nvSpPr>
            <p:cNvPr id="884" name="Google Shape;884;p10"/>
            <p:cNvSpPr txBox="1"/>
            <p:nvPr/>
          </p:nvSpPr>
          <p:spPr>
            <a:xfrm>
              <a:off x="1981050" y="3452400"/>
              <a:ext cx="8575200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ru" sz="2400" dirty="0" smtClean="0">
                  <a:latin typeface="Proxima Nova"/>
                  <a:ea typeface="Proxima Nova"/>
                  <a:cs typeface="Proxima Nova"/>
                  <a:sym typeface="Proxima Nova"/>
                </a:rPr>
                <a:t>Анализ данных</a:t>
              </a:r>
              <a:endParaRPr sz="24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85" name="Google Shape;885;p10"/>
            <p:cNvSpPr/>
            <p:nvPr/>
          </p:nvSpPr>
          <p:spPr>
            <a:xfrm>
              <a:off x="551843" y="34596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6" name="Google Shape;886;p10"/>
          <p:cNvGrpSpPr/>
          <p:nvPr/>
        </p:nvGrpSpPr>
        <p:grpSpPr>
          <a:xfrm>
            <a:off x="551993" y="4442400"/>
            <a:ext cx="10004257" cy="504000"/>
            <a:chOff x="551993" y="4442400"/>
            <a:chExt cx="10004257" cy="504000"/>
          </a:xfrm>
        </p:grpSpPr>
        <p:sp>
          <p:nvSpPr>
            <p:cNvPr id="887" name="Google Shape;887;p10"/>
            <p:cNvSpPr txBox="1"/>
            <p:nvPr/>
          </p:nvSpPr>
          <p:spPr>
            <a:xfrm>
              <a:off x="1981050" y="4442400"/>
              <a:ext cx="8575200" cy="5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ru" sz="2400" dirty="0" smtClean="0">
                  <a:latin typeface="Proxima Nova"/>
                  <a:ea typeface="Proxima Nova"/>
                  <a:cs typeface="Proxima Nova"/>
                  <a:sym typeface="Proxima Nova"/>
                </a:rPr>
                <a:t>Методика решения</a:t>
              </a:r>
              <a:endParaRPr sz="24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88" name="Google Shape;888;p10"/>
            <p:cNvSpPr/>
            <p:nvPr/>
          </p:nvSpPr>
          <p:spPr>
            <a:xfrm>
              <a:off x="551993" y="44514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9" name="Google Shape;889;p10"/>
          <p:cNvGrpSpPr/>
          <p:nvPr/>
        </p:nvGrpSpPr>
        <p:grpSpPr>
          <a:xfrm>
            <a:off x="551993" y="5435938"/>
            <a:ext cx="10004257" cy="489600"/>
            <a:chOff x="551993" y="5435938"/>
            <a:chExt cx="10004257" cy="489600"/>
          </a:xfrm>
        </p:grpSpPr>
        <p:sp>
          <p:nvSpPr>
            <p:cNvPr id="890" name="Google Shape;890;p10"/>
            <p:cNvSpPr txBox="1"/>
            <p:nvPr/>
          </p:nvSpPr>
          <p:spPr>
            <a:xfrm>
              <a:off x="1981050" y="54359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ru" sz="2400" dirty="0" smtClean="0">
                  <a:latin typeface="Proxima Nova"/>
                  <a:ea typeface="Proxima Nova"/>
                  <a:cs typeface="Proxima Nova"/>
                  <a:sym typeface="Proxima Nova"/>
                </a:rPr>
                <a:t>Результаты</a:t>
              </a:r>
              <a:endParaRPr sz="24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91" name="Google Shape;891;p10"/>
            <p:cNvSpPr/>
            <p:nvPr/>
          </p:nvSpPr>
          <p:spPr>
            <a:xfrm>
              <a:off x="551993" y="54377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2" name="Google Shape;892;p10"/>
          <p:cNvGrpSpPr/>
          <p:nvPr/>
        </p:nvGrpSpPr>
        <p:grpSpPr>
          <a:xfrm>
            <a:off x="551993" y="6422338"/>
            <a:ext cx="10004257" cy="489600"/>
            <a:chOff x="551993" y="6422338"/>
            <a:chExt cx="10004257" cy="489600"/>
          </a:xfrm>
        </p:grpSpPr>
        <p:sp>
          <p:nvSpPr>
            <p:cNvPr id="893" name="Google Shape;893;p10"/>
            <p:cNvSpPr txBox="1"/>
            <p:nvPr/>
          </p:nvSpPr>
          <p:spPr>
            <a:xfrm>
              <a:off x="1981050" y="642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ru" sz="2400" dirty="0" smtClean="0">
                  <a:latin typeface="Proxima Nova"/>
                  <a:ea typeface="Proxima Nova"/>
                  <a:cs typeface="Proxima Nova"/>
                  <a:sym typeface="Proxima Nova"/>
                </a:rPr>
                <a:t>Выводы и заключение</a:t>
              </a:r>
              <a:endParaRPr sz="24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94" name="Google Shape;894;p10"/>
            <p:cNvSpPr/>
            <p:nvPr/>
          </p:nvSpPr>
          <p:spPr>
            <a:xfrm>
              <a:off x="551993" y="642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5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1" name="Google Shape;901;p10"/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Структура дипломной работы:</a:t>
            </a:r>
            <a:endParaRPr sz="5600" b="1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4" name="Google Shape;892;p10"/>
          <p:cNvGrpSpPr/>
          <p:nvPr/>
        </p:nvGrpSpPr>
        <p:grpSpPr>
          <a:xfrm>
            <a:off x="573763" y="7410757"/>
            <a:ext cx="10004257" cy="489600"/>
            <a:chOff x="551993" y="6422338"/>
            <a:chExt cx="10004257" cy="489600"/>
          </a:xfrm>
        </p:grpSpPr>
        <p:sp>
          <p:nvSpPr>
            <p:cNvPr id="25" name="Google Shape;893;p10"/>
            <p:cNvSpPr txBox="1"/>
            <p:nvPr/>
          </p:nvSpPr>
          <p:spPr>
            <a:xfrm>
              <a:off x="1981050" y="642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ru" sz="2400" dirty="0" smtClean="0">
                  <a:latin typeface="Proxima Nova"/>
                  <a:ea typeface="Proxima Nova"/>
                  <a:cs typeface="Proxima Nova"/>
                  <a:sym typeface="Proxima Nova"/>
                </a:rPr>
                <a:t>Список источников</a:t>
              </a:r>
              <a:endParaRPr sz="24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6" name="Google Shape;894;p10"/>
            <p:cNvSpPr/>
            <p:nvPr/>
          </p:nvSpPr>
          <p:spPr>
            <a:xfrm>
              <a:off x="551993" y="642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 dirty="0">
                  <a:solidFill>
                    <a:schemeClr val="dk1"/>
                  </a:solidFill>
                  <a:latin typeface="Proxima Nova"/>
                  <a:sym typeface="Proxima Nova"/>
                </a:rPr>
                <a:t>6</a:t>
              </a:r>
              <a:endParaRPr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"/>
          <p:cNvSpPr/>
          <p:nvPr/>
        </p:nvSpPr>
        <p:spPr>
          <a:xfrm>
            <a:off x="556175" y="490725"/>
            <a:ext cx="17192100" cy="148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"/>
          <p:cNvSpPr txBox="1"/>
          <p:nvPr/>
        </p:nvSpPr>
        <p:spPr>
          <a:xfrm>
            <a:off x="822960" y="826026"/>
            <a:ext cx="15145196" cy="809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ru-RU" sz="5600" b="0" i="0" u="none" strike="noStrike" cap="none" dirty="0" smtClean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1. Постановка задачи</a:t>
            </a:r>
            <a:endParaRPr sz="5600" b="0" i="0" u="none" strike="noStrike" cap="none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57" name="Google Shape;757;p2"/>
          <p:cNvSpPr txBox="1"/>
          <p:nvPr/>
        </p:nvSpPr>
        <p:spPr>
          <a:xfrm>
            <a:off x="550900" y="2217225"/>
            <a:ext cx="71472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0" i="0" u="none" strike="noStrike" cap="none" dirty="0">
              <a:solidFill>
                <a:srgbClr val="27282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1096;p24"/>
          <p:cNvSpPr txBox="1"/>
          <p:nvPr/>
        </p:nvSpPr>
        <p:spPr>
          <a:xfrm>
            <a:off x="822960" y="2954025"/>
            <a:ext cx="17197374" cy="707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91425" bIns="91425" anchor="t" anchorCtr="0">
            <a:noAutofit/>
          </a:bodyPr>
          <a:lstStyle/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</a:pPr>
            <a:r>
              <a:rPr lang="ru-RU" sz="2400" i="0" u="none" strike="noStrike" cap="none" dirty="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1. Задача  – построение модели прогнозирования риска банкротства компаний(создание классификатора, 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</a:pPr>
            <a:r>
              <a:rPr lang="ru-RU" sz="2400" i="0" u="none" strike="noStrike" cap="none" dirty="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определяющего прогноз функционирования или банкротства за определенный период с учетом финансовых показателей) . Определить способность предвидеть финансовую ситуацию. 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</a:pPr>
            <a:endParaRPr lang="ru-RU" sz="2400" i="0" u="none" strike="noStrike" cap="none" dirty="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</a:pPr>
            <a:endParaRPr lang="ru-RU" sz="2400" dirty="0" smtClean="0">
              <a:latin typeface="+mj-lt"/>
              <a:ea typeface="Proxima Nova"/>
              <a:cs typeface="Proxima Nova"/>
              <a:sym typeface="Proxima Nova"/>
            </a:endParaRP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</a:pPr>
            <a:r>
              <a:rPr lang="ru-RU" sz="2400" dirty="0" smtClean="0">
                <a:latin typeface="+mj-lt"/>
                <a:ea typeface="Proxima Nova"/>
                <a:cs typeface="Proxima Nova"/>
                <a:sym typeface="Proxima Nova"/>
              </a:rPr>
              <a:t>2. Цель – оценка текущего финансового состояния организации для поддержания низкой вероятности 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</a:pPr>
            <a:r>
              <a:rPr lang="ru-RU" sz="2400" dirty="0" smtClean="0">
                <a:latin typeface="+mj-lt"/>
                <a:ea typeface="Proxima Nova"/>
                <a:cs typeface="Proxima Nova"/>
                <a:sym typeface="Proxima Nova"/>
              </a:rPr>
              <a:t>банкротства и своевременного принятия необходимых мер , а так же максимально-возможного уровня кредитоспособности и устойчивого развития .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</a:pPr>
            <a:endParaRPr lang="ru-RU" sz="2400" dirty="0">
              <a:latin typeface="+mj-lt"/>
              <a:ea typeface="Proxima Nova"/>
              <a:cs typeface="Proxima Nova"/>
              <a:sym typeface="Proxima Nova"/>
            </a:endParaRP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</a:pPr>
            <a:endParaRPr lang="ru-RU" sz="2400" dirty="0" smtClean="0">
              <a:latin typeface="+mj-lt"/>
              <a:ea typeface="Proxima Nova"/>
              <a:cs typeface="Proxima Nova"/>
              <a:sym typeface="Proxima Nova"/>
            </a:endParaRP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</a:pPr>
            <a:r>
              <a:rPr lang="ru-RU" sz="2400" dirty="0" smtClean="0">
                <a:latin typeface="+mj-lt"/>
                <a:ea typeface="Proxima Nova"/>
                <a:cs typeface="Proxima Nova"/>
                <a:sym typeface="Proxima Nova"/>
              </a:rPr>
              <a:t>3. Метрики качества оценки модели:</a:t>
            </a:r>
          </a:p>
          <a:p>
            <a:r>
              <a:rPr lang="ru-RU" sz="2400" b="1" dirty="0" smtClean="0">
                <a:latin typeface="+mj-lt"/>
                <a:ea typeface="Proxima Nova"/>
                <a:cs typeface="Proxima Nova"/>
                <a:sym typeface="Proxima Nova"/>
              </a:rPr>
              <a:t>     </a:t>
            </a:r>
          </a:p>
          <a:p>
            <a:r>
              <a:rPr lang="ru-RU" sz="2400" b="1" dirty="0">
                <a:latin typeface="+mj-lt"/>
                <a:sym typeface="Proxima Nova"/>
              </a:rPr>
              <a:t> </a:t>
            </a:r>
            <a:r>
              <a:rPr lang="ru-RU" sz="2400" b="1" dirty="0" smtClean="0">
                <a:latin typeface="+mj-lt"/>
                <a:sym typeface="Proxima Nova"/>
              </a:rPr>
              <a:t>    </a:t>
            </a:r>
            <a:r>
              <a:rPr lang="ru-RU" b="1" dirty="0" smtClean="0"/>
              <a:t>Accuracy </a:t>
            </a:r>
            <a:r>
              <a:rPr lang="ru-RU" dirty="0" smtClean="0"/>
              <a:t>: </a:t>
            </a:r>
            <a:r>
              <a:rPr lang="ru-RU" dirty="0"/>
              <a:t>отношение правильно спрогнозированных наблюдений к общему количеству наблюдений(доля от общего числа верных прогнозов)</a:t>
            </a:r>
            <a:br>
              <a:rPr lang="ru-RU" dirty="0"/>
            </a:br>
            <a:r>
              <a:rPr lang="ru-RU" dirty="0" smtClean="0"/>
              <a:t>                          ** </a:t>
            </a:r>
            <a:r>
              <a:rPr lang="ru-RU" dirty="0"/>
              <a:t>Accuracy = TP + TN / TP + FP + FN + TN</a:t>
            </a:r>
          </a:p>
          <a:p>
            <a:r>
              <a:rPr lang="ru-RU" dirty="0" smtClean="0"/>
              <a:t>         </a:t>
            </a:r>
            <a:r>
              <a:rPr lang="ru-RU" b="1" dirty="0" smtClean="0"/>
              <a:t>Precision</a:t>
            </a:r>
            <a:r>
              <a:rPr lang="ru-RU" dirty="0"/>
              <a:t>: отношение правильно предсказанных положительных наблюдений к общему </a:t>
            </a:r>
            <a:r>
              <a:rPr lang="ru-RU" dirty="0" smtClean="0"/>
              <a:t>кол-ву </a:t>
            </a:r>
            <a:r>
              <a:rPr lang="ru-RU" dirty="0"/>
              <a:t>предсказанных положительных наблюдений(доля действительно верных положительных прогнозов).</a:t>
            </a:r>
            <a:br>
              <a:rPr lang="ru-RU" dirty="0"/>
            </a:br>
            <a:r>
              <a:rPr lang="ru-RU" dirty="0" smtClean="0"/>
              <a:t>                           ** </a:t>
            </a:r>
            <a:r>
              <a:rPr lang="ru-RU" dirty="0"/>
              <a:t>Precision = TP / TP + FP</a:t>
            </a:r>
          </a:p>
          <a:p>
            <a:r>
              <a:rPr lang="ru-RU" dirty="0" smtClean="0"/>
              <a:t>         </a:t>
            </a:r>
            <a:r>
              <a:rPr lang="ru-RU" b="1" dirty="0" smtClean="0"/>
              <a:t>Recall</a:t>
            </a:r>
            <a:r>
              <a:rPr lang="ru-RU" dirty="0"/>
              <a:t>: отношение правильно предсказанных положительных наблюдений ко всем наблюдениям (доля положительных наблюдаемых значений, правильно предсказанных).</a:t>
            </a:r>
            <a:br>
              <a:rPr lang="ru-RU" dirty="0"/>
            </a:br>
            <a:r>
              <a:rPr lang="ru-RU" dirty="0" smtClean="0"/>
              <a:t>                           ** </a:t>
            </a:r>
            <a:r>
              <a:rPr lang="ru-RU" dirty="0"/>
              <a:t>Recall = TP / TP + </a:t>
            </a:r>
            <a:r>
              <a:rPr lang="ru-RU" dirty="0" smtClean="0"/>
              <a:t>FN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b="1" dirty="0"/>
              <a:t>F1 score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/>
              <a:t>представляет собой средневзвешенное значение Recall and Precision </a:t>
            </a:r>
            <a:endParaRPr lang="ru-RU" dirty="0" smtClean="0"/>
          </a:p>
          <a:p>
            <a:r>
              <a:rPr lang="ru-RU" i="1" dirty="0"/>
              <a:t> </a:t>
            </a:r>
            <a:r>
              <a:rPr lang="ru-RU" i="1" dirty="0" smtClean="0"/>
              <a:t>                         *</a:t>
            </a:r>
            <a:r>
              <a:rPr lang="en-US" i="1" dirty="0" smtClean="0"/>
              <a:t>* </a:t>
            </a:r>
            <a:r>
              <a:rPr lang="en-US" i="1" dirty="0"/>
              <a:t>F1 Score = 2</a:t>
            </a:r>
            <a:r>
              <a:rPr lang="en-US" dirty="0"/>
              <a:t>(Recall * Precision) / (Recall + Precision)</a:t>
            </a:r>
            <a:endParaRPr lang="ru-RU" dirty="0"/>
          </a:p>
          <a:p>
            <a:endParaRPr lang="ru-RU" dirty="0"/>
          </a:p>
          <a:p>
            <a:r>
              <a:rPr lang="ru-RU" b="1" i="1" dirty="0" smtClean="0"/>
              <a:t>        </a:t>
            </a:r>
          </a:p>
          <a:p>
            <a:r>
              <a:rPr lang="ru-RU" b="1" i="1" dirty="0"/>
              <a:t> </a:t>
            </a:r>
            <a:r>
              <a:rPr lang="ru-RU" b="1" i="1" dirty="0" smtClean="0"/>
              <a:t>         Для </a:t>
            </a:r>
            <a:r>
              <a:rPr lang="ru-RU" b="1" i="1" dirty="0"/>
              <a:t>нашей задачи:</a:t>
            </a:r>
          </a:p>
          <a:p>
            <a:r>
              <a:rPr lang="ru-RU" dirty="0" smtClean="0"/>
              <a:t>                 </a:t>
            </a:r>
            <a:r>
              <a:rPr lang="ru-RU" b="1" dirty="0" smtClean="0"/>
              <a:t>Accuracy</a:t>
            </a:r>
            <a:r>
              <a:rPr lang="ru-RU" dirty="0" smtClean="0"/>
              <a:t>: как </a:t>
            </a:r>
            <a:r>
              <a:rPr lang="ru-RU" dirty="0"/>
              <a:t>часто </a:t>
            </a:r>
            <a:r>
              <a:rPr lang="ru-RU" dirty="0" smtClean="0"/>
              <a:t>созданный классификатор </a:t>
            </a:r>
            <a:r>
              <a:rPr lang="ru-RU" dirty="0"/>
              <a:t>верен.</a:t>
            </a:r>
          </a:p>
          <a:p>
            <a:r>
              <a:rPr lang="ru-RU" dirty="0" smtClean="0"/>
              <a:t>                 </a:t>
            </a:r>
            <a:r>
              <a:rPr lang="ru-RU" b="1" dirty="0" smtClean="0"/>
              <a:t>Precision</a:t>
            </a:r>
            <a:r>
              <a:rPr lang="ru-RU" dirty="0"/>
              <a:t>: доля действительно верных прогнозов банкротства.</a:t>
            </a:r>
          </a:p>
          <a:p>
            <a:r>
              <a:rPr lang="ru-RU" dirty="0" smtClean="0"/>
              <a:t>                 </a:t>
            </a:r>
            <a:r>
              <a:rPr lang="ru-RU" b="1" dirty="0" smtClean="0"/>
              <a:t>Recall</a:t>
            </a:r>
            <a:r>
              <a:rPr lang="ru-RU" dirty="0"/>
              <a:t>: доля обанкротившихся компаний, которые фактически определяет </a:t>
            </a:r>
            <a:r>
              <a:rPr lang="ru-RU" dirty="0" smtClean="0"/>
              <a:t>классификатор.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b="1" dirty="0" smtClean="0"/>
              <a:t>F1 </a:t>
            </a:r>
            <a:r>
              <a:rPr lang="en-US" b="1" dirty="0"/>
              <a:t>score</a:t>
            </a:r>
            <a:r>
              <a:rPr lang="en-US" dirty="0"/>
              <a:t> : </a:t>
            </a:r>
            <a:r>
              <a:rPr lang="ru-RU" dirty="0" smtClean="0"/>
              <a:t>средневзвешенное </a:t>
            </a:r>
            <a:r>
              <a:rPr lang="ru-RU" dirty="0"/>
              <a:t>значение доли верных прогнозов </a:t>
            </a:r>
            <a:r>
              <a:rPr lang="ru-RU" dirty="0" smtClean="0"/>
              <a:t>банкротства </a:t>
            </a:r>
            <a:r>
              <a:rPr lang="ru-RU" dirty="0"/>
              <a:t>и фактически обанкротившихся компаний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</a:pPr>
            <a:endParaRPr sz="2400" b="1" i="0" u="none" strike="noStrike" cap="none" dirty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"/>
          <p:cNvSpPr/>
          <p:nvPr/>
        </p:nvSpPr>
        <p:spPr>
          <a:xfrm>
            <a:off x="556175" y="490725"/>
            <a:ext cx="17192100" cy="148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"/>
          <p:cNvSpPr txBox="1"/>
          <p:nvPr/>
        </p:nvSpPr>
        <p:spPr>
          <a:xfrm>
            <a:off x="822960" y="826026"/>
            <a:ext cx="15145196" cy="809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ru-RU" sz="56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r>
              <a:rPr lang="ru-RU" sz="5600" b="0" i="0" u="none" strike="noStrike" cap="none" dirty="0" smtClean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. </a:t>
            </a:r>
            <a:r>
              <a:rPr lang="ru-RU" sz="5600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sz="5600" b="0" i="0" u="none" strike="noStrike" cap="none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57" name="Google Shape;757;p2"/>
          <p:cNvSpPr txBox="1"/>
          <p:nvPr/>
        </p:nvSpPr>
        <p:spPr>
          <a:xfrm>
            <a:off x="550900" y="2217225"/>
            <a:ext cx="71472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0" i="0" u="none" strike="noStrike" cap="none" dirty="0">
              <a:solidFill>
                <a:srgbClr val="27282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1096;p24"/>
          <p:cNvSpPr txBox="1"/>
          <p:nvPr/>
        </p:nvSpPr>
        <p:spPr>
          <a:xfrm>
            <a:off x="822960" y="2954025"/>
            <a:ext cx="17197374" cy="701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91425" bIns="91425" anchor="t" anchorCtr="0">
            <a:noAutofit/>
          </a:bodyPr>
          <a:lstStyle/>
          <a:p>
            <a:pPr>
              <a:lnSpc>
                <a:spcPct val="80000"/>
              </a:lnSpc>
              <a:buSzPts val="9600"/>
            </a:pPr>
            <a:r>
              <a:rPr lang="ru-RU" sz="2100" b="1" dirty="0" smtClean="0">
                <a:latin typeface="+mn-lt"/>
                <a:ea typeface="Proxima Nova"/>
                <a:cs typeface="Proxima Nova"/>
                <a:sym typeface="Proxima Nova"/>
              </a:rPr>
              <a:t>1. Проведено исследование аналогичных решений</a:t>
            </a:r>
            <a:r>
              <a:rPr lang="en-US" sz="2100" b="1" dirty="0" smtClean="0">
                <a:latin typeface="+mn-lt"/>
                <a:ea typeface="Proxima Nova"/>
                <a:cs typeface="Proxima Nova"/>
                <a:sym typeface="Proxima Nova"/>
              </a:rPr>
              <a:t> </a:t>
            </a:r>
            <a:r>
              <a:rPr lang="ru-RU" sz="2100" b="1" dirty="0" smtClean="0">
                <a:latin typeface="+mn-lt"/>
                <a:ea typeface="Proxima Nova"/>
                <a:cs typeface="Proxima Nova"/>
                <a:sym typeface="Proxima Nova"/>
              </a:rPr>
              <a:t>. </a:t>
            </a:r>
          </a:p>
          <a:p>
            <a:r>
              <a:rPr lang="ru-RU" sz="2100" b="1" dirty="0" smtClean="0">
                <a:latin typeface="+mn-lt"/>
                <a:ea typeface="Proxima Nova"/>
                <a:cs typeface="Proxima Nova"/>
                <a:sym typeface="Proxima Nova"/>
              </a:rPr>
              <a:t>    Один из вариантов </a:t>
            </a:r>
            <a:r>
              <a:rPr lang="en-US" sz="2100" b="1" dirty="0" err="1" smtClean="0">
                <a:latin typeface="+mn-lt"/>
                <a:ea typeface="Proxima Nova"/>
                <a:cs typeface="Proxima Nova"/>
                <a:sym typeface="Proxima Nova"/>
              </a:rPr>
              <a:t>Vikram</a:t>
            </a:r>
            <a:r>
              <a:rPr lang="en-US" sz="2100" b="1" dirty="0" smtClean="0">
                <a:latin typeface="+mn-lt"/>
                <a:ea typeface="Proxima Nova"/>
                <a:cs typeface="Proxima Nova"/>
                <a:sym typeface="Proxima Nova"/>
              </a:rPr>
              <a:t> </a:t>
            </a:r>
            <a:r>
              <a:rPr lang="en-US" sz="2100" b="1" dirty="0" err="1" smtClean="0">
                <a:latin typeface="+mn-lt"/>
                <a:ea typeface="Proxima Nova"/>
                <a:cs typeface="Proxima Nova"/>
                <a:sym typeface="Proxima Nova"/>
              </a:rPr>
              <a:t>Devatha&amp;Devashish</a:t>
            </a:r>
            <a:r>
              <a:rPr lang="en-US" sz="2100" b="1" dirty="0" smtClean="0">
                <a:latin typeface="+mn-lt"/>
                <a:ea typeface="Proxima Nova"/>
                <a:cs typeface="Proxima Nova"/>
                <a:sym typeface="Proxima Nova"/>
              </a:rPr>
              <a:t> </a:t>
            </a:r>
            <a:r>
              <a:rPr lang="en-US" sz="2100" b="1" dirty="0" err="1" smtClean="0">
                <a:latin typeface="+mn-lt"/>
                <a:ea typeface="Proxima Nova"/>
                <a:cs typeface="Proxima Nova"/>
                <a:sym typeface="Proxima Nova"/>
              </a:rPr>
              <a:t>Dhiman</a:t>
            </a:r>
            <a:r>
              <a:rPr lang="en-US" sz="2100" b="1" dirty="0" smtClean="0">
                <a:latin typeface="+mn-lt"/>
                <a:ea typeface="Proxima Nova"/>
                <a:cs typeface="Proxima Nova"/>
                <a:sym typeface="Proxima Nova"/>
              </a:rPr>
              <a:t>  Indian school of Business CBA</a:t>
            </a:r>
            <a:r>
              <a:rPr lang="ru-RU" sz="2100" b="1" dirty="0" smtClean="0">
                <a:latin typeface="+mn-lt"/>
                <a:ea typeface="Proxima Nova"/>
                <a:cs typeface="Proxima Nova"/>
                <a:sym typeface="Proxima Nova"/>
              </a:rPr>
              <a:t>,</a:t>
            </a:r>
            <a:r>
              <a:rPr lang="en-US" sz="2100" b="1" dirty="0" smtClean="0">
                <a:latin typeface="+mn-lt"/>
                <a:ea typeface="Proxima Nova"/>
                <a:cs typeface="Proxima Nova"/>
                <a:sym typeface="Proxima Nova"/>
              </a:rPr>
              <a:t>2020</a:t>
            </a:r>
            <a:r>
              <a:rPr lang="ru-RU" sz="2100" b="1" dirty="0" smtClean="0">
                <a:latin typeface="+mn-lt"/>
                <a:ea typeface="Proxima Nova"/>
                <a:cs typeface="Proxima Nova"/>
                <a:sym typeface="Proxima Nova"/>
              </a:rPr>
              <a:t> год :   </a:t>
            </a:r>
          </a:p>
          <a:p>
            <a:r>
              <a:rPr lang="ru-RU" sz="2100" dirty="0" smtClean="0">
                <a:latin typeface="+mn-lt"/>
                <a:ea typeface="Proxima Nova"/>
                <a:cs typeface="Proxima Nova"/>
                <a:sym typeface="Proxima Nova"/>
              </a:rPr>
              <a:t>    </a:t>
            </a:r>
            <a:r>
              <a:rPr lang="en-US" sz="2100" dirty="0" smtClean="0">
                <a:latin typeface="+mn-lt"/>
                <a:ea typeface="Proxima Nova"/>
                <a:cs typeface="Proxima Nova"/>
                <a:sym typeface="Proxima Nova"/>
                <a:hlinkClick r:id="rId3"/>
              </a:rPr>
              <a:t>https</a:t>
            </a:r>
            <a:r>
              <a:rPr lang="en-US" sz="2100" dirty="0">
                <a:latin typeface="+mn-lt"/>
                <a:ea typeface="Proxima Nova"/>
                <a:cs typeface="Proxima Nova"/>
                <a:sym typeface="Proxima Nova"/>
                <a:hlinkClick r:id="rId3"/>
              </a:rPr>
              <a:t>://</a:t>
            </a:r>
            <a:r>
              <a:rPr lang="en-US" sz="2100" dirty="0" smtClean="0">
                <a:latin typeface="+mn-lt"/>
                <a:ea typeface="Proxima Nova"/>
                <a:cs typeface="Proxima Nova"/>
                <a:sym typeface="Proxima Nova"/>
                <a:hlinkClick r:id="rId3"/>
              </a:rPr>
              <a:t>towardsdatascience.com/predicting-bankruptcy-f4611afe8d2c</a:t>
            </a:r>
            <a:r>
              <a:rPr lang="ru-RU" sz="2100" dirty="0" smtClean="0">
                <a:latin typeface="+mn-lt"/>
                <a:ea typeface="Proxima Nova"/>
                <a:cs typeface="Proxima Nova"/>
                <a:sym typeface="Proxima Nova"/>
              </a:rPr>
              <a:t> </a:t>
            </a:r>
          </a:p>
          <a:p>
            <a:pPr>
              <a:lnSpc>
                <a:spcPct val="80000"/>
              </a:lnSpc>
              <a:buSzPts val="9600"/>
            </a:pPr>
            <a:r>
              <a:rPr lang="ru-RU" sz="2100" dirty="0">
                <a:latin typeface="+mn-lt"/>
                <a:ea typeface="Proxima Nova"/>
                <a:cs typeface="Proxima Nova"/>
                <a:sym typeface="Proxima Nova"/>
              </a:rPr>
              <a:t> </a:t>
            </a:r>
            <a:r>
              <a:rPr lang="ru-RU" sz="2100" dirty="0" smtClean="0">
                <a:latin typeface="+mn-lt"/>
                <a:ea typeface="Proxima Nova"/>
                <a:cs typeface="Proxima Nova"/>
                <a:sym typeface="Proxima Nova"/>
              </a:rPr>
              <a:t>   </a:t>
            </a:r>
            <a:r>
              <a:rPr lang="en-US" sz="2100" dirty="0">
                <a:latin typeface="+mn-lt"/>
                <a:ea typeface="Proxima Nova"/>
                <a:cs typeface="Proxima Nova"/>
                <a:sym typeface="Proxima Nova"/>
                <a:hlinkClick r:id="rId4"/>
              </a:rPr>
              <a:t>https://</a:t>
            </a:r>
            <a:r>
              <a:rPr lang="en-US" sz="2100" dirty="0" smtClean="0">
                <a:latin typeface="+mn-lt"/>
                <a:ea typeface="Proxima Nova"/>
                <a:cs typeface="Proxima Nova"/>
                <a:sym typeface="Proxima Nova"/>
                <a:hlinkClick r:id="rId4"/>
              </a:rPr>
              <a:t>www.youtube.com/watch?v=OWbuOza_Gao</a:t>
            </a:r>
            <a:r>
              <a:rPr lang="ru-RU" sz="2100" dirty="0" smtClean="0">
                <a:latin typeface="+mn-lt"/>
                <a:ea typeface="Proxima Nova"/>
                <a:cs typeface="Proxima Nova"/>
                <a:sym typeface="Proxima Nova"/>
              </a:rPr>
              <a:t> </a:t>
            </a:r>
          </a:p>
          <a:p>
            <a:pPr>
              <a:lnSpc>
                <a:spcPct val="80000"/>
              </a:lnSpc>
              <a:buSzPts val="9600"/>
            </a:pPr>
            <a:r>
              <a:rPr lang="ru-RU" sz="2100" dirty="0">
                <a:latin typeface="+mn-lt"/>
                <a:ea typeface="Proxima Nova"/>
                <a:cs typeface="Proxima Nova"/>
                <a:sym typeface="Proxima Nova"/>
              </a:rPr>
              <a:t> </a:t>
            </a:r>
            <a:r>
              <a:rPr lang="ru-RU" sz="2100" dirty="0" smtClean="0">
                <a:latin typeface="+mn-lt"/>
                <a:ea typeface="Proxima Nova"/>
                <a:cs typeface="Proxima Nova"/>
                <a:sym typeface="Proxima Nova"/>
              </a:rPr>
              <a:t>   Использовались модели:</a:t>
            </a:r>
          </a:p>
          <a:p>
            <a:pPr>
              <a:lnSpc>
                <a:spcPct val="80000"/>
              </a:lnSpc>
              <a:buSzPts val="9600"/>
            </a:pPr>
            <a:r>
              <a:rPr lang="ru-RU" sz="2100" dirty="0" smtClean="0">
                <a:latin typeface="+mn-lt"/>
                <a:cs typeface="Arial" panose="020B0604020202020204" pitchFamily="34" charset="0"/>
              </a:rPr>
              <a:t>    </a:t>
            </a:r>
            <a:r>
              <a:rPr lang="en-US" sz="2100" dirty="0" smtClean="0">
                <a:latin typeface="+mn-lt"/>
                <a:cs typeface="Arial" panose="020B0604020202020204" pitchFamily="34" charset="0"/>
              </a:rPr>
              <a:t>Logistic Regression</a:t>
            </a:r>
            <a:r>
              <a:rPr lang="ru-RU" sz="2100" dirty="0" smtClean="0">
                <a:latin typeface="+mn-lt"/>
                <a:cs typeface="Arial" panose="020B0604020202020204" pitchFamily="34" charset="0"/>
              </a:rPr>
              <a:t>,  </a:t>
            </a:r>
            <a:r>
              <a:rPr lang="en-US" sz="2100" dirty="0" smtClean="0">
                <a:latin typeface="+mn-lt"/>
                <a:cs typeface="Arial" panose="020B0604020202020204" pitchFamily="34" charset="0"/>
              </a:rPr>
              <a:t>Perceptron </a:t>
            </a:r>
            <a:r>
              <a:rPr lang="en-US" sz="2100" dirty="0">
                <a:latin typeface="+mn-lt"/>
                <a:cs typeface="Arial" panose="020B0604020202020204" pitchFamily="34" charset="0"/>
              </a:rPr>
              <a:t>as a </a:t>
            </a:r>
            <a:r>
              <a:rPr lang="en-US" sz="2100" dirty="0" smtClean="0">
                <a:latin typeface="+mn-lt"/>
                <a:cs typeface="Arial" panose="020B0604020202020204" pitchFamily="34" charset="0"/>
              </a:rPr>
              <a:t>classifier</a:t>
            </a:r>
            <a:r>
              <a:rPr lang="ru-RU" sz="2100" dirty="0" smtClean="0">
                <a:latin typeface="+mn-lt"/>
                <a:cs typeface="Arial" panose="020B0604020202020204" pitchFamily="34" charset="0"/>
              </a:rPr>
              <a:t>, </a:t>
            </a:r>
            <a:r>
              <a:rPr lang="en-US" sz="2100" dirty="0" smtClean="0">
                <a:latin typeface="+mn-lt"/>
                <a:cs typeface="Arial" panose="020B0604020202020204" pitchFamily="34" charset="0"/>
              </a:rPr>
              <a:t>Deep </a:t>
            </a:r>
            <a:r>
              <a:rPr lang="en-US" sz="2100" dirty="0">
                <a:latin typeface="+mn-lt"/>
                <a:cs typeface="Arial" panose="020B0604020202020204" pitchFamily="34" charset="0"/>
              </a:rPr>
              <a:t>Neural Network Classifiers (with different size and depth</a:t>
            </a:r>
            <a:r>
              <a:rPr lang="en-US" sz="2100" dirty="0" smtClean="0">
                <a:latin typeface="+mn-lt"/>
                <a:cs typeface="Arial" panose="020B0604020202020204" pitchFamily="34" charset="0"/>
              </a:rPr>
              <a:t>)</a:t>
            </a:r>
            <a:r>
              <a:rPr lang="ru-RU" sz="2100" dirty="0" smtClean="0">
                <a:latin typeface="+mn-lt"/>
                <a:cs typeface="Arial" panose="020B0604020202020204" pitchFamily="34" charset="0"/>
              </a:rPr>
              <a:t>,</a:t>
            </a:r>
            <a:r>
              <a:rPr lang="en-US" sz="2100" dirty="0" smtClean="0">
                <a:latin typeface="+mn-lt"/>
                <a:cs typeface="Arial" panose="020B0604020202020204" pitchFamily="34" charset="0"/>
              </a:rPr>
              <a:t>Fischer </a:t>
            </a:r>
            <a:r>
              <a:rPr lang="en-US" sz="2100" dirty="0">
                <a:latin typeface="+mn-lt"/>
                <a:cs typeface="Arial" panose="020B0604020202020204" pitchFamily="34" charset="0"/>
              </a:rPr>
              <a:t>Linear Discriminant </a:t>
            </a:r>
            <a:r>
              <a:rPr lang="ru-RU" sz="2100" dirty="0" smtClean="0">
                <a:latin typeface="+mn-lt"/>
                <a:cs typeface="Arial" panose="020B0604020202020204" pitchFamily="34" charset="0"/>
              </a:rPr>
              <a:t>   </a:t>
            </a:r>
          </a:p>
          <a:p>
            <a:pPr>
              <a:lnSpc>
                <a:spcPct val="80000"/>
              </a:lnSpc>
              <a:buSzPts val="9600"/>
            </a:pPr>
            <a:r>
              <a:rPr lang="ru-RU" sz="2100" dirty="0">
                <a:latin typeface="+mn-lt"/>
                <a:cs typeface="Arial" panose="020B0604020202020204" pitchFamily="34" charset="0"/>
              </a:rPr>
              <a:t> </a:t>
            </a:r>
            <a:r>
              <a:rPr lang="ru-RU" sz="2100" dirty="0" smtClean="0">
                <a:latin typeface="+mn-lt"/>
                <a:cs typeface="Arial" panose="020B0604020202020204" pitchFamily="34" charset="0"/>
              </a:rPr>
              <a:t>   </a:t>
            </a:r>
            <a:r>
              <a:rPr lang="en-US" sz="2100" dirty="0" smtClean="0">
                <a:latin typeface="+mn-lt"/>
                <a:cs typeface="Arial" panose="020B0604020202020204" pitchFamily="34" charset="0"/>
              </a:rPr>
              <a:t>Analysis</a:t>
            </a:r>
            <a:r>
              <a:rPr lang="ru-RU" sz="2100" dirty="0" smtClean="0">
                <a:latin typeface="+mn-lt"/>
                <a:cs typeface="Arial" panose="020B0604020202020204" pitchFamily="34" charset="0"/>
              </a:rPr>
              <a:t>, </a:t>
            </a:r>
            <a:r>
              <a:rPr lang="en-US" sz="2100" dirty="0" smtClean="0">
                <a:latin typeface="+mn-lt"/>
                <a:cs typeface="Arial" panose="020B0604020202020204" pitchFamily="34" charset="0"/>
              </a:rPr>
              <a:t>K </a:t>
            </a:r>
            <a:r>
              <a:rPr lang="en-US" sz="2100" dirty="0">
                <a:latin typeface="+mn-lt"/>
                <a:cs typeface="Arial" panose="020B0604020202020204" pitchFamily="34" charset="0"/>
              </a:rPr>
              <a:t>Nearest Neighbor Classifier (with different values of k</a:t>
            </a:r>
            <a:r>
              <a:rPr lang="en-US" sz="2100" dirty="0" smtClean="0">
                <a:latin typeface="+mn-lt"/>
                <a:cs typeface="Arial" panose="020B0604020202020204" pitchFamily="34" charset="0"/>
              </a:rPr>
              <a:t>)</a:t>
            </a:r>
            <a:r>
              <a:rPr lang="ru-RU" sz="2100" dirty="0" smtClean="0">
                <a:latin typeface="+mn-lt"/>
                <a:cs typeface="Arial" panose="020B0604020202020204" pitchFamily="34" charset="0"/>
              </a:rPr>
              <a:t>,</a:t>
            </a:r>
            <a:r>
              <a:rPr lang="en-US" sz="2100" dirty="0" smtClean="0">
                <a:latin typeface="+mn-lt"/>
                <a:cs typeface="Arial" panose="020B0604020202020204" pitchFamily="34" charset="0"/>
              </a:rPr>
              <a:t>Naive </a:t>
            </a:r>
            <a:r>
              <a:rPr lang="en-US" sz="2100" dirty="0">
                <a:latin typeface="+mn-lt"/>
                <a:cs typeface="Arial" panose="020B0604020202020204" pitchFamily="34" charset="0"/>
              </a:rPr>
              <a:t>Bayes </a:t>
            </a:r>
            <a:r>
              <a:rPr lang="en-US" sz="2100" dirty="0" smtClean="0">
                <a:latin typeface="+mn-lt"/>
                <a:cs typeface="Arial" panose="020B0604020202020204" pitchFamily="34" charset="0"/>
              </a:rPr>
              <a:t>Classifier</a:t>
            </a:r>
            <a:r>
              <a:rPr lang="ru-RU" sz="2100" dirty="0" smtClean="0">
                <a:latin typeface="+mn-lt"/>
                <a:cs typeface="Arial" panose="020B0604020202020204" pitchFamily="34" charset="0"/>
              </a:rPr>
              <a:t>,</a:t>
            </a:r>
            <a:r>
              <a:rPr lang="en-US" sz="2100" dirty="0" smtClean="0">
                <a:latin typeface="+mn-lt"/>
                <a:cs typeface="Arial" panose="020B0604020202020204" pitchFamily="34" charset="0"/>
              </a:rPr>
              <a:t>Decision </a:t>
            </a:r>
            <a:r>
              <a:rPr lang="en-US" sz="2100" dirty="0">
                <a:latin typeface="+mn-lt"/>
                <a:cs typeface="Arial" panose="020B0604020202020204" pitchFamily="34" charset="0"/>
              </a:rPr>
              <a:t>Tree (with different bucket size </a:t>
            </a:r>
            <a:r>
              <a:rPr lang="ru-RU" sz="2100" dirty="0" smtClean="0">
                <a:latin typeface="+mn-lt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80000"/>
              </a:lnSpc>
              <a:buSzPts val="9600"/>
            </a:pPr>
            <a:r>
              <a:rPr lang="ru-RU" sz="2100" dirty="0">
                <a:latin typeface="+mn-lt"/>
                <a:cs typeface="Arial" panose="020B0604020202020204" pitchFamily="34" charset="0"/>
              </a:rPr>
              <a:t> </a:t>
            </a:r>
            <a:r>
              <a:rPr lang="ru-RU" sz="2100" dirty="0" smtClean="0">
                <a:latin typeface="+mn-lt"/>
                <a:cs typeface="Arial" panose="020B0604020202020204" pitchFamily="34" charset="0"/>
              </a:rPr>
              <a:t>   </a:t>
            </a:r>
            <a:r>
              <a:rPr lang="en-US" sz="2100" dirty="0" smtClean="0">
                <a:latin typeface="+mn-lt"/>
                <a:cs typeface="Arial" panose="020B0604020202020204" pitchFamily="34" charset="0"/>
              </a:rPr>
              <a:t>thresholds)</a:t>
            </a:r>
            <a:r>
              <a:rPr lang="ru-RU" sz="2100" dirty="0" smtClean="0">
                <a:latin typeface="+mn-lt"/>
                <a:cs typeface="Arial" panose="020B0604020202020204" pitchFamily="34" charset="0"/>
              </a:rPr>
              <a:t>,</a:t>
            </a:r>
            <a:r>
              <a:rPr lang="en-US" sz="2100" dirty="0" smtClean="0">
                <a:latin typeface="+mn-lt"/>
                <a:cs typeface="Arial" panose="020B0604020202020204" pitchFamily="34" charset="0"/>
              </a:rPr>
              <a:t>Bagged </a:t>
            </a:r>
            <a:r>
              <a:rPr lang="en-US" sz="2100" dirty="0">
                <a:latin typeface="+mn-lt"/>
                <a:cs typeface="Arial" panose="020B0604020202020204" pitchFamily="34" charset="0"/>
              </a:rPr>
              <a:t>Decision </a:t>
            </a:r>
            <a:r>
              <a:rPr lang="en-US" sz="2100" dirty="0" smtClean="0">
                <a:latin typeface="+mn-lt"/>
                <a:cs typeface="Arial" panose="020B0604020202020204" pitchFamily="34" charset="0"/>
              </a:rPr>
              <a:t>Trees</a:t>
            </a:r>
            <a:r>
              <a:rPr lang="ru-RU" sz="2100" dirty="0" smtClean="0">
                <a:latin typeface="+mn-lt"/>
                <a:cs typeface="Arial" panose="020B0604020202020204" pitchFamily="34" charset="0"/>
              </a:rPr>
              <a:t>,</a:t>
            </a:r>
            <a:r>
              <a:rPr lang="en-US" sz="2100" dirty="0" smtClean="0">
                <a:latin typeface="+mn-lt"/>
                <a:cs typeface="Arial" panose="020B0604020202020204" pitchFamily="34" charset="0"/>
              </a:rPr>
              <a:t>Random </a:t>
            </a:r>
            <a:r>
              <a:rPr lang="en-US" sz="2100" dirty="0">
                <a:latin typeface="+mn-lt"/>
                <a:cs typeface="Arial" panose="020B0604020202020204" pitchFamily="34" charset="0"/>
              </a:rPr>
              <a:t>Forest (with different tree sizes</a:t>
            </a:r>
            <a:r>
              <a:rPr lang="en-US" sz="2100" dirty="0" smtClean="0">
                <a:latin typeface="+mn-lt"/>
                <a:cs typeface="Arial" panose="020B0604020202020204" pitchFamily="34" charset="0"/>
              </a:rPr>
              <a:t>)</a:t>
            </a:r>
            <a:r>
              <a:rPr lang="ru-RU" sz="2100" dirty="0" smtClean="0">
                <a:latin typeface="+mn-lt"/>
                <a:cs typeface="Arial" panose="020B0604020202020204" pitchFamily="34" charset="0"/>
              </a:rPr>
              <a:t>, </a:t>
            </a:r>
            <a:r>
              <a:rPr lang="en-US" sz="2100" dirty="0" smtClean="0">
                <a:latin typeface="+mn-lt"/>
                <a:cs typeface="Arial" panose="020B0604020202020204" pitchFamily="34" charset="0"/>
              </a:rPr>
              <a:t>Gradient Boosting</a:t>
            </a:r>
            <a:r>
              <a:rPr lang="ru-RU" sz="2100" dirty="0" smtClean="0">
                <a:latin typeface="+mn-lt"/>
                <a:cs typeface="Arial" panose="020B0604020202020204" pitchFamily="34" charset="0"/>
              </a:rPr>
              <a:t>,</a:t>
            </a:r>
            <a:r>
              <a:rPr lang="en-US" sz="2100" dirty="0" smtClean="0">
                <a:latin typeface="+mn-lt"/>
                <a:cs typeface="Arial" panose="020B0604020202020204" pitchFamily="34" charset="0"/>
              </a:rPr>
              <a:t>Support </a:t>
            </a:r>
            <a:r>
              <a:rPr lang="en-US" sz="2100" dirty="0">
                <a:latin typeface="+mn-lt"/>
                <a:cs typeface="Arial" panose="020B0604020202020204" pitchFamily="34" charset="0"/>
              </a:rPr>
              <a:t>Vector Machines (with different </a:t>
            </a:r>
            <a:endParaRPr lang="ru-RU" sz="2100" dirty="0" smtClean="0">
              <a:latin typeface="+mn-lt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SzPts val="9600"/>
            </a:pPr>
            <a:r>
              <a:rPr lang="ru-RU" sz="2100" dirty="0">
                <a:latin typeface="+mn-lt"/>
                <a:cs typeface="Arial" panose="020B0604020202020204" pitchFamily="34" charset="0"/>
              </a:rPr>
              <a:t> </a:t>
            </a:r>
            <a:r>
              <a:rPr lang="ru-RU" sz="2100" dirty="0" smtClean="0">
                <a:latin typeface="+mn-lt"/>
                <a:cs typeface="Arial" panose="020B0604020202020204" pitchFamily="34" charset="0"/>
              </a:rPr>
              <a:t>   </a:t>
            </a:r>
            <a:r>
              <a:rPr lang="en-US" sz="2100" dirty="0" smtClean="0">
                <a:latin typeface="+mn-lt"/>
                <a:cs typeface="Arial" panose="020B0604020202020204" pitchFamily="34" charset="0"/>
              </a:rPr>
              <a:t>kernels)</a:t>
            </a:r>
            <a:r>
              <a:rPr lang="ru-RU" sz="2100" dirty="0" smtClean="0">
                <a:latin typeface="+mn-lt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80000"/>
              </a:lnSpc>
              <a:buSzPts val="9600"/>
            </a:pPr>
            <a:r>
              <a:rPr lang="ru-RU" sz="2100" dirty="0">
                <a:latin typeface="+mn-lt"/>
                <a:ea typeface="Proxima Nova"/>
                <a:cs typeface="Arial" panose="020B0604020202020204" pitchFamily="34" charset="0"/>
                <a:sym typeface="Proxima Nova"/>
              </a:rPr>
              <a:t> </a:t>
            </a:r>
            <a:r>
              <a:rPr lang="ru-RU" sz="2100" dirty="0" smtClean="0">
                <a:latin typeface="+mn-lt"/>
                <a:ea typeface="Proxima Nova"/>
                <a:cs typeface="Arial" panose="020B0604020202020204" pitchFamily="34" charset="0"/>
                <a:sym typeface="Proxima Nova"/>
              </a:rPr>
              <a:t>      </a:t>
            </a:r>
          </a:p>
          <a:p>
            <a:pPr>
              <a:lnSpc>
                <a:spcPct val="80000"/>
              </a:lnSpc>
              <a:buSzPts val="9600"/>
            </a:pPr>
            <a:r>
              <a:rPr lang="ru-RU" sz="2100" dirty="0">
                <a:latin typeface="+mn-lt"/>
                <a:ea typeface="Proxima Nova"/>
                <a:cs typeface="Arial" panose="020B0604020202020204" pitchFamily="34" charset="0"/>
                <a:sym typeface="Proxima Nova"/>
              </a:rPr>
              <a:t> </a:t>
            </a:r>
            <a:r>
              <a:rPr lang="ru-RU" sz="2100" dirty="0" smtClean="0">
                <a:latin typeface="+mn-lt"/>
                <a:ea typeface="Proxima Nova"/>
                <a:cs typeface="Arial" panose="020B0604020202020204" pitchFamily="34" charset="0"/>
                <a:sym typeface="Proxima Nova"/>
              </a:rPr>
              <a:t>   В большинстве моделей метрики оценки качества: </a:t>
            </a:r>
            <a:r>
              <a:rPr lang="ru-RU" sz="2100" dirty="0">
                <a:latin typeface="+mn-lt"/>
              </a:rPr>
              <a:t>Accuracy </a:t>
            </a:r>
            <a:r>
              <a:rPr lang="ru-RU" sz="2100" dirty="0" smtClean="0">
                <a:latin typeface="+mn-lt"/>
              </a:rPr>
              <a:t>, Precision и Recall.</a:t>
            </a:r>
            <a:endParaRPr lang="ru-RU" sz="2100" dirty="0" smtClean="0">
              <a:latin typeface="+mn-lt"/>
              <a:ea typeface="Proxima Nova"/>
              <a:cs typeface="Arial" panose="020B0604020202020204" pitchFamily="34" charset="0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endParaRPr lang="ru-RU" sz="2100" dirty="0" smtClean="0">
              <a:latin typeface="+mn-lt"/>
              <a:ea typeface="Proxima Nova"/>
              <a:cs typeface="Proxima Nova"/>
              <a:sym typeface="Proxima Nova"/>
            </a:endParaRPr>
          </a:p>
          <a:p>
            <a:pPr marR="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</a:pPr>
            <a:r>
              <a:rPr lang="ru-RU" sz="2100" b="1" dirty="0" smtClean="0">
                <a:latin typeface="+mn-lt"/>
                <a:ea typeface="Proxima Nova"/>
                <a:cs typeface="Proxima Nova"/>
                <a:sym typeface="Proxima Nova"/>
              </a:rPr>
              <a:t>2. Проведен предварительный анализ данных:</a:t>
            </a:r>
          </a:p>
          <a:p>
            <a:pPr marR="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</a:pPr>
            <a:endParaRPr lang="ru-RU" sz="2100" dirty="0" smtClean="0">
              <a:latin typeface="+mn-lt"/>
              <a:ea typeface="Proxima Nova"/>
              <a:cs typeface="Proxima Nova"/>
              <a:sym typeface="Proxima Nova"/>
            </a:endParaRPr>
          </a:p>
          <a:p>
            <a:r>
              <a:rPr lang="ru-RU" sz="2100" dirty="0" smtClean="0">
                <a:latin typeface="+mn-lt"/>
                <a:ea typeface="Proxima Nova"/>
                <a:cs typeface="Proxima Nova"/>
                <a:sym typeface="Proxima Nova"/>
              </a:rPr>
              <a:t> </a:t>
            </a:r>
            <a:r>
              <a:rPr lang="ru-RU" sz="2100" dirty="0">
                <a:latin typeface="+mn-lt"/>
              </a:rPr>
              <a:t>Данные из Информационной службы развивающихся рынков (EMIS</a:t>
            </a:r>
            <a:r>
              <a:rPr lang="ru-RU" sz="2100" dirty="0" smtClean="0">
                <a:latin typeface="+mn-lt"/>
              </a:rPr>
              <a:t>,), </a:t>
            </a:r>
            <a:r>
              <a:rPr lang="ru-RU" sz="2100" dirty="0">
                <a:latin typeface="+mn-lt"/>
              </a:rPr>
              <a:t>которая представляет собой базу данных, содержащую информацию о развивающихся рынках по всему миру. Компании-банкроты были проанализированы в период с 2000 по 2012 год, а компании, которые еще работают - с 2007 по 2013 годы.</a:t>
            </a:r>
          </a:p>
          <a:p>
            <a:r>
              <a:rPr lang="ru-RU" sz="2100" dirty="0">
                <a:latin typeface="+mn-lt"/>
              </a:rPr>
              <a:t>На основе собранных данных выделено пять случаев классификации в зависимости от периода </a:t>
            </a:r>
            <a:r>
              <a:rPr lang="ru-RU" sz="2100" dirty="0" smtClean="0">
                <a:latin typeface="+mn-lt"/>
              </a:rPr>
              <a:t>прогнозирования, а именно финансовые показатели с 1,2,3,4 и 5го годов прогнозного периода, с указанием метки  класса банкротства. </a:t>
            </a:r>
          </a:p>
          <a:p>
            <a:r>
              <a:rPr lang="ru-RU" sz="2100" dirty="0" smtClean="0">
                <a:latin typeface="+mn-lt"/>
              </a:rPr>
              <a:t>Указаны 64 характеристики  финансовой деятельности .</a:t>
            </a:r>
          </a:p>
          <a:p>
            <a:r>
              <a:rPr lang="ru-RU" sz="2100" dirty="0" smtClean="0">
                <a:latin typeface="+mn-lt"/>
              </a:rPr>
              <a:t>Наименований или </a:t>
            </a:r>
            <a:r>
              <a:rPr lang="en-US" sz="2100" dirty="0" smtClean="0">
                <a:latin typeface="+mn-lt"/>
              </a:rPr>
              <a:t>id-</a:t>
            </a:r>
            <a:r>
              <a:rPr lang="ru-RU" sz="2100" dirty="0" smtClean="0">
                <a:latin typeface="+mn-lt"/>
              </a:rPr>
              <a:t>компаний нет.</a:t>
            </a:r>
          </a:p>
          <a:p>
            <a:r>
              <a:rPr lang="ru-RU" sz="2100" dirty="0" smtClean="0">
                <a:latin typeface="+mn-lt"/>
              </a:rPr>
              <a:t>Всего 43 405 наблюдений.</a:t>
            </a:r>
          </a:p>
          <a:p>
            <a:r>
              <a:rPr lang="ru-RU" sz="2100" dirty="0" smtClean="0">
                <a:latin typeface="+mn-lt"/>
              </a:rPr>
              <a:t>Обанкротившиеся компании с меткой класс 1, функционирующие с меткой класса 0.</a:t>
            </a:r>
          </a:p>
        </p:txBody>
      </p:sp>
    </p:spTree>
    <p:extLst>
      <p:ext uri="{BB962C8B-B14F-4D97-AF65-F5344CB8AC3E}">
        <p14:creationId xmlns:p14="http://schemas.microsoft.com/office/powerpoint/2010/main" val="113905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55;p2"/>
          <p:cNvSpPr/>
          <p:nvPr/>
        </p:nvSpPr>
        <p:spPr>
          <a:xfrm>
            <a:off x="556175" y="1783588"/>
            <a:ext cx="8052248" cy="148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903" y="1783588"/>
            <a:ext cx="7004162" cy="7818600"/>
          </a:xfrm>
          <a:prstGeom prst="rect">
            <a:avLst/>
          </a:prstGeom>
        </p:spPr>
      </p:pic>
      <p:sp>
        <p:nvSpPr>
          <p:cNvPr id="5" name="Google Shape;756;p2"/>
          <p:cNvSpPr txBox="1"/>
          <p:nvPr/>
        </p:nvSpPr>
        <p:spPr>
          <a:xfrm>
            <a:off x="1084217" y="2118889"/>
            <a:ext cx="7524206" cy="809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n-US" sz="5600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Dataset</a:t>
            </a:r>
            <a:endParaRPr sz="5600" b="0" i="0" u="none" strike="noStrike" cap="none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74" y="5447211"/>
            <a:ext cx="8440250" cy="4049490"/>
          </a:xfrm>
          <a:prstGeom prst="rect">
            <a:avLst/>
          </a:prstGeom>
        </p:spPr>
      </p:pic>
      <p:sp>
        <p:nvSpPr>
          <p:cNvPr id="8" name="Google Shape;755;p2"/>
          <p:cNvSpPr/>
          <p:nvPr/>
        </p:nvSpPr>
        <p:spPr>
          <a:xfrm>
            <a:off x="556175" y="169817"/>
            <a:ext cx="17078682" cy="1384663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56;p2"/>
          <p:cNvSpPr txBox="1"/>
          <p:nvPr/>
        </p:nvSpPr>
        <p:spPr>
          <a:xfrm>
            <a:off x="1035825" y="507284"/>
            <a:ext cx="15145196" cy="809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ru-RU" sz="56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r>
              <a:rPr lang="ru-RU" sz="5600" b="0" i="0" u="none" strike="noStrike" cap="none" dirty="0" smtClean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. </a:t>
            </a:r>
            <a:r>
              <a:rPr lang="ru-RU" sz="5600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sz="5600" b="0" i="0" u="none" strike="noStrike" cap="none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5056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"/>
          <p:cNvSpPr/>
          <p:nvPr/>
        </p:nvSpPr>
        <p:spPr>
          <a:xfrm>
            <a:off x="556175" y="490725"/>
            <a:ext cx="17192100" cy="148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"/>
          <p:cNvSpPr txBox="1"/>
          <p:nvPr/>
        </p:nvSpPr>
        <p:spPr>
          <a:xfrm>
            <a:off x="822960" y="826026"/>
            <a:ext cx="15145196" cy="809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ru-RU" sz="56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r>
              <a:rPr lang="ru-RU" sz="5600" b="0" i="0" u="none" strike="noStrike" cap="none" dirty="0" smtClean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. </a:t>
            </a:r>
            <a:r>
              <a:rPr lang="ru-RU" sz="5600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sz="5600" b="0" i="0" u="none" strike="noStrike" cap="none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57" name="Google Shape;757;p2"/>
          <p:cNvSpPr txBox="1"/>
          <p:nvPr/>
        </p:nvSpPr>
        <p:spPr>
          <a:xfrm>
            <a:off x="550900" y="2217225"/>
            <a:ext cx="71472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0" i="0" u="none" strike="noStrike" cap="none" dirty="0">
              <a:solidFill>
                <a:srgbClr val="27282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1096;p24"/>
          <p:cNvSpPr txBox="1"/>
          <p:nvPr/>
        </p:nvSpPr>
        <p:spPr>
          <a:xfrm>
            <a:off x="822960" y="2560320"/>
            <a:ext cx="16925315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91425" bIns="91425" anchor="t" anchorCtr="0">
            <a:noAutofit/>
          </a:bodyPr>
          <a:lstStyle/>
          <a:p>
            <a:pPr>
              <a:lnSpc>
                <a:spcPct val="80000"/>
              </a:lnSpc>
              <a:buSzPts val="9600"/>
            </a:pPr>
            <a:r>
              <a:rPr lang="ru-RU" sz="2400" dirty="0">
                <a:latin typeface="+mj-lt"/>
                <a:ea typeface="Proxima Nova"/>
                <a:cs typeface="Proxima Nova"/>
                <a:sym typeface="Proxima Nova"/>
              </a:rPr>
              <a:t>3</a:t>
            </a:r>
            <a:r>
              <a:rPr lang="ru-RU" sz="2400" dirty="0" smtClean="0">
                <a:latin typeface="+mj-lt"/>
                <a:ea typeface="Proxima Nova"/>
                <a:cs typeface="Proxima Nova"/>
                <a:sym typeface="Proxima Nova"/>
              </a:rPr>
              <a:t>.</a:t>
            </a:r>
            <a:r>
              <a:rPr lang="en-US" sz="2400" dirty="0" smtClean="0"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ru-RU" sz="2400" dirty="0" smtClean="0">
                <a:latin typeface="+mj-lt"/>
                <a:ea typeface="Proxima Nova"/>
                <a:cs typeface="Proxima Nova"/>
                <a:sym typeface="Proxima Nova"/>
              </a:rPr>
              <a:t>Баланс классов </a:t>
            </a:r>
            <a:r>
              <a:rPr lang="en-US" sz="2400" dirty="0" smtClean="0">
                <a:latin typeface="+mj-lt"/>
                <a:ea typeface="Proxima Nova"/>
                <a:cs typeface="Proxima Nova"/>
                <a:sym typeface="Proxima Nova"/>
              </a:rPr>
              <a:t>  </a:t>
            </a:r>
          </a:p>
          <a:p>
            <a:pPr>
              <a:lnSpc>
                <a:spcPct val="80000"/>
              </a:lnSpc>
              <a:buSzPts val="9600"/>
            </a:pPr>
            <a:endParaRPr lang="en-US" sz="2400" dirty="0">
              <a:latin typeface="+mj-lt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r>
              <a:rPr lang="ru-RU" sz="2400" dirty="0" smtClean="0">
                <a:latin typeface="+mj-lt"/>
                <a:ea typeface="Proxima Nova"/>
                <a:cs typeface="Proxima Nova"/>
                <a:sym typeface="Proxima Nova"/>
              </a:rPr>
              <a:t> 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</a:pPr>
            <a:r>
              <a:rPr lang="ru-RU" sz="2400" dirty="0" smtClean="0">
                <a:latin typeface="+mj-lt"/>
                <a:ea typeface="Proxima Nova"/>
                <a:cs typeface="Proxima Nova"/>
                <a:sym typeface="Proxima Nova"/>
              </a:rPr>
              <a:t> </a:t>
            </a:r>
          </a:p>
          <a:p>
            <a:r>
              <a:rPr lang="ru-RU" sz="2400" dirty="0" smtClean="0">
                <a:latin typeface="+mj-lt"/>
                <a:ea typeface="Proxima Nova"/>
                <a:cs typeface="Proxima Nova"/>
                <a:sym typeface="Proxima Nova"/>
              </a:rPr>
              <a:t> </a:t>
            </a:r>
          </a:p>
          <a:p>
            <a:endParaRPr lang="ru-RU" sz="2400" dirty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r>
              <a:rPr lang="ru-RU" sz="2400" dirty="0" smtClean="0">
                <a:latin typeface="+mj-lt"/>
                <a:sym typeface="Proxima Nova"/>
              </a:rPr>
              <a:t>Пропущенных значений </a:t>
            </a:r>
            <a:r>
              <a:rPr lang="en-US" sz="2400" dirty="0" smtClean="0">
                <a:latin typeface="+mj-lt"/>
                <a:sym typeface="Proxima Nova"/>
              </a:rPr>
              <a:t>2 083 (4,8%)</a:t>
            </a:r>
          </a:p>
          <a:p>
            <a:pPr marL="457200" indent="-457200">
              <a:buAutoNum type="arabicPeriod" startAt="4"/>
            </a:pPr>
            <a:r>
              <a:rPr lang="ru-RU" sz="2400" dirty="0" smtClean="0">
                <a:latin typeface="+mj-lt"/>
                <a:sym typeface="Proxima Nova"/>
              </a:rPr>
              <a:t>Делаю замену пропущенных на медианные:</a:t>
            </a:r>
            <a:endParaRPr lang="en-US" sz="2400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r>
              <a:rPr lang="ru-RU" sz="2400" dirty="0" smtClean="0">
                <a:latin typeface="+mj-lt"/>
                <a:sym typeface="Proxima Nova"/>
              </a:rPr>
              <a:t>Применяемые алгоритмы и техники: </a:t>
            </a:r>
          </a:p>
          <a:p>
            <a:r>
              <a:rPr lang="ru-RU" sz="2400" dirty="0" smtClean="0">
                <a:latin typeface="+mj-lt"/>
                <a:sym typeface="Proxima Nova"/>
              </a:rPr>
              <a:t>      * замена пропущенных значений на медианные</a:t>
            </a:r>
          </a:p>
          <a:p>
            <a:r>
              <a:rPr lang="ru-RU" sz="2400" dirty="0">
                <a:latin typeface="+mj-lt"/>
                <a:sym typeface="Proxima Nova"/>
              </a:rPr>
              <a:t> </a:t>
            </a:r>
            <a:r>
              <a:rPr lang="ru-RU" sz="2400" dirty="0" smtClean="0">
                <a:latin typeface="+mj-lt"/>
                <a:sym typeface="Proxima Nova"/>
              </a:rPr>
              <a:t>     * масштабирование данных при помощи </a:t>
            </a:r>
            <a:r>
              <a:rPr lang="en-US" sz="2400" dirty="0">
                <a:latin typeface="+mj-lt"/>
                <a:sym typeface="Proxima Nova"/>
              </a:rPr>
              <a:t>RobustScaler </a:t>
            </a:r>
            <a:r>
              <a:rPr lang="ru-RU" sz="2400" dirty="0" smtClean="0">
                <a:latin typeface="+mj-lt"/>
                <a:sym typeface="Proxima Nova"/>
              </a:rPr>
              <a:t>(выбран как оптимальный вариант с целью  </a:t>
            </a:r>
          </a:p>
          <a:p>
            <a:r>
              <a:rPr lang="ru-RU" sz="2400" dirty="0">
                <a:latin typeface="+mj-lt"/>
                <a:sym typeface="Proxima Nova"/>
              </a:rPr>
              <a:t> </a:t>
            </a:r>
            <a:r>
              <a:rPr lang="ru-RU" sz="2400" dirty="0" smtClean="0">
                <a:latin typeface="+mj-lt"/>
                <a:sym typeface="Proxima Nova"/>
              </a:rPr>
              <a:t>        уменьшения влияния выбросов с </a:t>
            </a:r>
            <a:r>
              <a:rPr lang="ru-RU" sz="2400" dirty="0" err="1" smtClean="0">
                <a:latin typeface="+mj-lt"/>
                <a:sym typeface="Proxima Nova"/>
              </a:rPr>
              <a:t>квартильным</a:t>
            </a:r>
            <a:r>
              <a:rPr lang="ru-RU" sz="2400" dirty="0" smtClean="0">
                <a:latin typeface="+mj-lt"/>
                <a:sym typeface="Proxima Nova"/>
              </a:rPr>
              <a:t> размахом ) </a:t>
            </a:r>
          </a:p>
          <a:p>
            <a:pPr marL="457200" indent="-457200">
              <a:buAutoNum type="arabicPeriod" startAt="7"/>
            </a:pPr>
            <a:r>
              <a:rPr lang="ru-RU" sz="2400" dirty="0" smtClean="0">
                <a:latin typeface="+mj-lt"/>
                <a:sym typeface="Proxima Nova"/>
              </a:rPr>
              <a:t>Модели с учетом изученных практик:</a:t>
            </a:r>
          </a:p>
          <a:p>
            <a:r>
              <a:rPr lang="ru-RU" sz="2400" b="1" dirty="0" smtClean="0">
                <a:latin typeface="+mj-lt"/>
                <a:sym typeface="Proxima Nova"/>
              </a:rPr>
              <a:t>  * </a:t>
            </a:r>
            <a:r>
              <a:rPr lang="en-US" b="1" dirty="0"/>
              <a:t>Naive Bayes </a:t>
            </a:r>
            <a:r>
              <a:rPr lang="en-US" b="1" dirty="0" smtClean="0"/>
              <a:t>Classifier</a:t>
            </a:r>
            <a:r>
              <a:rPr lang="ru-RU" b="1" dirty="0" smtClean="0"/>
              <a:t>  </a:t>
            </a:r>
            <a:r>
              <a:rPr lang="ru-RU" dirty="0" smtClean="0"/>
              <a:t> определяет</a:t>
            </a:r>
            <a:r>
              <a:rPr lang="ru-RU" dirty="0"/>
              <a:t> </a:t>
            </a:r>
            <a:r>
              <a:rPr lang="ru-RU" dirty="0" smtClean="0"/>
              <a:t>вероятность</a:t>
            </a:r>
            <a:r>
              <a:rPr lang="ru-RU" dirty="0"/>
              <a:t> какого-либо события при условии, что произошло другое статистически </a:t>
            </a:r>
            <a:r>
              <a:rPr lang="ru-RU" dirty="0" smtClean="0"/>
              <a:t>взаимозависимое</a:t>
            </a:r>
            <a:r>
              <a:rPr lang="ru-RU" dirty="0"/>
              <a:t> с ним событие</a:t>
            </a:r>
            <a:endParaRPr lang="en-US" b="1" dirty="0"/>
          </a:p>
          <a:p>
            <a:r>
              <a:rPr lang="ru-RU" sz="2400" b="1" dirty="0" smtClean="0">
                <a:latin typeface="+mj-lt"/>
                <a:sym typeface="Proxima Nova"/>
              </a:rPr>
              <a:t>  * </a:t>
            </a:r>
            <a:r>
              <a:rPr lang="en-US" b="1" dirty="0"/>
              <a:t>Logistic </a:t>
            </a:r>
            <a:r>
              <a:rPr lang="en-US" b="1" dirty="0" smtClean="0"/>
              <a:t>Regression</a:t>
            </a:r>
            <a:r>
              <a:rPr lang="ru-RU" b="1" dirty="0" smtClean="0"/>
              <a:t> </a:t>
            </a:r>
            <a:r>
              <a:rPr lang="ru-RU" dirty="0" smtClean="0"/>
              <a:t>прогнозирует </a:t>
            </a:r>
            <a:r>
              <a:rPr lang="ru-RU" dirty="0"/>
              <a:t>вероятности возникновения некоторого события путём его сравнения с </a:t>
            </a:r>
            <a:r>
              <a:rPr lang="ru-RU" dirty="0" smtClean="0"/>
              <a:t>логистической кривой по значениям множества признаков</a:t>
            </a:r>
            <a:endParaRPr lang="en-US" b="1" dirty="0"/>
          </a:p>
          <a:p>
            <a:r>
              <a:rPr lang="ru-RU" sz="2400" b="1" dirty="0" smtClean="0">
                <a:latin typeface="+mj-lt"/>
                <a:sym typeface="Proxima Nova"/>
              </a:rPr>
              <a:t>  * </a:t>
            </a:r>
            <a:r>
              <a:rPr lang="en-US" b="1" dirty="0" smtClean="0"/>
              <a:t>Decision</a:t>
            </a:r>
            <a:r>
              <a:rPr lang="ru-RU" b="1" dirty="0" smtClean="0"/>
              <a:t> </a:t>
            </a:r>
            <a:r>
              <a:rPr lang="en-US" b="1" dirty="0" smtClean="0"/>
              <a:t>Tree Classifier </a:t>
            </a:r>
            <a:r>
              <a:rPr lang="ru-RU" dirty="0"/>
              <a:t> </a:t>
            </a:r>
            <a:r>
              <a:rPr lang="ru-RU" dirty="0" smtClean="0"/>
              <a:t>его результат </a:t>
            </a:r>
            <a:r>
              <a:rPr lang="ru-RU" dirty="0"/>
              <a:t>является классом, которому данные </a:t>
            </a:r>
            <a:r>
              <a:rPr lang="ru-RU" dirty="0" smtClean="0"/>
              <a:t>принадлежат</a:t>
            </a:r>
            <a:endParaRPr lang="ru-RU" sz="2400" b="1" dirty="0" smtClean="0">
              <a:latin typeface="+mj-lt"/>
              <a:sym typeface="Proxima Nova"/>
            </a:endParaRPr>
          </a:p>
          <a:p>
            <a:endParaRPr lang="ru-RU" sz="2400" b="1" dirty="0" smtClean="0">
              <a:sym typeface="Proxima Nova"/>
            </a:endParaRPr>
          </a:p>
          <a:p>
            <a:pPr marL="457200" indent="-457200">
              <a:buAutoNum type="arabicPeriod" startAt="8"/>
            </a:pPr>
            <a:r>
              <a:rPr lang="ru-RU" sz="2400" dirty="0" smtClean="0">
                <a:sym typeface="Proxima Nova"/>
              </a:rPr>
              <a:t>Ссылка </a:t>
            </a:r>
            <a:r>
              <a:rPr lang="ru-RU" sz="2400" dirty="0">
                <a:sym typeface="Proxima Nova"/>
              </a:rPr>
              <a:t>на </a:t>
            </a:r>
            <a:r>
              <a:rPr lang="en-US" sz="2400" dirty="0" err="1">
                <a:sym typeface="Proxima Nova"/>
              </a:rPr>
              <a:t>Github</a:t>
            </a:r>
            <a:r>
              <a:rPr lang="en-US" sz="2400" dirty="0">
                <a:sym typeface="Proxima Nova"/>
              </a:rPr>
              <a:t>: </a:t>
            </a:r>
            <a:r>
              <a:rPr lang="ru-RU" sz="2400" dirty="0">
                <a:sym typeface="Proxima Nova"/>
              </a:rPr>
              <a:t> </a:t>
            </a:r>
            <a:r>
              <a:rPr lang="en-US" sz="2400" dirty="0">
                <a:sym typeface="Proxima Nova"/>
                <a:hlinkClick r:id="rId3"/>
              </a:rPr>
              <a:t>https://</a:t>
            </a:r>
            <a:r>
              <a:rPr lang="en-US" sz="2400" dirty="0" smtClean="0">
                <a:sym typeface="Proxima Nova"/>
                <a:hlinkClick r:id="rId3"/>
              </a:rPr>
              <a:t>github.com/RSL161/HomeworkSergeyR/blob/master/Diplom_Python/Diploma_Netology_DS20_Rykunov_20211219_Final_attempt.ipynb</a:t>
            </a:r>
            <a:endParaRPr lang="en-US" sz="2400" dirty="0" smtClean="0">
              <a:sym typeface="Proxima Nova"/>
            </a:endParaRPr>
          </a:p>
          <a:p>
            <a:pPr marL="457200" indent="-457200">
              <a:buAutoNum type="arabicPeriod" startAt="8"/>
            </a:pPr>
            <a:endParaRPr lang="en-US" sz="2400" dirty="0">
              <a:sym typeface="Proxima Nova"/>
            </a:endParaRPr>
          </a:p>
          <a:p>
            <a:pPr marL="457200" indent="-457200">
              <a:buAutoNum type="arabicPeriod" startAt="4"/>
            </a:pPr>
            <a:endParaRPr lang="ru-RU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en-US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en-US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en-US" sz="2400" b="1" dirty="0">
              <a:latin typeface="+mj-lt"/>
              <a:sym typeface="Proxima Nova"/>
            </a:endParaRPr>
          </a:p>
          <a:p>
            <a:endParaRPr lang="ru-RU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en-US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ru-RU" sz="21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872" y="2954025"/>
            <a:ext cx="2810267" cy="157184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883" y="2954024"/>
            <a:ext cx="5459279" cy="143509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86944" y="6966006"/>
            <a:ext cx="1759639" cy="42709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0880" y="4910533"/>
            <a:ext cx="6686916" cy="34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6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55;p2"/>
          <p:cNvSpPr/>
          <p:nvPr/>
        </p:nvSpPr>
        <p:spPr>
          <a:xfrm>
            <a:off x="556174" y="1783588"/>
            <a:ext cx="8497487" cy="737543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756;p2"/>
          <p:cNvSpPr txBox="1"/>
          <p:nvPr/>
        </p:nvSpPr>
        <p:spPr>
          <a:xfrm>
            <a:off x="1071153" y="2065206"/>
            <a:ext cx="6426927" cy="45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SzPts val="5600"/>
            </a:pPr>
            <a:r>
              <a:rPr lang="en-US" sz="2400" dirty="0" smtClean="0"/>
              <a:t>HEATMAP-Correlation </a:t>
            </a:r>
            <a:r>
              <a:rPr lang="ru-RU" sz="1600" dirty="0" smtClean="0"/>
              <a:t>(</a:t>
            </a:r>
            <a:r>
              <a:rPr lang="en-US" sz="2400" dirty="0" smtClean="0"/>
              <a:t> </a:t>
            </a:r>
            <a:r>
              <a:rPr lang="ru-RU" sz="1600" dirty="0" smtClean="0"/>
              <a:t>не информативна)</a:t>
            </a:r>
            <a:endParaRPr lang="en-US" sz="1600"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endParaRPr sz="5600" b="0" i="0" u="none" strike="noStrike" cap="none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" name="Google Shape;755;p2"/>
          <p:cNvSpPr/>
          <p:nvPr/>
        </p:nvSpPr>
        <p:spPr>
          <a:xfrm>
            <a:off x="556175" y="169817"/>
            <a:ext cx="17078682" cy="1384663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56;p2"/>
          <p:cNvSpPr txBox="1"/>
          <p:nvPr/>
        </p:nvSpPr>
        <p:spPr>
          <a:xfrm>
            <a:off x="1035825" y="507284"/>
            <a:ext cx="15145196" cy="809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ru-RU" sz="56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r>
              <a:rPr lang="ru-RU" sz="5600" b="0" i="0" u="none" strike="noStrike" cap="none" dirty="0" smtClean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. </a:t>
            </a:r>
            <a:r>
              <a:rPr lang="ru-RU" sz="5600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sz="5600" b="0" i="0" u="none" strike="noStrike" cap="none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75" y="3031857"/>
            <a:ext cx="8497486" cy="7097115"/>
          </a:xfrm>
          <a:prstGeom prst="rect">
            <a:avLst/>
          </a:prstGeom>
        </p:spPr>
      </p:pic>
      <p:sp>
        <p:nvSpPr>
          <p:cNvPr id="10" name="Google Shape;755;p2"/>
          <p:cNvSpPr/>
          <p:nvPr/>
        </p:nvSpPr>
        <p:spPr>
          <a:xfrm>
            <a:off x="9940835" y="1854033"/>
            <a:ext cx="6449192" cy="498556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55;p2"/>
          <p:cNvSpPr/>
          <p:nvPr/>
        </p:nvSpPr>
        <p:spPr>
          <a:xfrm>
            <a:off x="9940835" y="5598719"/>
            <a:ext cx="6449192" cy="498556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756;p2"/>
          <p:cNvSpPr txBox="1"/>
          <p:nvPr/>
        </p:nvSpPr>
        <p:spPr>
          <a:xfrm>
            <a:off x="9940835" y="2065205"/>
            <a:ext cx="6426927" cy="45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SzPts val="5600"/>
            </a:pPr>
            <a:r>
              <a:rPr lang="en-US" sz="1800" dirty="0"/>
              <a:t>TOP 5 POSITIVELY CORRELATED VALUES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SzPts val="5600"/>
            </a:pPr>
            <a:endParaRPr lang="en-US" sz="2400"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endParaRPr sz="5600" b="0" i="0" u="none" strike="noStrike" cap="none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" name="Google Shape;756;p2"/>
          <p:cNvSpPr txBox="1"/>
          <p:nvPr/>
        </p:nvSpPr>
        <p:spPr>
          <a:xfrm>
            <a:off x="10236924" y="5757831"/>
            <a:ext cx="6426927" cy="45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SzPts val="5600"/>
            </a:pPr>
            <a:r>
              <a:rPr lang="en-US" sz="1800" dirty="0"/>
              <a:t>TOP 5 NEGATIVELY CORRELATED VALUES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SzPts val="5600"/>
            </a:pPr>
            <a:endParaRPr lang="en-US" sz="2400"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endParaRPr sz="5600" b="0" i="0" u="none" strike="noStrike" cap="none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835" y="2732301"/>
            <a:ext cx="4663439" cy="259423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6924" y="6627190"/>
            <a:ext cx="4863740" cy="254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"/>
          <p:cNvSpPr/>
          <p:nvPr/>
        </p:nvSpPr>
        <p:spPr>
          <a:xfrm>
            <a:off x="556175" y="490725"/>
            <a:ext cx="17192100" cy="148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"/>
          <p:cNvSpPr txBox="1"/>
          <p:nvPr/>
        </p:nvSpPr>
        <p:spPr>
          <a:xfrm>
            <a:off x="822960" y="826026"/>
            <a:ext cx="15145196" cy="809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ru-RU" sz="5600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3. Методика решения</a:t>
            </a:r>
            <a:endParaRPr sz="5600" b="0" i="0" u="none" strike="noStrike" cap="none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57" name="Google Shape;757;p2"/>
          <p:cNvSpPr txBox="1"/>
          <p:nvPr/>
        </p:nvSpPr>
        <p:spPr>
          <a:xfrm>
            <a:off x="550900" y="2217225"/>
            <a:ext cx="71472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0" i="0" u="none" strike="noStrike" cap="none" dirty="0">
              <a:solidFill>
                <a:srgbClr val="27282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1096;p24"/>
          <p:cNvSpPr txBox="1"/>
          <p:nvPr/>
        </p:nvSpPr>
        <p:spPr>
          <a:xfrm>
            <a:off x="822960" y="2306526"/>
            <a:ext cx="16925315" cy="7843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91425" bIns="91425" anchor="t" anchorCtr="0">
            <a:noAutofit/>
          </a:bodyPr>
          <a:lstStyle/>
          <a:p>
            <a:pPr>
              <a:lnSpc>
                <a:spcPct val="80000"/>
              </a:lnSpc>
              <a:buSzPts val="9600"/>
            </a:pPr>
            <a:r>
              <a:rPr lang="ru-RU" sz="24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1. Выявлено 2083 пропущенных значения, которые заменены на медианные.</a:t>
            </a:r>
          </a:p>
          <a:p>
            <a:pPr>
              <a:lnSpc>
                <a:spcPct val="80000"/>
              </a:lnSpc>
              <a:buSzPts val="9600"/>
            </a:pPr>
            <a:endParaRPr lang="ru-RU" sz="2400" dirty="0" smtClean="0"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r>
              <a:rPr lang="ru-RU" sz="24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2. Согласно матрице корреляций выявлены ТОП 5 положительно и отрицательно коррелированных данных(с учетом имеющихся практик решения , эти данные оставлены в виду их финансовой важности и весомого влияния на результаты прогнозов).</a:t>
            </a:r>
          </a:p>
          <a:p>
            <a:pPr>
              <a:lnSpc>
                <a:spcPct val="80000"/>
              </a:lnSpc>
              <a:buSzPts val="9600"/>
            </a:pPr>
            <a:endParaRPr lang="ru-RU" sz="2400" dirty="0"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r>
              <a:rPr lang="ru-RU" sz="24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3. Применен </a:t>
            </a:r>
            <a:r>
              <a:rPr lang="ru-RU" sz="2400" dirty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RobustScaler для масштабирования данных </a:t>
            </a:r>
            <a:endParaRPr lang="ru-RU" sz="2400" dirty="0" smtClean="0"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r>
              <a:rPr lang="ru-RU" sz="2400" dirty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   в </a:t>
            </a:r>
            <a:r>
              <a:rPr lang="ru-RU" sz="2400" dirty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соответствии с </a:t>
            </a:r>
            <a:r>
              <a:rPr lang="ru-RU" sz="2400" dirty="0" err="1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квартильным</a:t>
            </a:r>
            <a:r>
              <a:rPr lang="ru-RU" sz="24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 размахом</a:t>
            </a:r>
          </a:p>
          <a:p>
            <a:pPr>
              <a:lnSpc>
                <a:spcPct val="80000"/>
              </a:lnSpc>
              <a:buSzPts val="9600"/>
            </a:pPr>
            <a:r>
              <a:rPr lang="ru-RU" sz="24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    с целью </a:t>
            </a:r>
            <a:r>
              <a:rPr lang="en-US" sz="24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уменьшения влияния выбросов.</a:t>
            </a:r>
          </a:p>
          <a:p>
            <a:pPr>
              <a:lnSpc>
                <a:spcPct val="80000"/>
              </a:lnSpc>
              <a:buSzPts val="9600"/>
            </a:pPr>
            <a:endParaRPr lang="ru-RU" sz="2400" dirty="0"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r>
              <a:rPr lang="ru-RU" sz="24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4. Разделение данных на </a:t>
            </a:r>
            <a:r>
              <a:rPr lang="en-US" sz="24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train and test </a:t>
            </a:r>
            <a:r>
              <a:rPr lang="ru-RU" sz="24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выполнено при </a:t>
            </a:r>
          </a:p>
          <a:p>
            <a:pPr>
              <a:lnSpc>
                <a:spcPct val="80000"/>
              </a:lnSpc>
              <a:buSzPts val="9600"/>
            </a:pPr>
            <a:r>
              <a:rPr lang="ru-RU" sz="2400" dirty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    помощи метода </a:t>
            </a:r>
            <a:r>
              <a:rPr lang="en-US" sz="24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train_test_split </a:t>
            </a:r>
            <a:r>
              <a:rPr lang="ru-RU" sz="24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в соотношении 80/20</a:t>
            </a:r>
            <a:endParaRPr lang="en-US" sz="2400" dirty="0" smtClean="0"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r>
              <a:rPr lang="en-US" sz="2400" dirty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   </a:t>
            </a:r>
            <a:r>
              <a:rPr lang="ru-RU" sz="24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(стратифицированное разбиение с учетом классов) </a:t>
            </a:r>
          </a:p>
          <a:p>
            <a:pPr>
              <a:lnSpc>
                <a:spcPct val="80000"/>
              </a:lnSpc>
              <a:buSzPts val="9600"/>
            </a:pPr>
            <a:endParaRPr lang="ru-RU" sz="2400" dirty="0" smtClean="0"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endParaRPr lang="ru-RU" sz="2400" dirty="0"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r>
              <a:rPr lang="ru-RU" sz="24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5. Применены модели классификации отдельно на пяти </a:t>
            </a:r>
            <a:r>
              <a:rPr lang="en-US" sz="24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dataset</a:t>
            </a:r>
            <a:r>
              <a:rPr lang="ru-RU" sz="24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ах за каждый год  и полном наборе данных.</a:t>
            </a:r>
          </a:p>
          <a:p>
            <a:endParaRPr lang="ru-RU" sz="2400" dirty="0" smtClean="0"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r>
              <a:rPr lang="ru-RU" sz="24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6. Определены и применены м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  <a:sym typeface="Proxima Nova"/>
              </a:rPr>
              <a:t>одели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sym typeface="Proxima Nova"/>
              </a:rPr>
              <a:t>с учетом изученных практик: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sym typeface="Proxima Nova"/>
              </a:rPr>
              <a:t>  *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Naive Bayes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sym typeface="Proxima Nova"/>
              </a:rPr>
              <a:t>  *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Logistic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sym typeface="Proxima Nova"/>
              </a:rPr>
              <a:t>  *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Tree Classifier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 smtClean="0"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r>
              <a:rPr lang="ru-RU" sz="24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7. Определены критерии качества модели: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Accuracy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более 70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%,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Precision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более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50%,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Recall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более 50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%,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более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endParaRPr lang="en-US" sz="2400" b="1" dirty="0">
              <a:latin typeface="+mj-lt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SzPts val="9600"/>
            </a:pPr>
            <a:endParaRPr lang="ru-RU" sz="2400" b="1" dirty="0" smtClean="0">
              <a:latin typeface="+mj-lt"/>
              <a:ea typeface="Proxima Nova"/>
              <a:cs typeface="Proxima Nova"/>
              <a:sym typeface="Proxima Nova"/>
            </a:endParaRP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</a:pPr>
            <a:r>
              <a:rPr lang="ru-RU" sz="2400" b="1" dirty="0" smtClean="0">
                <a:latin typeface="+mj-lt"/>
                <a:ea typeface="Proxima Nova"/>
                <a:cs typeface="Proxima Nova"/>
                <a:sym typeface="Proxima Nova"/>
              </a:rPr>
              <a:t> </a:t>
            </a:r>
          </a:p>
          <a:p>
            <a:pPr marL="457200" indent="-457200">
              <a:buAutoNum type="arabicPeriod" startAt="4"/>
            </a:pPr>
            <a:endParaRPr lang="ru-RU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en-US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en-US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en-US" sz="2400" b="1" dirty="0">
              <a:latin typeface="+mj-lt"/>
              <a:sym typeface="Proxima Nova"/>
            </a:endParaRPr>
          </a:p>
          <a:p>
            <a:endParaRPr lang="ru-RU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en-US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ru-RU" sz="2100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539" y="3840766"/>
            <a:ext cx="8240736" cy="2468594"/>
          </a:xfrm>
          <a:prstGeom prst="rect">
            <a:avLst/>
          </a:prstGeom>
        </p:spPr>
      </p:pic>
      <p:sp>
        <p:nvSpPr>
          <p:cNvPr id="8" name="Левая фигурная скобка 7"/>
          <p:cNvSpPr/>
          <p:nvPr/>
        </p:nvSpPr>
        <p:spPr>
          <a:xfrm>
            <a:off x="9209314" y="3840766"/>
            <a:ext cx="363540" cy="2468594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023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"/>
          <p:cNvSpPr/>
          <p:nvPr/>
        </p:nvSpPr>
        <p:spPr>
          <a:xfrm>
            <a:off x="556175" y="490725"/>
            <a:ext cx="17192100" cy="148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"/>
          <p:cNvSpPr txBox="1"/>
          <p:nvPr/>
        </p:nvSpPr>
        <p:spPr>
          <a:xfrm>
            <a:off x="822960" y="826026"/>
            <a:ext cx="15145196" cy="809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ru-RU" sz="5600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3. Методика решения</a:t>
            </a:r>
            <a:endParaRPr sz="5600" b="0" i="0" u="none" strike="noStrike" cap="none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57" name="Google Shape;757;p2"/>
          <p:cNvSpPr txBox="1"/>
          <p:nvPr/>
        </p:nvSpPr>
        <p:spPr>
          <a:xfrm>
            <a:off x="550900" y="2217225"/>
            <a:ext cx="71472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0" i="0" u="none" strike="noStrike" cap="none" dirty="0">
              <a:solidFill>
                <a:srgbClr val="27282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1096;p24"/>
          <p:cNvSpPr txBox="1"/>
          <p:nvPr/>
        </p:nvSpPr>
        <p:spPr>
          <a:xfrm>
            <a:off x="822960" y="2306526"/>
            <a:ext cx="16925315" cy="768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91425" bIns="91425" anchor="t" anchorCtr="0">
            <a:noAutofit/>
          </a:bodyPr>
          <a:lstStyle/>
          <a:p>
            <a:r>
              <a:rPr lang="ru-RU" sz="2400" b="1" dirty="0" smtClean="0">
                <a:latin typeface="+mj-lt"/>
                <a:sym typeface="Proxima Nova"/>
              </a:rPr>
              <a:t>8. Спроектирована эталонная модель </a:t>
            </a:r>
            <a:r>
              <a:rPr lang="en-US" sz="2400" b="1" dirty="0" smtClean="0">
                <a:latin typeface="+mj-lt"/>
                <a:sym typeface="Proxima Nova"/>
              </a:rPr>
              <a:t>Null</a:t>
            </a:r>
            <a:r>
              <a:rPr lang="ru-RU" sz="2400" b="1" dirty="0" smtClean="0">
                <a:latin typeface="+mj-lt"/>
                <a:sym typeface="Proxima Nova"/>
              </a:rPr>
              <a:t>    прогнозируемых результатов с использованием матрицы ошибок </a:t>
            </a:r>
            <a:r>
              <a:rPr lang="en-US" sz="2400" b="1" dirty="0" smtClean="0">
                <a:latin typeface="+mj-lt"/>
                <a:sym typeface="Proxima Nova"/>
              </a:rPr>
              <a:t>confusion matrix</a:t>
            </a:r>
            <a:r>
              <a:rPr lang="ru-RU" sz="2400" b="1" dirty="0" smtClean="0">
                <a:latin typeface="+mj-lt"/>
                <a:sym typeface="Proxima Nova"/>
              </a:rPr>
              <a:t>:</a:t>
            </a:r>
          </a:p>
          <a:p>
            <a:endParaRPr lang="ru-RU" sz="2400" b="1" dirty="0" smtClean="0">
              <a:latin typeface="+mj-lt"/>
              <a:sym typeface="Proxima Nova"/>
            </a:endParaRPr>
          </a:p>
          <a:p>
            <a:endParaRPr lang="ru-RU" sz="2400" b="1" dirty="0" smtClean="0">
              <a:latin typeface="+mj-lt"/>
              <a:sym typeface="Proxima Nova"/>
            </a:endParaRPr>
          </a:p>
          <a:p>
            <a:endParaRPr lang="ru-RU" sz="2400" b="1" dirty="0">
              <a:latin typeface="+mj-lt"/>
              <a:sym typeface="Proxima Nova"/>
            </a:endParaRPr>
          </a:p>
          <a:p>
            <a:endParaRPr lang="ru-RU" sz="2400" b="1" dirty="0" smtClean="0">
              <a:latin typeface="+mj-lt"/>
              <a:sym typeface="Proxima Nova"/>
            </a:endParaRPr>
          </a:p>
          <a:p>
            <a:endParaRPr lang="ru-RU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en-US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en-US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en-US" sz="2400" b="1" dirty="0">
              <a:latin typeface="+mj-lt"/>
              <a:sym typeface="Proxima Nova"/>
            </a:endParaRPr>
          </a:p>
          <a:p>
            <a:endParaRPr lang="ru-RU" sz="2400" b="1" dirty="0" smtClean="0">
              <a:latin typeface="+mj-lt"/>
              <a:sym typeface="Proxima Nova"/>
            </a:endParaRPr>
          </a:p>
          <a:p>
            <a:endParaRPr lang="en-US" sz="2400" b="1" dirty="0" smtClean="0">
              <a:latin typeface="+mj-lt"/>
              <a:sym typeface="Proxima Nova"/>
            </a:endParaRPr>
          </a:p>
          <a:p>
            <a:pPr marL="457200" indent="-457200">
              <a:buAutoNum type="arabicPeriod" startAt="4"/>
            </a:pPr>
            <a:endParaRPr lang="ru-RU" sz="2100" dirty="0" smtClean="0"/>
          </a:p>
          <a:p>
            <a:pPr marL="457200" indent="-457200">
              <a:buAutoNum type="arabicPeriod" startAt="4"/>
            </a:pPr>
            <a:endParaRPr lang="ru-RU" sz="2100" dirty="0"/>
          </a:p>
          <a:p>
            <a:r>
              <a:rPr lang="ru-RU" sz="2100" dirty="0" smtClean="0"/>
              <a:t>9. </a:t>
            </a:r>
            <a:r>
              <a:rPr lang="ru-RU" sz="2100" b="1" dirty="0" smtClean="0"/>
              <a:t>Создание и обучение моделей: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3519229"/>
            <a:ext cx="5937112" cy="15099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" y="5654236"/>
            <a:ext cx="5915110" cy="74656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343" y="3488008"/>
            <a:ext cx="7341931" cy="408047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26338" y="7903784"/>
            <a:ext cx="3572448" cy="208930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4303" y="7903783"/>
            <a:ext cx="3530803" cy="200161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8070" y="7903784"/>
            <a:ext cx="3583550" cy="208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3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4BD0A0"/>
      </a:dk2>
      <a:lt2>
        <a:srgbClr val="27282D"/>
      </a:lt2>
      <a:accent1>
        <a:srgbClr val="EB236B"/>
      </a:accent1>
      <a:accent2>
        <a:srgbClr val="5D00F5"/>
      </a:accent2>
      <a:accent3>
        <a:srgbClr val="0066FF"/>
      </a:accent3>
      <a:accent4>
        <a:srgbClr val="F3F4F7"/>
      </a:accent4>
      <a:accent5>
        <a:srgbClr val="999999"/>
      </a:accent5>
      <a:accent6>
        <a:srgbClr val="FFFFFF"/>
      </a:accent6>
      <a:hlink>
        <a:srgbClr val="4BD0A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1321</Words>
  <Application>Microsoft Office PowerPoint</Application>
  <PresentationFormat>Произвольный</PresentationFormat>
  <Paragraphs>313</Paragraphs>
  <Slides>16</Slides>
  <Notes>14</Notes>
  <HiddenSlides>12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Times New Roman</vt:lpstr>
      <vt:lpstr>Arial</vt:lpstr>
      <vt:lpstr>Proxima Nova Semibold</vt:lpstr>
      <vt:lpstr>Calibri</vt:lpstr>
      <vt:lpstr>Proxima Nova</vt:lpstr>
      <vt:lpstr>White Green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</dc:creator>
  <cp:lastModifiedBy>Пользователь Windows</cp:lastModifiedBy>
  <cp:revision>104</cp:revision>
  <dcterms:modified xsi:type="dcterms:W3CDTF">2021-12-18T19:53:15Z</dcterms:modified>
</cp:coreProperties>
</file>