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3.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IN" sz="5200" spc="-1" strike="noStrike">
                <a:solidFill>
                  <a:srgbClr val="000000"/>
                </a:solidFill>
                <a:latin typeface="Arial"/>
              </a:rPr>
              <a:t>Click to edit the title text </a:t>
            </a:r>
            <a:r>
              <a:rPr b="0" lang="en-IN" sz="5200" spc="-1" strike="noStrike">
                <a:solidFill>
                  <a:srgbClr val="000000"/>
                </a:solidFill>
                <a:latin typeface="Arial"/>
              </a:rPr>
              <a:t>format</a:t>
            </a:r>
            <a:endParaRPr b="0" lang="en-IN"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C3E171D5-A6B0-4C3B-A89B-F65DE489B1AF}" type="slidenum">
              <a:rPr b="0" lang="en-IN" sz="1000" spc="-1" strike="noStrike">
                <a:solidFill>
                  <a:srgbClr val="595959"/>
                </a:solidFill>
                <a:latin typeface="Arial"/>
                <a:ea typeface="Arial"/>
              </a:rPr>
              <a:t>&lt;number&gt;</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89B3F4E5-BE5A-4260-894F-6CBCDB148F06}" type="slidenum">
              <a:rPr b="0" lang="en-IN"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5573a"/>
        </a:solidFill>
      </p:bgPr>
    </p:bg>
    <p:spTree>
      <p:nvGrpSpPr>
        <p:cNvPr id="1" name=""/>
        <p:cNvGrpSpPr/>
        <p:nvPr/>
      </p:nvGrpSpPr>
      <p:grpSpPr>
        <a:xfrm>
          <a:off x="0" y="0"/>
          <a:ext cx="0" cy="0"/>
          <a:chOff x="0" y="0"/>
          <a:chExt cx="0" cy="0"/>
        </a:xfrm>
      </p:grpSpPr>
      <p:pic>
        <p:nvPicPr>
          <p:cNvPr id="78" name="Google Shape;54;p13" descr=""/>
          <p:cNvPicPr/>
          <p:nvPr/>
        </p:nvPicPr>
        <p:blipFill>
          <a:blip r:embed="rId1"/>
          <a:stretch/>
        </p:blipFill>
        <p:spPr>
          <a:xfrm>
            <a:off x="838440" y="0"/>
            <a:ext cx="7466760" cy="51429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5573a"/>
                </a:solidFill>
                <a:latin typeface="Arial"/>
                <a:ea typeface="Arial"/>
              </a:rPr>
              <a:t>❖ </a:t>
            </a:r>
            <a:r>
              <a:rPr b="0" lang="en-IN" sz="2800" spc="-1" strike="noStrike">
                <a:solidFill>
                  <a:srgbClr val="ff9900"/>
                </a:solidFill>
                <a:latin typeface="Impact"/>
                <a:ea typeface="Impact"/>
              </a:rPr>
              <a:t>Exploratory Data Analysis</a:t>
            </a:r>
            <a:r>
              <a:rPr b="0" lang="en-IN" sz="2800" spc="-1" strike="noStrike">
                <a:solidFill>
                  <a:srgbClr val="ff9900"/>
                </a:solidFill>
                <a:latin typeface="Impact"/>
                <a:ea typeface="Impact"/>
              </a:rPr>
              <a:t>	</a:t>
            </a:r>
            <a:br/>
            <a:br/>
            <a:br/>
            <a:br/>
            <a:endParaRPr b="0" lang="en-IN" sz="2800" spc="-1" strike="noStrike">
              <a:solidFill>
                <a:srgbClr val="000000"/>
              </a:solidFill>
              <a:latin typeface="Arial"/>
            </a:endParaRPr>
          </a:p>
        </p:txBody>
      </p:sp>
      <p:sp>
        <p:nvSpPr>
          <p:cNvPr id="112" name="TextShape 2"/>
          <p:cNvSpPr txBox="1"/>
          <p:nvPr/>
        </p:nvSpPr>
        <p:spPr>
          <a:xfrm>
            <a:off x="311760" y="1152360"/>
            <a:ext cx="8520120" cy="3839400"/>
          </a:xfrm>
          <a:prstGeom prst="rect">
            <a:avLst/>
          </a:prstGeom>
          <a:noFill/>
          <a:ln>
            <a:noFill/>
          </a:ln>
        </p:spPr>
        <p:txBody>
          <a:bodyPr tIns="91440" bIns="91440"/>
          <a:p>
            <a:pPr>
              <a:lnSpc>
                <a:spcPct val="115000"/>
              </a:lnSpc>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Transformation</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r>
              <a:rPr b="1" lang="en-IN" sz="1800" spc="-1" strike="noStrike">
                <a:solidFill>
                  <a:srgbClr val="000000"/>
                </a:solidFill>
                <a:latin typeface="Arial"/>
                <a:ea typeface="Arial"/>
              </a:rPr>
              <a:t>Splitting Dataset into Training and Testing</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Model Selection</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113" name="Google Shape;125;p22" descr=""/>
          <p:cNvPicPr/>
          <p:nvPr/>
        </p:nvPicPr>
        <p:blipFill>
          <a:blip r:embed="rId1"/>
          <a:stretch/>
        </p:blipFill>
        <p:spPr>
          <a:xfrm>
            <a:off x="7856280" y="0"/>
            <a:ext cx="1287360" cy="1217160"/>
          </a:xfrm>
          <a:prstGeom prst="rect">
            <a:avLst/>
          </a:prstGeom>
          <a:ln>
            <a:noFill/>
          </a:ln>
        </p:spPr>
      </p:pic>
      <p:sp>
        <p:nvSpPr>
          <p:cNvPr id="114" name="CustomShape 3"/>
          <p:cNvSpPr/>
          <p:nvPr/>
        </p:nvSpPr>
        <p:spPr>
          <a:xfrm>
            <a:off x="519840" y="1572120"/>
            <a:ext cx="8312040" cy="57240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1" lang="en-IN" sz="1400" spc="-1" strike="noStrike">
                <a:solidFill>
                  <a:srgbClr val="000000"/>
                </a:solidFill>
                <a:latin typeface="Arial"/>
                <a:ea typeface="Arial"/>
              </a:rPr>
              <a:t>Before training the data, we would first transform the data to account for any skewness in the variable distribution.(Float)</a:t>
            </a:r>
            <a:endParaRPr b="0" lang="en-IN" sz="1400" spc="-1" strike="noStrike">
              <a:latin typeface="Arial"/>
            </a:endParaRPr>
          </a:p>
        </p:txBody>
      </p:sp>
      <p:sp>
        <p:nvSpPr>
          <p:cNvPr id="115" name="CustomShape 4"/>
          <p:cNvSpPr/>
          <p:nvPr/>
        </p:nvSpPr>
        <p:spPr>
          <a:xfrm>
            <a:off x="738720" y="2750760"/>
            <a:ext cx="3761640" cy="642600"/>
          </a:xfrm>
          <a:prstGeom prst="roundRect">
            <a:avLst>
              <a:gd name="adj" fmla="val 16667"/>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1" lang="en-IN" sz="1400" spc="-1" strike="noStrike">
                <a:solidFill>
                  <a:srgbClr val="000000"/>
                </a:solidFill>
                <a:latin typeface="Arial"/>
                <a:ea typeface="Arial"/>
              </a:rPr>
              <a:t>We split the dataset based on ‘issue_d’</a:t>
            </a:r>
            <a:endParaRPr b="0" lang="en-IN" sz="1400" spc="-1" strike="noStrike">
              <a:latin typeface="Arial"/>
            </a:endParaRPr>
          </a:p>
          <a:p>
            <a:pPr>
              <a:lnSpc>
                <a:spcPct val="100000"/>
              </a:lnSpc>
            </a:pPr>
            <a:r>
              <a:rPr b="1" lang="en-IN" sz="1400" spc="-1" strike="noStrike">
                <a:solidFill>
                  <a:srgbClr val="000000"/>
                </a:solidFill>
                <a:latin typeface="Arial"/>
                <a:ea typeface="Arial"/>
              </a:rPr>
              <a:t>Train set - (June 2007 - May 2015)</a:t>
            </a:r>
            <a:endParaRPr b="0" lang="en-IN" sz="1400" spc="-1" strike="noStrike">
              <a:latin typeface="Arial"/>
            </a:endParaRPr>
          </a:p>
          <a:p>
            <a:pPr>
              <a:lnSpc>
                <a:spcPct val="100000"/>
              </a:lnSpc>
            </a:pPr>
            <a:r>
              <a:rPr b="1" lang="en-IN" sz="1400" spc="-1" strike="noStrike">
                <a:solidFill>
                  <a:srgbClr val="000000"/>
                </a:solidFill>
                <a:latin typeface="Arial"/>
                <a:ea typeface="Arial"/>
              </a:rPr>
              <a:t>Test set – (June 2015 – Dec 2015)</a:t>
            </a:r>
            <a:endParaRPr b="0" lang="en-IN" sz="1400" spc="-1" strike="noStrike">
              <a:latin typeface="Arial"/>
            </a:endParaRPr>
          </a:p>
        </p:txBody>
      </p:sp>
      <p:sp>
        <p:nvSpPr>
          <p:cNvPr id="116" name="CustomShape 5"/>
          <p:cNvSpPr/>
          <p:nvPr/>
        </p:nvSpPr>
        <p:spPr>
          <a:xfrm>
            <a:off x="670320" y="4393080"/>
            <a:ext cx="2147400" cy="43560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1" lang="en-IN" sz="1400" spc="-1" strike="noStrike">
                <a:solidFill>
                  <a:srgbClr val="000000"/>
                </a:solidFill>
                <a:latin typeface="Arial"/>
                <a:ea typeface="Arial"/>
              </a:rPr>
              <a:t>1. Logistic Regression</a:t>
            </a:r>
            <a:endParaRPr b="0" lang="en-IN" sz="1400" spc="-1" strike="noStrike">
              <a:latin typeface="Arial"/>
            </a:endParaRPr>
          </a:p>
          <a:p>
            <a:pPr>
              <a:lnSpc>
                <a:spcPct val="100000"/>
              </a:lnSpc>
            </a:pPr>
            <a:r>
              <a:rPr b="1" lang="en-IN" sz="1400" spc="-1" strike="noStrike">
                <a:solidFill>
                  <a:srgbClr val="000000"/>
                </a:solidFill>
                <a:latin typeface="Arial"/>
                <a:ea typeface="Arial"/>
              </a:rPr>
              <a:t>2. Random Forest</a:t>
            </a:r>
            <a:endParaRPr b="0" lang="en-IN" sz="1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9200" y="61920"/>
            <a:ext cx="8520120" cy="572400"/>
          </a:xfrm>
          <a:prstGeom prst="rect">
            <a:avLst/>
          </a:prstGeom>
          <a:noFill/>
          <a:ln>
            <a:noFill/>
          </a:ln>
        </p:spPr>
        <p:txBody>
          <a:bodyPr tIns="91440" bIns="91440"/>
          <a:p>
            <a:pPr>
              <a:lnSpc>
                <a:spcPct val="100000"/>
              </a:lnSpc>
            </a:pPr>
            <a:r>
              <a:rPr b="0" lang="en-IN" sz="2800" spc="-1" strike="noStrike">
                <a:solidFill>
                  <a:srgbClr val="ff9900"/>
                </a:solidFill>
                <a:latin typeface="Impact"/>
                <a:ea typeface="Impact"/>
              </a:rPr>
              <a:t>Results</a:t>
            </a:r>
            <a:r>
              <a:rPr b="0" lang="en-IN" sz="2800" spc="-1" strike="noStrike">
                <a:solidFill>
                  <a:srgbClr val="ff9900"/>
                </a:solidFill>
                <a:latin typeface="Impact"/>
                <a:ea typeface="Impact"/>
              </a:rPr>
              <a:t>	</a:t>
            </a:r>
            <a:br/>
            <a:br/>
            <a:br/>
            <a:br/>
            <a:br/>
            <a:endParaRPr b="0" lang="en-IN" sz="2800" spc="-1" strike="noStrike">
              <a:solidFill>
                <a:srgbClr val="000000"/>
              </a:solidFill>
              <a:latin typeface="Arial"/>
            </a:endParaRPr>
          </a:p>
        </p:txBody>
      </p:sp>
      <p:sp>
        <p:nvSpPr>
          <p:cNvPr id="118" name="TextShape 2"/>
          <p:cNvSpPr txBox="1"/>
          <p:nvPr/>
        </p:nvSpPr>
        <p:spPr>
          <a:xfrm>
            <a:off x="186480" y="576360"/>
            <a:ext cx="8957520" cy="4566960"/>
          </a:xfrm>
          <a:prstGeom prst="rect">
            <a:avLst/>
          </a:prstGeom>
          <a:noFill/>
          <a:ln>
            <a:noFill/>
          </a:ln>
        </p:spPr>
        <p:txBody>
          <a:bodyPr tIns="91440" bIns="91440"/>
          <a:p>
            <a:pPr>
              <a:lnSpc>
                <a:spcPct val="115000"/>
              </a:lnSpc>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Accuracy</a:t>
            </a:r>
            <a:endParaRPr b="0" lang="en-IN" sz="1800" spc="-1" strike="noStrike">
              <a:solidFill>
                <a:srgbClr val="000000"/>
              </a:solidFill>
              <a:latin typeface="Arial"/>
            </a:endParaRPr>
          </a:p>
          <a:p>
            <a:pPr>
              <a:lnSpc>
                <a:spcPct val="115000"/>
              </a:lnSpc>
              <a:spcBef>
                <a:spcPts val="1599"/>
              </a:spcBef>
            </a:pPr>
            <a:r>
              <a:rPr b="1" lang="en-IN" sz="1800" spc="-1" strike="noStrike" u="sng">
                <a:solidFill>
                  <a:srgbClr val="05572f"/>
                </a:solidFill>
                <a:uFillTx/>
                <a:latin typeface="Arial"/>
                <a:ea typeface="Arial"/>
              </a:rPr>
              <a:t>UNBALANCED</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r>
              <a:rPr b="1" lang="en-IN" sz="1800" spc="-1" strike="noStrike" u="sng">
                <a:solidFill>
                  <a:srgbClr val="05572f"/>
                </a:solidFill>
                <a:uFillTx/>
                <a:latin typeface="Arial"/>
                <a:ea typeface="Arial"/>
              </a:rPr>
              <a:t>BALANCED</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119" name="Google Shape;135;p23" descr=""/>
          <p:cNvPicPr/>
          <p:nvPr/>
        </p:nvPicPr>
        <p:blipFill>
          <a:blip r:embed="rId1"/>
          <a:stretch/>
        </p:blipFill>
        <p:spPr>
          <a:xfrm>
            <a:off x="7856280" y="0"/>
            <a:ext cx="1287360" cy="1217160"/>
          </a:xfrm>
          <a:prstGeom prst="rect">
            <a:avLst/>
          </a:prstGeom>
          <a:ln>
            <a:noFill/>
          </a:ln>
        </p:spPr>
      </p:pic>
      <p:pic>
        <p:nvPicPr>
          <p:cNvPr id="120" name="Google Shape;136;p23" descr=""/>
          <p:cNvPicPr/>
          <p:nvPr/>
        </p:nvPicPr>
        <p:blipFill>
          <a:blip r:embed="rId2"/>
          <a:stretch/>
        </p:blipFill>
        <p:spPr>
          <a:xfrm>
            <a:off x="748800" y="1551600"/>
            <a:ext cx="3577680" cy="731880"/>
          </a:xfrm>
          <a:prstGeom prst="rect">
            <a:avLst/>
          </a:prstGeom>
          <a:ln>
            <a:noFill/>
          </a:ln>
        </p:spPr>
      </p:pic>
      <p:pic>
        <p:nvPicPr>
          <p:cNvPr id="121" name="Google Shape;137;p23" descr=""/>
          <p:cNvPicPr/>
          <p:nvPr/>
        </p:nvPicPr>
        <p:blipFill>
          <a:blip r:embed="rId3"/>
          <a:stretch/>
        </p:blipFill>
        <p:spPr>
          <a:xfrm>
            <a:off x="748800" y="2378520"/>
            <a:ext cx="3577680" cy="820440"/>
          </a:xfrm>
          <a:prstGeom prst="rect">
            <a:avLst/>
          </a:prstGeom>
          <a:ln>
            <a:noFill/>
          </a:ln>
        </p:spPr>
      </p:pic>
      <p:pic>
        <p:nvPicPr>
          <p:cNvPr id="122" name="Google Shape;138;p23" descr=""/>
          <p:cNvPicPr/>
          <p:nvPr/>
        </p:nvPicPr>
        <p:blipFill>
          <a:blip r:embed="rId4"/>
          <a:stretch/>
        </p:blipFill>
        <p:spPr>
          <a:xfrm>
            <a:off x="403200" y="3688560"/>
            <a:ext cx="3806640" cy="731880"/>
          </a:xfrm>
          <a:prstGeom prst="rect">
            <a:avLst/>
          </a:prstGeom>
          <a:ln>
            <a:noFill/>
          </a:ln>
        </p:spPr>
      </p:pic>
      <p:pic>
        <p:nvPicPr>
          <p:cNvPr id="123" name="Google Shape;139;p23" descr=""/>
          <p:cNvPicPr/>
          <p:nvPr/>
        </p:nvPicPr>
        <p:blipFill>
          <a:blip r:embed="rId5"/>
          <a:stretch/>
        </p:blipFill>
        <p:spPr>
          <a:xfrm>
            <a:off x="4653000" y="3688560"/>
            <a:ext cx="4392360" cy="7318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5520" y="61920"/>
            <a:ext cx="8520120" cy="572400"/>
          </a:xfrm>
          <a:prstGeom prst="rect">
            <a:avLst/>
          </a:prstGeom>
          <a:noFill/>
          <a:ln>
            <a:noFill/>
          </a:ln>
        </p:spPr>
        <p:txBody>
          <a:bodyPr tIns="91440" bIns="91440"/>
          <a:p>
            <a:pPr>
              <a:lnSpc>
                <a:spcPct val="100000"/>
              </a:lnSpc>
            </a:pPr>
            <a:r>
              <a:rPr b="0" lang="en-IN" sz="2800" spc="-1" strike="noStrike">
                <a:solidFill>
                  <a:srgbClr val="ff9900"/>
                </a:solidFill>
                <a:latin typeface="Impact"/>
                <a:ea typeface="Impact"/>
              </a:rPr>
              <a:t>Results</a:t>
            </a:r>
            <a:endParaRPr b="0" lang="en-IN" sz="2800" spc="-1" strike="noStrike">
              <a:solidFill>
                <a:srgbClr val="000000"/>
              </a:solidFill>
              <a:latin typeface="Arial"/>
            </a:endParaRPr>
          </a:p>
        </p:txBody>
      </p:sp>
      <p:sp>
        <p:nvSpPr>
          <p:cNvPr id="125" name="TextShape 2"/>
          <p:cNvSpPr txBox="1"/>
          <p:nvPr/>
        </p:nvSpPr>
        <p:spPr>
          <a:xfrm>
            <a:off x="218880" y="634680"/>
            <a:ext cx="8740800" cy="4398120"/>
          </a:xfrm>
          <a:prstGeom prst="rect">
            <a:avLst/>
          </a:prstGeom>
          <a:noFill/>
          <a:ln>
            <a:noFill/>
          </a:ln>
        </p:spPr>
        <p:txBody>
          <a:bodyPr tIns="91440" bIns="91440"/>
          <a:p>
            <a:pPr>
              <a:lnSpc>
                <a:spcPct val="115000"/>
              </a:lnSpc>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ROC Curve</a:t>
            </a:r>
            <a:endParaRPr b="0" lang="en-IN" sz="1800" spc="-1" strike="noStrike">
              <a:solidFill>
                <a:srgbClr val="000000"/>
              </a:solidFill>
              <a:latin typeface="Arial"/>
            </a:endParaRPr>
          </a:p>
          <a:p>
            <a:pPr>
              <a:lnSpc>
                <a:spcPct val="115000"/>
              </a:lnSpc>
              <a:spcBef>
                <a:spcPts val="1599"/>
              </a:spcBef>
            </a:pPr>
            <a:r>
              <a:rPr b="1" lang="en-IN" sz="1800" spc="-1" strike="noStrike">
                <a:solidFill>
                  <a:srgbClr val="05572f"/>
                </a:solidFill>
                <a:latin typeface="Arial"/>
                <a:ea typeface="Arial"/>
              </a:rPr>
              <a:t>                </a:t>
            </a:r>
            <a:r>
              <a:rPr b="1" lang="en-IN" sz="1800" spc="-1" strike="noStrike" u="sng">
                <a:solidFill>
                  <a:srgbClr val="05572f"/>
                </a:solidFill>
                <a:uFillTx/>
                <a:latin typeface="Arial"/>
                <a:ea typeface="Arial"/>
              </a:rPr>
              <a:t>UNBALANCED </a:t>
            </a:r>
            <a:r>
              <a:rPr b="1" lang="en-IN" sz="1800" spc="-1" strike="noStrike">
                <a:solidFill>
                  <a:srgbClr val="05572f"/>
                </a:solidFill>
                <a:latin typeface="Arial"/>
                <a:ea typeface="Arial"/>
              </a:rPr>
              <a:t>                                                   </a:t>
            </a:r>
            <a:r>
              <a:rPr b="1" lang="en-IN" sz="1800" spc="-1" strike="noStrike" u="sng">
                <a:solidFill>
                  <a:srgbClr val="05572f"/>
                </a:solidFill>
                <a:uFillTx/>
                <a:latin typeface="Arial"/>
                <a:ea typeface="Arial"/>
              </a:rPr>
              <a:t>BALANCED</a:t>
            </a: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126" name="Google Shape;146;p24" descr=""/>
          <p:cNvPicPr/>
          <p:nvPr/>
        </p:nvPicPr>
        <p:blipFill>
          <a:blip r:embed="rId1"/>
          <a:stretch/>
        </p:blipFill>
        <p:spPr>
          <a:xfrm>
            <a:off x="7856280" y="0"/>
            <a:ext cx="1287360" cy="1217160"/>
          </a:xfrm>
          <a:prstGeom prst="rect">
            <a:avLst/>
          </a:prstGeom>
          <a:ln>
            <a:noFill/>
          </a:ln>
        </p:spPr>
      </p:pic>
      <p:pic>
        <p:nvPicPr>
          <p:cNvPr id="127" name="Google Shape;147;p24" descr=""/>
          <p:cNvPicPr/>
          <p:nvPr/>
        </p:nvPicPr>
        <p:blipFill>
          <a:blip r:embed="rId2"/>
          <a:stretch/>
        </p:blipFill>
        <p:spPr>
          <a:xfrm>
            <a:off x="218880" y="1576800"/>
            <a:ext cx="3584880" cy="3566520"/>
          </a:xfrm>
          <a:prstGeom prst="rect">
            <a:avLst/>
          </a:prstGeom>
          <a:ln>
            <a:noFill/>
          </a:ln>
        </p:spPr>
      </p:pic>
      <p:pic>
        <p:nvPicPr>
          <p:cNvPr id="128" name="Google Shape;148;p24" descr=""/>
          <p:cNvPicPr/>
          <p:nvPr/>
        </p:nvPicPr>
        <p:blipFill>
          <a:blip r:embed="rId3"/>
          <a:stretch/>
        </p:blipFill>
        <p:spPr>
          <a:xfrm>
            <a:off x="4880880" y="1517040"/>
            <a:ext cx="3704760" cy="36856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Google Shape;153;p25" descr=""/>
          <p:cNvPicPr/>
          <p:nvPr/>
        </p:nvPicPr>
        <p:blipFill>
          <a:blip r:embed="rId1"/>
          <a:stretch/>
        </p:blipFill>
        <p:spPr>
          <a:xfrm>
            <a:off x="690480" y="29520"/>
            <a:ext cx="7625880" cy="50839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0" y="472320"/>
            <a:ext cx="8520120" cy="572400"/>
          </a:xfrm>
          <a:prstGeom prst="rect">
            <a:avLst/>
          </a:prstGeom>
          <a:noFill/>
          <a:ln>
            <a:noFill/>
          </a:ln>
        </p:spPr>
        <p:txBody>
          <a:bodyPr tIns="91440" bIns="91440"/>
          <a:p>
            <a:pPr marL="2743200" indent="457200">
              <a:lnSpc>
                <a:spcPct val="100000"/>
              </a:lnSpc>
            </a:pPr>
            <a:r>
              <a:rPr b="1" lang="en-IN" sz="2400" spc="-1" strike="noStrike">
                <a:solidFill>
                  <a:srgbClr val="1155cc"/>
                </a:solidFill>
                <a:latin typeface="Oswald"/>
                <a:ea typeface="Oswald"/>
              </a:rPr>
              <a:t> </a:t>
            </a:r>
            <a:r>
              <a:rPr b="1" lang="en-IN" sz="2800" spc="-1" strike="noStrike" u="sng">
                <a:solidFill>
                  <a:srgbClr val="ff9900"/>
                </a:solidFill>
                <a:uFillTx/>
                <a:latin typeface="Oswald"/>
                <a:ea typeface="Oswald"/>
              </a:rPr>
              <a:t>Presentation On</a:t>
            </a:r>
            <a:r>
              <a:rPr b="1" lang="en-IN" sz="2800" spc="-1" strike="noStrike">
                <a:solidFill>
                  <a:srgbClr val="1155cc"/>
                </a:solidFill>
                <a:latin typeface="Oswald"/>
                <a:ea typeface="Oswald"/>
              </a:rPr>
              <a:t> </a:t>
            </a:r>
            <a:br/>
            <a:br/>
            <a:r>
              <a:rPr b="1" lang="en-IN" sz="3000" spc="-1" strike="noStrike">
                <a:solidFill>
                  <a:srgbClr val="000000"/>
                </a:solidFill>
                <a:latin typeface="Arial"/>
                <a:ea typeface="Arial"/>
              </a:rPr>
              <a:t>  Prediction and Analysis Of Default Rate Future Loan</a:t>
            </a:r>
            <a:endParaRPr b="0" lang="en-IN" sz="3000" spc="-1" strike="noStrike">
              <a:solidFill>
                <a:srgbClr val="000000"/>
              </a:solidFill>
              <a:latin typeface="Arial"/>
            </a:endParaRPr>
          </a:p>
        </p:txBody>
      </p:sp>
      <p:sp>
        <p:nvSpPr>
          <p:cNvPr id="80" name="TextShape 2"/>
          <p:cNvSpPr txBox="1"/>
          <p:nvPr/>
        </p:nvSpPr>
        <p:spPr>
          <a:xfrm>
            <a:off x="161280" y="1969920"/>
            <a:ext cx="8730360" cy="2970000"/>
          </a:xfrm>
          <a:prstGeom prst="rect">
            <a:avLst/>
          </a:prstGeom>
          <a:noFill/>
          <a:ln>
            <a:noFill/>
          </a:ln>
        </p:spPr>
        <p:txBody>
          <a:bodyPr tIns="91440" bIns="91440"/>
          <a:p>
            <a:pPr>
              <a:lnSpc>
                <a:spcPct val="115000"/>
              </a:lnSpc>
            </a:pPr>
            <a:r>
              <a:rPr b="0" lang="en-IN" sz="1800" spc="-1" strike="noStrike">
                <a:solidFill>
                  <a:srgbClr val="595959"/>
                </a:solidFill>
                <a:latin typeface="Arial"/>
                <a:ea typeface="Arial"/>
              </a:rPr>
              <a:t>                                                  </a:t>
            </a:r>
            <a:endParaRPr b="0" lang="en-IN" sz="1800" spc="-1" strike="noStrike">
              <a:solidFill>
                <a:srgbClr val="000000"/>
              </a:solidFill>
              <a:latin typeface="Arial"/>
            </a:endParaRPr>
          </a:p>
          <a:p>
            <a:pPr marL="3200400">
              <a:lnSpc>
                <a:spcPct val="115000"/>
              </a:lnSpc>
              <a:spcBef>
                <a:spcPts val="1599"/>
              </a:spcBef>
            </a:pPr>
            <a:r>
              <a:rPr b="0" lang="en-IN" sz="2400" spc="-1" strike="noStrike">
                <a:solidFill>
                  <a:srgbClr val="ff9900"/>
                </a:solidFill>
                <a:latin typeface="Montserrat Black"/>
                <a:ea typeface="Montserrat Black"/>
              </a:rPr>
              <a:t>Presented By</a:t>
            </a:r>
            <a:endParaRPr b="0" lang="en-IN" sz="2400" spc="-1" strike="noStrike">
              <a:solidFill>
                <a:srgbClr val="000000"/>
              </a:solidFill>
              <a:latin typeface="Arial"/>
            </a:endParaRPr>
          </a:p>
          <a:p>
            <a:pPr marL="3200400" indent="-380520">
              <a:lnSpc>
                <a:spcPct val="115000"/>
              </a:lnSpc>
              <a:spcBef>
                <a:spcPts val="1599"/>
              </a:spcBef>
              <a:buClr>
                <a:srgbClr val="073763"/>
              </a:buClr>
              <a:buFont typeface="Montserrat Black"/>
              <a:buChar char="★"/>
            </a:pPr>
            <a:r>
              <a:rPr b="0" lang="en-IN" sz="2400" spc="-1" strike="noStrike">
                <a:solidFill>
                  <a:srgbClr val="073763"/>
                </a:solidFill>
                <a:latin typeface="Montserrat Black"/>
                <a:ea typeface="Montserrat Black"/>
              </a:rPr>
              <a:t>Gabriel Albert</a:t>
            </a:r>
            <a:endParaRPr b="0" lang="en-IN" sz="2400" spc="-1" strike="noStrike">
              <a:solidFill>
                <a:srgbClr val="000000"/>
              </a:solidFill>
              <a:latin typeface="Arial"/>
            </a:endParaRPr>
          </a:p>
          <a:p>
            <a:pPr marL="3200400" indent="-380520">
              <a:lnSpc>
                <a:spcPct val="115000"/>
              </a:lnSpc>
              <a:buClr>
                <a:srgbClr val="073763"/>
              </a:buClr>
              <a:buFont typeface="Montserrat Black"/>
              <a:buChar char="★"/>
            </a:pPr>
            <a:r>
              <a:rPr b="0" lang="en-IN" sz="2400" spc="-1" strike="noStrike">
                <a:solidFill>
                  <a:srgbClr val="073763"/>
                </a:solidFill>
                <a:latin typeface="Montserrat Black"/>
                <a:ea typeface="Montserrat Black"/>
              </a:rPr>
              <a:t>Rishabh Lavangad</a:t>
            </a:r>
            <a:endParaRPr b="0" lang="en-IN" sz="2400" spc="-1" strike="noStrike">
              <a:solidFill>
                <a:srgbClr val="000000"/>
              </a:solidFill>
              <a:latin typeface="Arial"/>
            </a:endParaRPr>
          </a:p>
          <a:p>
            <a:pPr marL="3200400" indent="-380520">
              <a:lnSpc>
                <a:spcPct val="115000"/>
              </a:lnSpc>
              <a:buClr>
                <a:srgbClr val="073763"/>
              </a:buClr>
              <a:buFont typeface="Montserrat Black"/>
              <a:buChar char="★"/>
            </a:pPr>
            <a:r>
              <a:rPr b="0" lang="en-IN" sz="2400" spc="-1" strike="noStrike">
                <a:solidFill>
                  <a:srgbClr val="073763"/>
                </a:solidFill>
                <a:latin typeface="Montserrat Black"/>
                <a:ea typeface="Montserrat Black"/>
              </a:rPr>
              <a:t>Vaibhav Mistri   </a:t>
            </a:r>
            <a:endParaRPr b="0" lang="en-IN" sz="2400" spc="-1" strike="noStrike">
              <a:solidFill>
                <a:srgbClr val="000000"/>
              </a:solidFill>
              <a:latin typeface="Arial"/>
            </a:endParaRPr>
          </a:p>
          <a:p>
            <a:pPr>
              <a:lnSpc>
                <a:spcPct val="115000"/>
              </a:lnSpc>
              <a:spcBef>
                <a:spcPts val="1599"/>
              </a:spcBef>
            </a:pPr>
            <a:r>
              <a:rPr b="0" lang="en-IN" sz="2400" spc="-1" strike="noStrike">
                <a:solidFill>
                  <a:srgbClr val="073763"/>
                </a:solidFill>
                <a:latin typeface="Montserrat Black"/>
                <a:ea typeface="Montserrat Black"/>
              </a:rPr>
              <a:t>              </a:t>
            </a:r>
            <a:endParaRPr b="0" lang="en-IN" sz="2400" spc="-1" strike="noStrike">
              <a:solidFill>
                <a:srgbClr val="000000"/>
              </a:solidFill>
              <a:latin typeface="Arial"/>
            </a:endParaRPr>
          </a:p>
          <a:p>
            <a:pPr>
              <a:lnSpc>
                <a:spcPct val="115000"/>
              </a:lnSpc>
              <a:spcBef>
                <a:spcPts val="1599"/>
              </a:spcBef>
              <a:spcAft>
                <a:spcPts val="1599"/>
              </a:spcAft>
            </a:pPr>
            <a:r>
              <a:rPr b="0" lang="en-IN" sz="2400" spc="-1" strike="noStrike">
                <a:solidFill>
                  <a:srgbClr val="073763"/>
                </a:solidFill>
                <a:latin typeface="Montserrat Black"/>
                <a:ea typeface="Montserrat Black"/>
              </a:rPr>
              <a:t>                  </a:t>
            </a:r>
            <a:r>
              <a:rPr b="0" lang="en-IN" sz="2400" spc="-1" strike="noStrike">
                <a:solidFill>
                  <a:srgbClr val="05573a"/>
                </a:solidFill>
                <a:latin typeface="Montserrat Black"/>
                <a:ea typeface="Montserrat Black"/>
              </a:rPr>
              <a:t>Imarticus</a:t>
            </a:r>
            <a:r>
              <a:rPr b="0" lang="en-IN" sz="2400" spc="-1" strike="noStrike">
                <a:solidFill>
                  <a:srgbClr val="073763"/>
                </a:solidFill>
                <a:latin typeface="Montserrat Black"/>
                <a:ea typeface="Montserrat Black"/>
              </a:rPr>
              <a:t> </a:t>
            </a:r>
            <a:r>
              <a:rPr b="0" lang="en-IN" sz="2400" spc="-1" strike="noStrike">
                <a:solidFill>
                  <a:srgbClr val="b45f06"/>
                </a:solidFill>
                <a:latin typeface="Montserrat Black"/>
                <a:ea typeface="Montserrat Black"/>
              </a:rPr>
              <a:t>Learning </a:t>
            </a:r>
            <a:r>
              <a:rPr b="0" lang="en-IN" sz="2400" spc="-1" strike="noStrike">
                <a:solidFill>
                  <a:srgbClr val="000000"/>
                </a:solidFill>
                <a:latin typeface="Montserrat Black"/>
                <a:ea typeface="Montserrat Black"/>
              </a:rPr>
              <a:t>Institute</a:t>
            </a:r>
            <a:r>
              <a:rPr b="0" lang="en-IN" sz="2400" spc="-1" strike="noStrike">
                <a:solidFill>
                  <a:srgbClr val="073763"/>
                </a:solidFill>
                <a:latin typeface="Montserrat Black"/>
                <a:ea typeface="Montserrat Black"/>
              </a:rPr>
              <a:t>, </a:t>
            </a:r>
            <a:r>
              <a:rPr b="0" lang="en-IN" sz="2400" spc="-1" strike="noStrike">
                <a:solidFill>
                  <a:srgbClr val="000000"/>
                </a:solidFill>
                <a:latin typeface="Montserrat Black"/>
                <a:ea typeface="Montserrat Black"/>
              </a:rPr>
              <a:t>Pune</a:t>
            </a:r>
            <a:endParaRPr b="0" lang="en-IN" sz="2400" spc="-1" strike="noStrike">
              <a:solidFill>
                <a:srgbClr val="000000"/>
              </a:solidFill>
              <a:latin typeface="Arial"/>
            </a:endParaRPr>
          </a:p>
        </p:txBody>
      </p:sp>
      <p:pic>
        <p:nvPicPr>
          <p:cNvPr id="81" name="Google Shape;61;p14" descr=""/>
          <p:cNvPicPr/>
          <p:nvPr/>
        </p:nvPicPr>
        <p:blipFill>
          <a:blip r:embed="rId1"/>
          <a:stretch/>
        </p:blipFill>
        <p:spPr>
          <a:xfrm>
            <a:off x="7776000" y="78840"/>
            <a:ext cx="1287360" cy="12171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5573a"/>
                </a:solidFill>
                <a:latin typeface="Arial"/>
                <a:ea typeface="Arial"/>
              </a:rPr>
              <a:t>❖ </a:t>
            </a:r>
            <a:r>
              <a:rPr b="0" lang="en-IN" sz="2800" spc="-1" strike="noStrike">
                <a:solidFill>
                  <a:srgbClr val="ff9900"/>
                </a:solidFill>
                <a:latin typeface="Impact"/>
                <a:ea typeface="Impact"/>
              </a:rPr>
              <a:t>Table of Content</a:t>
            </a:r>
            <a:r>
              <a:rPr b="0" lang="en-IN" sz="2800" spc="-1" strike="noStrike">
                <a:solidFill>
                  <a:srgbClr val="000000"/>
                </a:solidFill>
                <a:latin typeface="Arial"/>
                <a:ea typeface="Arial"/>
              </a:rPr>
              <a:t>	</a:t>
            </a:r>
            <a:endParaRPr b="0" lang="en-IN" sz="2800" spc="-1" strike="noStrike">
              <a:solidFill>
                <a:srgbClr val="000000"/>
              </a:solidFill>
              <a:latin typeface="Arial"/>
            </a:endParaRPr>
          </a:p>
        </p:txBody>
      </p:sp>
      <p:sp>
        <p:nvSpPr>
          <p:cNvPr id="83" name="TextShape 2"/>
          <p:cNvSpPr txBox="1"/>
          <p:nvPr/>
        </p:nvSpPr>
        <p:spPr>
          <a:xfrm>
            <a:off x="311760" y="1152360"/>
            <a:ext cx="4380120" cy="3935880"/>
          </a:xfrm>
          <a:prstGeom prst="rect">
            <a:avLst/>
          </a:prstGeom>
          <a:noFill/>
          <a:ln>
            <a:noFill/>
          </a:ln>
        </p:spPr>
        <p:txBody>
          <a:bodyPr tIns="91440" bIns="91440"/>
          <a:p>
            <a:pPr marL="457200" indent="-380520">
              <a:lnSpc>
                <a:spcPct val="115000"/>
              </a:lnSpc>
              <a:buClr>
                <a:srgbClr val="000000"/>
              </a:buClr>
              <a:buFont typeface="Arial"/>
              <a:buChar char="●"/>
            </a:pPr>
            <a:r>
              <a:rPr b="1" lang="en-IN" sz="2400" spc="-1" strike="noStrike">
                <a:solidFill>
                  <a:srgbClr val="000000"/>
                </a:solidFill>
                <a:latin typeface="Arial"/>
                <a:ea typeface="Arial"/>
              </a:rPr>
              <a:t>Problem Statement</a:t>
            </a:r>
            <a:endParaRPr b="0" lang="en-IN" sz="2400" spc="-1" strike="noStrike">
              <a:solidFill>
                <a:srgbClr val="000000"/>
              </a:solidFill>
              <a:latin typeface="Arial"/>
            </a:endParaRPr>
          </a:p>
          <a:p>
            <a:pPr marL="457200" indent="-380520">
              <a:lnSpc>
                <a:spcPct val="115000"/>
              </a:lnSpc>
              <a:buClr>
                <a:srgbClr val="000000"/>
              </a:buClr>
              <a:buFont typeface="Arial"/>
              <a:buChar char="●"/>
            </a:pPr>
            <a:r>
              <a:rPr b="1" lang="en-IN" sz="2400" spc="-1" strike="noStrike">
                <a:solidFill>
                  <a:srgbClr val="000000"/>
                </a:solidFill>
                <a:latin typeface="Arial"/>
                <a:ea typeface="Arial"/>
              </a:rPr>
              <a:t>Introduction to Dataset</a:t>
            </a:r>
            <a:endParaRPr b="0" lang="en-IN" sz="2400" spc="-1" strike="noStrike">
              <a:solidFill>
                <a:srgbClr val="000000"/>
              </a:solidFill>
              <a:latin typeface="Arial"/>
            </a:endParaRPr>
          </a:p>
          <a:p>
            <a:pPr marL="457200" indent="-380520">
              <a:lnSpc>
                <a:spcPct val="115000"/>
              </a:lnSpc>
              <a:buClr>
                <a:srgbClr val="000000"/>
              </a:buClr>
              <a:buFont typeface="Arial"/>
              <a:buChar char="●"/>
            </a:pPr>
            <a:r>
              <a:rPr b="1" lang="en-IN" sz="2400" spc="-1" strike="noStrike">
                <a:solidFill>
                  <a:srgbClr val="000000"/>
                </a:solidFill>
                <a:latin typeface="Arial"/>
                <a:ea typeface="Arial"/>
              </a:rPr>
              <a:t>Pre-processing of Dataset</a:t>
            </a:r>
            <a:endParaRPr b="0" lang="en-IN" sz="2400" spc="-1" strike="noStrike">
              <a:solidFill>
                <a:srgbClr val="000000"/>
              </a:solidFill>
              <a:latin typeface="Arial"/>
            </a:endParaRPr>
          </a:p>
          <a:p>
            <a:pPr marL="457200" indent="-380520">
              <a:lnSpc>
                <a:spcPct val="115000"/>
              </a:lnSpc>
              <a:buClr>
                <a:srgbClr val="000000"/>
              </a:buClr>
              <a:buFont typeface="Arial"/>
              <a:buChar char="●"/>
            </a:pPr>
            <a:r>
              <a:rPr b="1" lang="en-IN" sz="2400" spc="-1" strike="noStrike">
                <a:solidFill>
                  <a:srgbClr val="000000"/>
                </a:solidFill>
                <a:latin typeface="Arial"/>
                <a:ea typeface="Arial"/>
              </a:rPr>
              <a:t>Exploratory Data Analysis</a:t>
            </a:r>
            <a:endParaRPr b="0" lang="en-IN" sz="2400" spc="-1" strike="noStrike">
              <a:solidFill>
                <a:srgbClr val="000000"/>
              </a:solidFill>
              <a:latin typeface="Arial"/>
            </a:endParaRPr>
          </a:p>
          <a:p>
            <a:pPr marL="457200" indent="-380520">
              <a:lnSpc>
                <a:spcPct val="115000"/>
              </a:lnSpc>
              <a:buClr>
                <a:srgbClr val="000000"/>
              </a:buClr>
              <a:buFont typeface="Arial"/>
              <a:buChar char="●"/>
            </a:pPr>
            <a:r>
              <a:rPr b="1" lang="en-IN" sz="2400" spc="-1" strike="noStrike">
                <a:solidFill>
                  <a:srgbClr val="000000"/>
                </a:solidFill>
                <a:latin typeface="Arial"/>
                <a:ea typeface="Arial"/>
              </a:rPr>
              <a:t>Feature Extraction</a:t>
            </a:r>
            <a:endParaRPr b="0" lang="en-IN" sz="2400" spc="-1" strike="noStrike">
              <a:solidFill>
                <a:srgbClr val="000000"/>
              </a:solidFill>
              <a:latin typeface="Arial"/>
            </a:endParaRPr>
          </a:p>
          <a:p>
            <a:pPr marL="457200" indent="-380520">
              <a:lnSpc>
                <a:spcPct val="115000"/>
              </a:lnSpc>
              <a:buClr>
                <a:srgbClr val="000000"/>
              </a:buClr>
              <a:buFont typeface="Arial"/>
              <a:buChar char="●"/>
            </a:pPr>
            <a:r>
              <a:rPr b="1" lang="en-IN" sz="2400" spc="-1" strike="noStrike">
                <a:solidFill>
                  <a:srgbClr val="000000"/>
                </a:solidFill>
                <a:latin typeface="Arial"/>
                <a:ea typeface="Arial"/>
              </a:rPr>
              <a:t>Selection of Model</a:t>
            </a:r>
            <a:endParaRPr b="0" lang="en-IN" sz="2400" spc="-1" strike="noStrike">
              <a:solidFill>
                <a:srgbClr val="000000"/>
              </a:solidFill>
              <a:latin typeface="Arial"/>
            </a:endParaRPr>
          </a:p>
          <a:p>
            <a:pPr marL="457200" indent="-380520">
              <a:lnSpc>
                <a:spcPct val="115000"/>
              </a:lnSpc>
              <a:buClr>
                <a:srgbClr val="000000"/>
              </a:buClr>
              <a:buFont typeface="Arial"/>
              <a:buChar char="●"/>
            </a:pPr>
            <a:r>
              <a:rPr b="1" lang="en-IN" sz="2400" spc="-1" strike="noStrike">
                <a:solidFill>
                  <a:srgbClr val="000000"/>
                </a:solidFill>
                <a:latin typeface="Arial"/>
                <a:ea typeface="Arial"/>
              </a:rPr>
              <a:t>Conclusion</a:t>
            </a:r>
            <a:endParaRPr b="0" lang="en-IN" sz="2400" spc="-1" strike="noStrike">
              <a:solidFill>
                <a:srgbClr val="000000"/>
              </a:solidFill>
              <a:latin typeface="Arial"/>
            </a:endParaRPr>
          </a:p>
        </p:txBody>
      </p:sp>
      <p:pic>
        <p:nvPicPr>
          <p:cNvPr id="84" name="Google Shape;68;p15" descr=""/>
          <p:cNvPicPr/>
          <p:nvPr/>
        </p:nvPicPr>
        <p:blipFill>
          <a:blip r:embed="rId1"/>
          <a:stretch/>
        </p:blipFill>
        <p:spPr>
          <a:xfrm>
            <a:off x="7856280" y="0"/>
            <a:ext cx="1287360" cy="1217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5573a"/>
                </a:solidFill>
                <a:latin typeface="Arial"/>
                <a:ea typeface="Arial"/>
              </a:rPr>
              <a:t>❖ </a:t>
            </a:r>
            <a:r>
              <a:rPr b="0" lang="en-IN" sz="2800" spc="-1" strike="noStrike">
                <a:solidFill>
                  <a:srgbClr val="ff9900"/>
                </a:solidFill>
                <a:latin typeface="Impact"/>
                <a:ea typeface="Impact"/>
              </a:rPr>
              <a:t>Problem Statement</a:t>
            </a:r>
            <a:r>
              <a:rPr b="0" lang="en-IN" sz="2800" spc="-1" strike="noStrike">
                <a:solidFill>
                  <a:srgbClr val="000000"/>
                </a:solidFill>
                <a:latin typeface="Arial"/>
                <a:ea typeface="Arial"/>
              </a:rPr>
              <a:t>	</a:t>
            </a:r>
            <a:br/>
            <a:endParaRPr b="0" lang="en-IN" sz="2800" spc="-1" strike="noStrike">
              <a:solidFill>
                <a:srgbClr val="000000"/>
              </a:solidFill>
              <a:latin typeface="Arial"/>
            </a:endParaRPr>
          </a:p>
        </p:txBody>
      </p:sp>
      <p:sp>
        <p:nvSpPr>
          <p:cNvPr id="86" name="TextShape 2"/>
          <p:cNvSpPr txBox="1"/>
          <p:nvPr/>
        </p:nvSpPr>
        <p:spPr>
          <a:xfrm>
            <a:off x="311760" y="1152360"/>
            <a:ext cx="8520120" cy="3416040"/>
          </a:xfrm>
          <a:prstGeom prst="rect">
            <a:avLst/>
          </a:prstGeom>
          <a:noFill/>
          <a:ln>
            <a:noFill/>
          </a:ln>
        </p:spPr>
        <p:txBody>
          <a:bodyPr tIns="91440" bIns="91440"/>
          <a:p>
            <a:pPr>
              <a:lnSpc>
                <a:spcPct val="115000"/>
              </a:lnSpc>
            </a:pPr>
            <a:r>
              <a:rPr b="1" lang="en-IN" sz="2400" spc="-1" strike="noStrike">
                <a:solidFill>
                  <a:srgbClr val="000000"/>
                </a:solidFill>
                <a:latin typeface="Arial"/>
                <a:ea typeface="Arial"/>
              </a:rPr>
              <a:t>To build a data model to predict the probability, of default, and choose the cut-off on based on what we feel suitable. Alternatively to use modelling technique which gives binary output based on the data that is available during loan application , building a model to predict default in the future. This will help the company in deciding whether or not to pass the loan.</a:t>
            </a:r>
            <a:endParaRPr b="0" lang="en-IN" sz="2400" spc="-1" strike="noStrike">
              <a:solidFill>
                <a:srgbClr val="000000"/>
              </a:solidFill>
              <a:latin typeface="Arial"/>
            </a:endParaRPr>
          </a:p>
          <a:p>
            <a:pPr>
              <a:lnSpc>
                <a:spcPct val="115000"/>
              </a:lnSpc>
              <a:spcAft>
                <a:spcPts val="1599"/>
              </a:spcAft>
            </a:pPr>
            <a:endParaRPr b="0" lang="en-IN" sz="2400" spc="-1" strike="noStrike">
              <a:solidFill>
                <a:srgbClr val="000000"/>
              </a:solidFill>
              <a:latin typeface="Arial"/>
            </a:endParaRPr>
          </a:p>
        </p:txBody>
      </p:sp>
      <p:pic>
        <p:nvPicPr>
          <p:cNvPr id="87" name="Google Shape;75;p16" descr=""/>
          <p:cNvPicPr/>
          <p:nvPr/>
        </p:nvPicPr>
        <p:blipFill>
          <a:blip r:embed="rId1"/>
          <a:stretch/>
        </p:blipFill>
        <p:spPr>
          <a:xfrm>
            <a:off x="7856280" y="0"/>
            <a:ext cx="1287360" cy="12171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0" y="431280"/>
            <a:ext cx="8520120" cy="572400"/>
          </a:xfrm>
          <a:prstGeom prst="rect">
            <a:avLst/>
          </a:prstGeom>
          <a:noFill/>
          <a:ln>
            <a:noFill/>
          </a:ln>
        </p:spPr>
        <p:txBody>
          <a:bodyPr tIns="91440" bIns="91440"/>
          <a:p>
            <a:pPr>
              <a:lnSpc>
                <a:spcPct val="100000"/>
              </a:lnSpc>
            </a:pPr>
            <a:r>
              <a:rPr b="0" lang="en-IN" sz="2800" spc="-1" strike="noStrike">
                <a:solidFill>
                  <a:srgbClr val="05573a"/>
                </a:solidFill>
                <a:latin typeface="Arial"/>
                <a:ea typeface="Arial"/>
              </a:rPr>
              <a:t>❖ </a:t>
            </a:r>
            <a:r>
              <a:rPr b="0" lang="en-IN" sz="2800" spc="-1" strike="noStrike">
                <a:solidFill>
                  <a:srgbClr val="ff9900"/>
                </a:solidFill>
                <a:latin typeface="Impact"/>
                <a:ea typeface="Impact"/>
              </a:rPr>
              <a:t>Understanding Dataset</a:t>
            </a:r>
            <a:endParaRPr b="0" lang="en-IN" sz="2800" spc="-1" strike="noStrike">
              <a:solidFill>
                <a:srgbClr val="000000"/>
              </a:solidFill>
              <a:latin typeface="Arial"/>
            </a:endParaRPr>
          </a:p>
        </p:txBody>
      </p:sp>
      <p:sp>
        <p:nvSpPr>
          <p:cNvPr id="89" name="TextShape 2"/>
          <p:cNvSpPr txBox="1"/>
          <p:nvPr/>
        </p:nvSpPr>
        <p:spPr>
          <a:xfrm>
            <a:off x="106560" y="1217520"/>
            <a:ext cx="9037080" cy="3925440"/>
          </a:xfrm>
          <a:prstGeom prst="rect">
            <a:avLst/>
          </a:prstGeom>
          <a:noFill/>
          <a:ln>
            <a:noFill/>
          </a:ln>
        </p:spPr>
        <p:txBody>
          <a:bodyPr tIns="91440" bIns="91440"/>
          <a:p>
            <a:pPr>
              <a:lnSpc>
                <a:spcPct val="115000"/>
              </a:lnSpc>
              <a:spcAft>
                <a:spcPts val="1599"/>
              </a:spcAft>
            </a:pPr>
            <a:r>
              <a:rPr b="1" lang="en-IN" sz="2200" spc="-1" strike="noStrike">
                <a:solidFill>
                  <a:srgbClr val="000000"/>
                </a:solidFill>
                <a:latin typeface="Arial"/>
                <a:ea typeface="Arial"/>
              </a:rPr>
              <a:t>These files contain complete loan data for all loans issued through the June 2007- Dec 2015, including the current loan status and latest payment information. The file containing loan data through the "present" contains complete loan data for all loans issued through the previous completed calendar quarter. Additional features include credit scores, number of finance inquiries, address including zip codes, and state, and collections among others. The file is a matrix of about 855969 observations and 73 variables</a:t>
            </a:r>
            <a:endParaRPr b="0" lang="en-IN" sz="2200" spc="-1" strike="noStrike">
              <a:solidFill>
                <a:srgbClr val="000000"/>
              </a:solidFill>
              <a:latin typeface="Arial"/>
            </a:endParaRPr>
          </a:p>
        </p:txBody>
      </p:sp>
      <p:pic>
        <p:nvPicPr>
          <p:cNvPr id="90" name="Google Shape;82;p17" descr=""/>
          <p:cNvPicPr/>
          <p:nvPr/>
        </p:nvPicPr>
        <p:blipFill>
          <a:blip r:embed="rId1"/>
          <a:stretch/>
        </p:blipFill>
        <p:spPr>
          <a:xfrm>
            <a:off x="7856280" y="0"/>
            <a:ext cx="1287360" cy="12171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5573a"/>
                </a:solidFill>
                <a:latin typeface="Arial"/>
                <a:ea typeface="Arial"/>
              </a:rPr>
              <a:t>❖ </a:t>
            </a:r>
            <a:r>
              <a:rPr b="0" lang="en-IN" sz="2800" spc="-1" strike="noStrike">
                <a:solidFill>
                  <a:srgbClr val="ff9900"/>
                </a:solidFill>
                <a:latin typeface="Impact"/>
                <a:ea typeface="Impact"/>
              </a:rPr>
              <a:t>Understanding Dataset</a:t>
            </a:r>
            <a:endParaRPr b="0" lang="en-IN" sz="2800" spc="-1" strike="noStrike">
              <a:solidFill>
                <a:srgbClr val="000000"/>
              </a:solidFill>
              <a:latin typeface="Arial"/>
            </a:endParaRPr>
          </a:p>
        </p:txBody>
      </p:sp>
      <p:sp>
        <p:nvSpPr>
          <p:cNvPr id="92" name="TextShape 2"/>
          <p:cNvSpPr txBox="1"/>
          <p:nvPr/>
        </p:nvSpPr>
        <p:spPr>
          <a:xfrm>
            <a:off x="311760" y="1152360"/>
            <a:ext cx="8520120" cy="3416040"/>
          </a:xfrm>
          <a:prstGeom prst="rect">
            <a:avLst/>
          </a:prstGeom>
          <a:noFill/>
          <a:ln>
            <a:noFill/>
          </a:ln>
        </p:spPr>
        <p:txBody>
          <a:bodyPr tIns="91440" bIns="91440"/>
          <a:p>
            <a:pPr>
              <a:lnSpc>
                <a:spcPct val="115000"/>
              </a:lnSpc>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Checking number of Columns and Rows</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Describe the Dataset</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93" name="Google Shape;89;p18" descr=""/>
          <p:cNvPicPr/>
          <p:nvPr/>
        </p:nvPicPr>
        <p:blipFill>
          <a:blip r:embed="rId1"/>
          <a:stretch/>
        </p:blipFill>
        <p:spPr>
          <a:xfrm>
            <a:off x="7856280" y="0"/>
            <a:ext cx="1287360" cy="1217160"/>
          </a:xfrm>
          <a:prstGeom prst="rect">
            <a:avLst/>
          </a:prstGeom>
          <a:ln>
            <a:noFill/>
          </a:ln>
        </p:spPr>
      </p:pic>
      <p:sp>
        <p:nvSpPr>
          <p:cNvPr id="94" name="CustomShape 3"/>
          <p:cNvSpPr/>
          <p:nvPr/>
        </p:nvSpPr>
        <p:spPr>
          <a:xfrm>
            <a:off x="1039680" y="1627920"/>
            <a:ext cx="1928520" cy="505800"/>
          </a:xfrm>
          <a:prstGeom prst="roundRect">
            <a:avLst>
              <a:gd name="adj" fmla="val 16667"/>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1" lang="en-IN" sz="1800" spc="-1" strike="noStrike">
                <a:solidFill>
                  <a:srgbClr val="000000"/>
                </a:solidFill>
                <a:latin typeface="Courier New"/>
                <a:ea typeface="Courier New"/>
              </a:rPr>
              <a:t>(855969, 73)</a:t>
            </a:r>
            <a:endParaRPr b="0" lang="en-IN" sz="1800" spc="-1" strike="noStrike">
              <a:latin typeface="Arial"/>
            </a:endParaRPr>
          </a:p>
        </p:txBody>
      </p:sp>
      <p:pic>
        <p:nvPicPr>
          <p:cNvPr id="95" name="Google Shape;91;p18" descr=""/>
          <p:cNvPicPr/>
          <p:nvPr/>
        </p:nvPicPr>
        <p:blipFill>
          <a:blip r:embed="rId2"/>
          <a:stretch/>
        </p:blipFill>
        <p:spPr>
          <a:xfrm>
            <a:off x="1039680" y="2743920"/>
            <a:ext cx="6764400" cy="18446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5573a"/>
                </a:solidFill>
                <a:latin typeface="Arial"/>
                <a:ea typeface="Arial"/>
              </a:rPr>
              <a:t>❖ </a:t>
            </a:r>
            <a:r>
              <a:rPr b="0" lang="en-IN" sz="2800" spc="-1" strike="noStrike">
                <a:solidFill>
                  <a:srgbClr val="ff9900"/>
                </a:solidFill>
                <a:latin typeface="Impact"/>
                <a:ea typeface="Impact"/>
              </a:rPr>
              <a:t>Pre-Processing of Dataset</a:t>
            </a:r>
            <a:br/>
            <a:endParaRPr b="0" lang="en-IN" sz="2800" spc="-1" strike="noStrike">
              <a:solidFill>
                <a:srgbClr val="000000"/>
              </a:solidFill>
              <a:latin typeface="Arial"/>
            </a:endParaRPr>
          </a:p>
        </p:txBody>
      </p:sp>
      <p:sp>
        <p:nvSpPr>
          <p:cNvPr id="97" name="TextShape 2"/>
          <p:cNvSpPr txBox="1"/>
          <p:nvPr/>
        </p:nvSpPr>
        <p:spPr>
          <a:xfrm>
            <a:off x="311760" y="1152360"/>
            <a:ext cx="8520120" cy="3416040"/>
          </a:xfrm>
          <a:prstGeom prst="rect">
            <a:avLst/>
          </a:prstGeom>
          <a:noFill/>
          <a:ln>
            <a:noFill/>
          </a:ln>
        </p:spPr>
        <p:txBody>
          <a:bodyPr tIns="91440" bIns="91440"/>
          <a:p>
            <a:pPr>
              <a:lnSpc>
                <a:spcPct val="115000"/>
              </a:lnSpc>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Checking NA’s, NULL’s, ?, BLANKS</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Dealing with missing values</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Dropping Unnecessary Columns</a:t>
            </a: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98" name="Google Shape;98;p19" descr=""/>
          <p:cNvPicPr/>
          <p:nvPr/>
        </p:nvPicPr>
        <p:blipFill>
          <a:blip r:embed="rId1"/>
          <a:stretch/>
        </p:blipFill>
        <p:spPr>
          <a:xfrm>
            <a:off x="7856280" y="0"/>
            <a:ext cx="1287360" cy="1217160"/>
          </a:xfrm>
          <a:prstGeom prst="rect">
            <a:avLst/>
          </a:prstGeom>
          <a:ln>
            <a:noFill/>
          </a:ln>
        </p:spPr>
      </p:pic>
      <p:sp>
        <p:nvSpPr>
          <p:cNvPr id="99" name="CustomShape 3"/>
          <p:cNvSpPr/>
          <p:nvPr/>
        </p:nvSpPr>
        <p:spPr>
          <a:xfrm>
            <a:off x="424080" y="1804680"/>
            <a:ext cx="4650480" cy="36900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IN" sz="1800" spc="-1" strike="noStrike">
                <a:solidFill>
                  <a:srgbClr val="000000"/>
                </a:solidFill>
                <a:latin typeface="Arial"/>
                <a:ea typeface="Arial"/>
              </a:rPr>
              <a:t>Checked for Nulls and Blanks in the dataset</a:t>
            </a:r>
            <a:endParaRPr b="0" lang="en-IN" sz="1800" spc="-1" strike="noStrike">
              <a:latin typeface="Arial"/>
            </a:endParaRPr>
          </a:p>
        </p:txBody>
      </p:sp>
      <p:sp>
        <p:nvSpPr>
          <p:cNvPr id="100" name="CustomShape 4"/>
          <p:cNvSpPr/>
          <p:nvPr/>
        </p:nvSpPr>
        <p:spPr>
          <a:xfrm>
            <a:off x="424080" y="2844360"/>
            <a:ext cx="7431840" cy="36900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IN" sz="1800" spc="-1" strike="noStrike">
                <a:solidFill>
                  <a:srgbClr val="000000"/>
                </a:solidFill>
                <a:latin typeface="Arial"/>
                <a:ea typeface="Arial"/>
              </a:rPr>
              <a:t>Columns having missing values greater than 80% have been dropped</a:t>
            </a:r>
            <a:endParaRPr b="0" lang="en-IN" sz="1800" spc="-1" strike="noStrike">
              <a:latin typeface="Arial"/>
            </a:endParaRPr>
          </a:p>
        </p:txBody>
      </p:sp>
      <p:pic>
        <p:nvPicPr>
          <p:cNvPr id="101" name="Google Shape;101;p19" descr=""/>
          <p:cNvPicPr/>
          <p:nvPr/>
        </p:nvPicPr>
        <p:blipFill>
          <a:blip r:embed="rId2"/>
          <a:stretch/>
        </p:blipFill>
        <p:spPr>
          <a:xfrm>
            <a:off x="1108080" y="3673440"/>
            <a:ext cx="7275600" cy="11275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5573a"/>
                </a:solidFill>
                <a:latin typeface="Arial"/>
                <a:ea typeface="Arial"/>
              </a:rPr>
              <a:t>❖ </a:t>
            </a:r>
            <a:r>
              <a:rPr b="0" lang="en-IN" sz="2800" spc="-1" strike="noStrike">
                <a:solidFill>
                  <a:srgbClr val="ff9900"/>
                </a:solidFill>
                <a:latin typeface="Impact"/>
                <a:ea typeface="Impact"/>
              </a:rPr>
              <a:t>Graphical Representation</a:t>
            </a:r>
            <a:br/>
            <a:br/>
            <a:endParaRPr b="0" lang="en-IN" sz="2800" spc="-1" strike="noStrike">
              <a:solidFill>
                <a:srgbClr val="000000"/>
              </a:solidFill>
              <a:latin typeface="Arial"/>
            </a:endParaRPr>
          </a:p>
        </p:txBody>
      </p:sp>
      <p:sp>
        <p:nvSpPr>
          <p:cNvPr id="103" name="TextShape 2"/>
          <p:cNvSpPr txBox="1"/>
          <p:nvPr/>
        </p:nvSpPr>
        <p:spPr>
          <a:xfrm>
            <a:off x="311760" y="1152360"/>
            <a:ext cx="8606880" cy="3812040"/>
          </a:xfrm>
          <a:prstGeom prst="rect">
            <a:avLst/>
          </a:prstGeom>
          <a:noFill/>
          <a:ln>
            <a:noFill/>
          </a:ln>
        </p:spPr>
        <p:txBody>
          <a:bodyPr tIns="91440" bIns="91440"/>
          <a:p>
            <a:pPr>
              <a:lnSpc>
                <a:spcPct val="115000"/>
              </a:lnSpc>
            </a:pPr>
            <a:r>
              <a:rPr b="1" lang="en-IN" sz="1800" spc="-1" strike="noStrike">
                <a:solidFill>
                  <a:srgbClr val="000000"/>
                </a:solidFill>
                <a:latin typeface="Arial"/>
                <a:ea typeface="Arial"/>
              </a:rPr>
              <a:t>1. Correlation between the features</a:t>
            </a: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104" name="Google Shape;108;p20" descr=""/>
          <p:cNvPicPr/>
          <p:nvPr/>
        </p:nvPicPr>
        <p:blipFill>
          <a:blip r:embed="rId1"/>
          <a:stretch/>
        </p:blipFill>
        <p:spPr>
          <a:xfrm>
            <a:off x="7856280" y="0"/>
            <a:ext cx="1287360" cy="1217160"/>
          </a:xfrm>
          <a:prstGeom prst="rect">
            <a:avLst/>
          </a:prstGeom>
          <a:ln>
            <a:noFill/>
          </a:ln>
        </p:spPr>
      </p:pic>
      <p:pic>
        <p:nvPicPr>
          <p:cNvPr id="105" name="Google Shape;109;p20" descr=""/>
          <p:cNvPicPr/>
          <p:nvPr/>
        </p:nvPicPr>
        <p:blipFill>
          <a:blip r:embed="rId2"/>
          <a:stretch/>
        </p:blipFill>
        <p:spPr>
          <a:xfrm>
            <a:off x="2010960" y="1531440"/>
            <a:ext cx="4670640" cy="34333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5573a"/>
                </a:solidFill>
                <a:latin typeface="Arial"/>
                <a:ea typeface="Arial"/>
              </a:rPr>
              <a:t>❖ </a:t>
            </a:r>
            <a:r>
              <a:rPr b="0" lang="en-IN" sz="2800" spc="-1" strike="noStrike">
                <a:solidFill>
                  <a:srgbClr val="ff9900"/>
                </a:solidFill>
                <a:latin typeface="Impact"/>
                <a:ea typeface="Impact"/>
              </a:rPr>
              <a:t>Exploratory Data Analysis</a:t>
            </a:r>
            <a:r>
              <a:rPr b="0" lang="en-IN" sz="2800" spc="-1" strike="noStrike">
                <a:solidFill>
                  <a:srgbClr val="ff9900"/>
                </a:solidFill>
                <a:latin typeface="Impact"/>
                <a:ea typeface="Impact"/>
              </a:rPr>
              <a:t>	</a:t>
            </a:r>
            <a:br/>
            <a:br/>
            <a:br/>
            <a:endParaRPr b="0" lang="en-IN" sz="2800" spc="-1" strike="noStrike">
              <a:solidFill>
                <a:srgbClr val="000000"/>
              </a:solidFill>
              <a:latin typeface="Arial"/>
            </a:endParaRPr>
          </a:p>
        </p:txBody>
      </p:sp>
      <p:sp>
        <p:nvSpPr>
          <p:cNvPr id="107" name="TextShape 2"/>
          <p:cNvSpPr txBox="1"/>
          <p:nvPr/>
        </p:nvSpPr>
        <p:spPr>
          <a:xfrm>
            <a:off x="311760" y="1152360"/>
            <a:ext cx="8520120" cy="3416040"/>
          </a:xfrm>
          <a:prstGeom prst="rect">
            <a:avLst/>
          </a:prstGeom>
          <a:noFill/>
          <a:ln>
            <a:noFill/>
          </a:ln>
        </p:spPr>
        <p:txBody>
          <a:bodyPr tIns="91440" bIns="91440"/>
          <a:p>
            <a:pPr>
              <a:lnSpc>
                <a:spcPct val="115000"/>
              </a:lnSpc>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Finding the correlation between the variables</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pPr>
            <a:r>
              <a:rPr b="1" lang="en-IN" sz="1800" spc="-1" strike="noStrike">
                <a:solidFill>
                  <a:srgbClr val="000000"/>
                </a:solidFill>
                <a:latin typeface="Arial"/>
                <a:ea typeface="Arial"/>
              </a:rPr>
              <a:t>✓ </a:t>
            </a:r>
            <a:r>
              <a:rPr b="1" lang="en-IN" sz="1800" spc="-1" strike="noStrike">
                <a:solidFill>
                  <a:srgbClr val="000000"/>
                </a:solidFill>
                <a:latin typeface="Arial"/>
                <a:ea typeface="Arial"/>
              </a:rPr>
              <a:t>Selecting important variables</a:t>
            </a: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108" name="Google Shape;116;p21" descr=""/>
          <p:cNvPicPr/>
          <p:nvPr/>
        </p:nvPicPr>
        <p:blipFill>
          <a:blip r:embed="rId1"/>
          <a:stretch/>
        </p:blipFill>
        <p:spPr>
          <a:xfrm>
            <a:off x="7856280" y="0"/>
            <a:ext cx="1287360" cy="1217160"/>
          </a:xfrm>
          <a:prstGeom prst="rect">
            <a:avLst/>
          </a:prstGeom>
          <a:ln>
            <a:noFill/>
          </a:ln>
        </p:spPr>
      </p:pic>
      <p:sp>
        <p:nvSpPr>
          <p:cNvPr id="109" name="CustomShape 3"/>
          <p:cNvSpPr/>
          <p:nvPr/>
        </p:nvSpPr>
        <p:spPr>
          <a:xfrm>
            <a:off x="424080" y="1558440"/>
            <a:ext cx="8407800" cy="121716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IN" sz="1400" spc="-1" strike="noStrike">
                <a:solidFill>
                  <a:srgbClr val="05572f"/>
                </a:solidFill>
                <a:latin typeface="Arial"/>
                <a:ea typeface="Arial"/>
              </a:rPr>
              <a:t>I</a:t>
            </a:r>
            <a:r>
              <a:rPr b="1" lang="en-IN" sz="1400" spc="-1" strike="noStrike">
                <a:solidFill>
                  <a:srgbClr val="05572f"/>
                </a:solidFill>
                <a:latin typeface="Arial"/>
                <a:ea typeface="Arial"/>
              </a:rPr>
              <a:t>t can be seen from the plot above that loan amount and installment have a very high correlation</a:t>
            </a:r>
            <a:endParaRPr b="0" lang="en-IN" sz="1400" spc="-1" strike="noStrike">
              <a:latin typeface="Arial"/>
            </a:endParaRPr>
          </a:p>
          <a:p>
            <a:pPr>
              <a:lnSpc>
                <a:spcPct val="100000"/>
              </a:lnSpc>
            </a:pPr>
            <a:r>
              <a:rPr b="1" lang="en-IN" sz="1400" spc="-1" strike="noStrike">
                <a:solidFill>
                  <a:srgbClr val="05572f"/>
                </a:solidFill>
                <a:latin typeface="Arial"/>
                <a:ea typeface="Arial"/>
              </a:rPr>
              <a:t>amongst each other (0.94). This is intuitive since a person who takes a large sum of loan would</a:t>
            </a:r>
            <a:endParaRPr b="0" lang="en-IN" sz="1400" spc="-1" strike="noStrike">
              <a:latin typeface="Arial"/>
            </a:endParaRPr>
          </a:p>
          <a:p>
            <a:pPr>
              <a:lnSpc>
                <a:spcPct val="100000"/>
              </a:lnSpc>
            </a:pPr>
            <a:r>
              <a:rPr b="1" lang="en-IN" sz="1400" spc="-1" strike="noStrike">
                <a:solidFill>
                  <a:srgbClr val="05572f"/>
                </a:solidFill>
                <a:latin typeface="Arial"/>
                <a:ea typeface="Arial"/>
              </a:rPr>
              <a:t>require extra time to repay it back. Also, interest rate, sub grade and grade have a very high</a:t>
            </a:r>
            <a:endParaRPr b="0" lang="en-IN" sz="1400" spc="-1" strike="noStrike">
              <a:latin typeface="Arial"/>
            </a:endParaRPr>
          </a:p>
          <a:p>
            <a:pPr>
              <a:lnSpc>
                <a:spcPct val="100000"/>
              </a:lnSpc>
            </a:pPr>
            <a:r>
              <a:rPr b="1" lang="en-IN" sz="1400" spc="-1" strike="noStrike">
                <a:solidFill>
                  <a:srgbClr val="05572f"/>
                </a:solidFill>
                <a:latin typeface="Arial"/>
                <a:ea typeface="Arial"/>
              </a:rPr>
              <a:t>correlation between them. This is obvious since interest rate is decided by grades once the</a:t>
            </a:r>
            <a:endParaRPr b="0" lang="en-IN" sz="1400" spc="-1" strike="noStrike">
              <a:latin typeface="Arial"/>
            </a:endParaRPr>
          </a:p>
          <a:p>
            <a:pPr>
              <a:lnSpc>
                <a:spcPct val="100000"/>
              </a:lnSpc>
            </a:pPr>
            <a:r>
              <a:rPr b="1" lang="en-IN" sz="1400" spc="-1" strike="noStrike">
                <a:solidFill>
                  <a:srgbClr val="05572f"/>
                </a:solidFill>
                <a:latin typeface="Arial"/>
                <a:ea typeface="Arial"/>
              </a:rPr>
              <a:t>grades are decided, a subgrade is assigned to that loan (leading to high correlation).</a:t>
            </a:r>
            <a:endParaRPr b="0" lang="en-IN" sz="1400" spc="-1" strike="noStrike">
              <a:latin typeface="Arial"/>
            </a:endParaRPr>
          </a:p>
        </p:txBody>
      </p:sp>
      <p:pic>
        <p:nvPicPr>
          <p:cNvPr id="110" name="Google Shape;118;p21" descr=""/>
          <p:cNvPicPr/>
          <p:nvPr/>
        </p:nvPicPr>
        <p:blipFill>
          <a:blip r:embed="rId2"/>
          <a:stretch/>
        </p:blipFill>
        <p:spPr>
          <a:xfrm>
            <a:off x="1165680" y="3116880"/>
            <a:ext cx="6924240" cy="17521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2020-02-28T00:43:39Z</dcterms:modified>
  <cp:revision>1</cp:revision>
  <dc:subject/>
  <dc:title/>
</cp:coreProperties>
</file>