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9" r:id="rId4"/>
    <p:sldId id="269" r:id="rId5"/>
    <p:sldId id="268" r:id="rId6"/>
    <p:sldId id="270" r:id="rId7"/>
    <p:sldId id="271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Lana" initials="RL" lastIdx="0" clrIdx="0">
    <p:extLst>
      <p:ext uri="{19B8F6BF-5375-455C-9EA6-DF929625EA0E}">
        <p15:presenceInfo xmlns:p15="http://schemas.microsoft.com/office/powerpoint/2012/main" userId="21f22d859fa41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B00"/>
    <a:srgbClr val="209ADE"/>
    <a:srgbClr val="1BE329"/>
    <a:srgbClr val="18F707"/>
    <a:srgbClr val="FF5DF0"/>
    <a:srgbClr val="61DAFB"/>
    <a:srgbClr val="FFFFFF"/>
    <a:srgbClr val="20232A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E5FA-40B8-4CD8-8A61-E7083EF61EB4}" type="datetimeFigureOut">
              <a:rPr lang="pt-BR" smtClean="0"/>
              <a:t>16/01/2018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257CD-C08B-40FE-85AD-D76B7EF447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44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C5F1-DFED-4021-AEF5-60C5174802E0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81188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E90B-0913-470D-9A2C-96936B84CAC2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77544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FAB-3C83-43E0-8D02-F845AF9F169F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22708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CF8C-9C33-4B93-A0A3-8D8490B661DB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42065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C81B-2FD9-4F10-B7DE-96E11992CA7A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57842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CE9C-94C2-4744-BA2E-2F97283DEDB4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1831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2549-C912-4A76-91A5-818E3D5E440D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61113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BA22-B864-4091-AE52-EACFA7B78C03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71502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B072-A941-43E0-94D4-29F2DFEEDD48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41930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B128-A2A4-4FF7-B07C-43DCF3C21129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6261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9B8D-91DA-4617-BE35-D51731BAE5F7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01432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F3CE-AA76-454D-A830-013D21D75312}" type="datetime1">
              <a:rPr lang="pt-BR" smtClean="0"/>
              <a:t>16/01/2018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124E-3CEF-483B-A3A9-479569F76C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4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12" y="0"/>
            <a:ext cx="675377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90725"/>
            <a:ext cx="9144000" cy="222885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5500" dirty="0" smtClean="0">
                <a:solidFill>
                  <a:srgbClr val="61DAFB"/>
                </a:solidFill>
                <a:latin typeface="Bungee" pitchFamily="2" charset="0"/>
                <a:ea typeface="Creepster" panose="02000000000000000000" pitchFamily="2" charset="0"/>
              </a:rPr>
              <a:t>FLUXO DE REDES</a:t>
            </a:r>
            <a:endParaRPr lang="pt-BR" sz="5500" dirty="0">
              <a:solidFill>
                <a:srgbClr val="61DAFB"/>
              </a:solidFill>
              <a:latin typeface="Bungee" pitchFamily="2" charset="0"/>
              <a:ea typeface="Creepster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1543049"/>
          </a:xfrm>
        </p:spPr>
        <p:txBody>
          <a:bodyPr>
            <a:normAutofit lnSpcReduction="10000"/>
          </a:bodyPr>
          <a:lstStyle/>
          <a:p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Arielson Altino de Souza</a:t>
            </a:r>
          </a:p>
          <a:p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Pedro Hentges Ferreira</a:t>
            </a:r>
          </a:p>
          <a:p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Rafael Souza de Lana</a:t>
            </a:r>
            <a:endParaRPr lang="pt-BR" sz="3000" dirty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4" y="5893699"/>
            <a:ext cx="3142392" cy="8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1098000"/>
            <a:ext cx="12192000" cy="5760000"/>
          </a:xfrm>
          <a:solidFill>
            <a:srgbClr val="282C34"/>
          </a:solidFill>
        </p:spPr>
        <p:txBody>
          <a:bodyPr lIns="360000" tIns="270000" rIns="360000" bIns="27000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000" dirty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Numa rede de produção de uma fábrica, é importante otimizar o fluxo de material de forma eficiente, ágil, e barata. Neste caso, é aplicado um algoritmo de fluxo de custo mínimo.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Aplicações: </a:t>
            </a:r>
            <a:r>
              <a:rPr lang="pt-BR" sz="4000" dirty="0" smtClean="0">
                <a:solidFill>
                  <a:srgbClr val="FECB00"/>
                </a:solidFill>
                <a:latin typeface="Bungee" pitchFamily="2" charset="0"/>
                <a:ea typeface="Roboto Light" panose="02000000000000000000" pitchFamily="2" charset="0"/>
              </a:rPr>
              <a:t>Produção</a:t>
            </a:r>
            <a:endParaRPr lang="pt-BR" sz="4000" dirty="0">
              <a:solidFill>
                <a:srgbClr val="FECB00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52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209ADE"/>
                </a:solidFill>
                <a:latin typeface="Bungee" pitchFamily="2" charset="0"/>
                <a:ea typeface="Roboto Light" panose="02000000000000000000" pitchFamily="2" charset="0"/>
              </a:rPr>
              <a:t>Perguntas</a:t>
            </a:r>
            <a:r>
              <a:rPr lang="pt-BR" sz="4000" dirty="0" smtClean="0">
                <a:solidFill>
                  <a:srgbClr val="FECB00"/>
                </a:solidFill>
                <a:latin typeface="Bungee" pitchFamily="2" charset="0"/>
                <a:ea typeface="Roboto Light" panose="02000000000000000000" pitchFamily="2" charset="0"/>
              </a:rPr>
              <a:t>?</a:t>
            </a:r>
            <a:endParaRPr lang="pt-BR" sz="4000" dirty="0">
              <a:solidFill>
                <a:srgbClr val="FECB00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59" y="1436914"/>
            <a:ext cx="4999749" cy="5076906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1523999" y="3206475"/>
            <a:ext cx="9144000" cy="1543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Arielson Altino de Souza</a:t>
            </a:r>
          </a:p>
          <a:p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Pedro Hentges Ferreira</a:t>
            </a:r>
          </a:p>
          <a:p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Rafael Souza de Lana</a:t>
            </a:r>
            <a:endParaRPr lang="pt-BR" sz="3000" dirty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19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-1" y="1098000"/>
            <a:ext cx="12192001" cy="5760000"/>
          </a:xfrm>
          <a:solidFill>
            <a:srgbClr val="282C34"/>
          </a:solidFill>
        </p:spPr>
        <p:txBody>
          <a:bodyPr lIns="360000" tIns="270000" rIns="360000" bIns="270000" anchor="ctr">
            <a:norm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Definições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Fluxo máximo e corte mínimo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Quais algoritmos resolvem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Explicação do algoritmo de Ford-</a:t>
            </a:r>
            <a:r>
              <a:rPr lang="pt-BR" sz="3000" dirty="0" err="1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Fulkerson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Aplicações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Tópicos</a:t>
            </a:r>
            <a:endParaRPr lang="pt-BR" sz="4000" dirty="0">
              <a:solidFill>
                <a:srgbClr val="61DAFB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32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098000"/>
                <a:ext cx="12192000" cy="5760000"/>
              </a:xfrm>
              <a:solidFill>
                <a:srgbClr val="282C34"/>
              </a:solidFill>
            </p:spPr>
            <p:txBody>
              <a:bodyPr lIns="360000" tIns="270000" rIns="360000" bIns="270000" anchor="t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Um </a:t>
                </a:r>
                <a:r>
                  <a:rPr lang="pt-BR" sz="3000" dirty="0" smtClean="0">
                    <a:solidFill>
                      <a:srgbClr val="FECB00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Fluxo de Rede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é um grafo 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o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rientado </a:t>
                </a:r>
                <a14:m>
                  <m:oMath xmlns:m="http://schemas.openxmlformats.org/officeDocument/2006/math">
                    <m:r>
                      <a:rPr lang="pt-BR" sz="30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𝐺</m:t>
                    </m:r>
                    <m:r>
                      <a:rPr lang="pt-BR" sz="30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=</m:t>
                    </m:r>
                    <m:d>
                      <m:dPr>
                        <m:ctrlPr>
                          <a:rPr lang="pt-BR" sz="3000" i="1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</a:rPr>
                        </m:ctrlPr>
                      </m:dPr>
                      <m:e>
                        <m:r>
                          <a:rPr lang="pt-BR" sz="3000" i="1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</a:rPr>
                          <m:t>𝑁</m:t>
                        </m:r>
                        <m:r>
                          <a:rPr lang="pt-BR" sz="3000" i="1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</a:rPr>
                          <m:t>,</m:t>
                        </m:r>
                        <m:r>
                          <a:rPr lang="pt-BR" sz="3000" i="1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sendo </a:t>
                </a:r>
                <a14:m>
                  <m:oMath xmlns:m="http://schemas.openxmlformats.org/officeDocument/2006/math">
                    <m:r>
                      <a:rPr lang="pt-BR" sz="30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𝑁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o conjunto de nós e </a:t>
                </a:r>
                <a14:m>
                  <m:oMath xmlns:m="http://schemas.openxmlformats.org/officeDocument/2006/math">
                    <m:r>
                      <a:rPr lang="pt-BR" sz="30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𝐴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o conjunto de arestas.</a:t>
                </a:r>
                <a:endParaRPr lang="pt-BR" sz="3000" dirty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pt-BR" sz="3000" dirty="0" smtClean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Para cada aresta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𝑎</m:t>
                    </m:r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∈</m:t>
                    </m:r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𝐴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há um número não negativo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000" b="0" i="1" smtClean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000" b="0" i="1" smtClean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3000" b="0" i="1" smtClean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 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que indica a capacidade da mesma.</a:t>
                </a:r>
              </a:p>
              <a:p>
                <a:pPr algn="l">
                  <a:lnSpc>
                    <a:spcPct val="100000"/>
                  </a:lnSpc>
                </a:pPr>
                <a:endParaRPr lang="pt-BR" sz="3000" dirty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Existe um único nó que será identificado como </a:t>
                </a:r>
                <a:r>
                  <a:rPr lang="pt-BR" sz="3000" dirty="0" smtClean="0">
                    <a:solidFill>
                      <a:srgbClr val="FECB00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fonte (</a:t>
                </a:r>
                <a:r>
                  <a:rPr lang="pt-BR" sz="3000" i="1" dirty="0" err="1" smtClean="0">
                    <a:solidFill>
                      <a:srgbClr val="FECB00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source</a:t>
                </a:r>
                <a:r>
                  <a:rPr lang="pt-BR" sz="3000" dirty="0" smtClean="0">
                    <a:solidFill>
                      <a:srgbClr val="FECB00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)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a ser denotado </a:t>
                </a: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𝑠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e um nó identificado como </a:t>
                </a:r>
                <a:r>
                  <a:rPr lang="pt-BR" sz="3000" dirty="0" smtClean="0">
                    <a:solidFill>
                      <a:srgbClr val="FECB00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terminal (ou sumidouro)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𝑡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tal que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𝑡</m:t>
                    </m:r>
                    <m:r>
                      <a:rPr lang="pt-BR" sz="30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∈</m:t>
                    </m:r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𝑁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.</a:t>
                </a:r>
                <a:endParaRPr lang="pt-BR" sz="3000" dirty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pt-BR" sz="3000" dirty="0" smtClean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>
          <p:sp>
            <p:nvSpPr>
              <p:cNvPr id="5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098000"/>
                <a:ext cx="12192000" cy="576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Definições</a:t>
            </a:r>
            <a:endParaRPr lang="pt-BR" sz="4000" dirty="0">
              <a:solidFill>
                <a:srgbClr val="61DAFB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938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098000"/>
                <a:ext cx="12192000" cy="2700000"/>
              </a:xfrm>
              <a:solidFill>
                <a:srgbClr val="282C3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360000" tIns="270000" rIns="360000" bIns="270000" anchor="ctr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Não há nenhuma aresta direcionada para a fonte </a:t>
                </a:r>
                <a14:m>
                  <m:oMath xmlns:m="http://schemas.openxmlformats.org/officeDocument/2006/math">
                    <m:r>
                      <a:rPr lang="pt-BR" sz="30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𝑠</m:t>
                    </m:r>
                  </m:oMath>
                </a14:m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apenas arestas que saem dela e são direcionadas para outros nós.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Não há nenhuma aresta que saia do terminal </a:t>
                </a:r>
                <a14:m>
                  <m:oMath xmlns:m="http://schemas.openxmlformats.org/officeDocument/2006/math">
                    <m:r>
                      <a:rPr lang="pt-BR" sz="30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𝑡</m:t>
                    </m:r>
                  </m:oMath>
                </a14:m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apenas arestas direcionadas a ele. </a:t>
                </a:r>
                <a:endParaRPr lang="pt-BR" sz="3000" dirty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>
          <p:sp>
            <p:nvSpPr>
              <p:cNvPr id="5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098000"/>
                <a:ext cx="12192000" cy="2700000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ítulo 2"/>
              <p:cNvSpPr txBox="1">
                <a:spLocks/>
              </p:cNvSpPr>
              <p:nvPr/>
            </p:nvSpPr>
            <p:spPr>
              <a:xfrm>
                <a:off x="0" y="3978000"/>
                <a:ext cx="12192000" cy="2700000"/>
              </a:xfrm>
              <a:prstGeom prst="rect">
                <a:avLst/>
              </a:prstGeom>
              <a:solidFill>
                <a:srgbClr val="282C3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lIns="360000" tIns="270000" rIns="360000" bIns="270000" rtlCol="0" anchor="ctr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Um </a:t>
                </a:r>
                <a:r>
                  <a:rPr lang="pt-BR" sz="3000" dirty="0" smtClean="0">
                    <a:solidFill>
                      <a:srgbClr val="FECB00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fluxo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é uma função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𝑓</m:t>
                    </m:r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 :</m:t>
                    </m:r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𝐴</m:t>
                    </m:r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 →</m:t>
                    </m:r>
                    <m:sSub>
                      <m:sSubPr>
                        <m:ctrlPr>
                          <a:rPr lang="pt-BR" sz="3000" i="1" dirty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000" dirty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pt-BR" sz="3000" dirty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pt-BR" sz="3000" dirty="0" smtClean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pt-BR" sz="26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Restrições de capacidade: para cada </a:t>
                </a:r>
                <a14:m>
                  <m:oMath xmlns:m="http://schemas.openxmlformats.org/officeDocument/2006/math">
                    <m:r>
                      <a:rPr lang="pt-BR" sz="26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𝑎</m:t>
                    </m:r>
                    <m:r>
                      <a:rPr lang="pt-BR" sz="26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∈</m:t>
                    </m:r>
                    <m:r>
                      <a:rPr lang="pt-BR" sz="26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𝐴</m:t>
                    </m:r>
                  </m:oMath>
                </a14:m>
                <a:r>
                  <a:rPr lang="pt-BR" sz="26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temos que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0≤</m:t>
                    </m:r>
                    <m:r>
                      <a:rPr lang="pt-BR" sz="26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𝑓</m:t>
                    </m:r>
                    <m:d>
                      <m:dPr>
                        <m:ctrlPr>
                          <a:rPr lang="pt-BR" sz="2600" b="0" i="1" smtClean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  <a:ea typeface="Roboto Light" panose="02000000000000000000" pitchFamily="2" charset="0"/>
                          </a:rPr>
                          <m:t>𝑎</m:t>
                        </m:r>
                      </m:e>
                    </m:d>
                    <m:r>
                      <a:rPr lang="pt-BR" sz="26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≤</m:t>
                    </m:r>
                    <m:sSub>
                      <m:sSubPr>
                        <m:ctrlPr>
                          <a:rPr lang="pt-BR" sz="2600" i="1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600" i="1">
                            <a:solidFill>
                              <a:srgbClr val="FECB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pt-BR" sz="2600" dirty="0" smtClean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pt-BR" sz="26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Restrições de conservação: para cada nó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𝑛</m:t>
                    </m:r>
                    <m:r>
                      <a:rPr lang="pt-BR" sz="2600" i="1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∈</m:t>
                    </m:r>
                    <m:r>
                      <a:rPr lang="pt-BR" sz="26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𝑁</m:t>
                    </m:r>
                  </m:oMath>
                </a14:m>
                <a:r>
                  <a:rPr lang="pt-BR" sz="26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diferente de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𝑠</m:t>
                    </m:r>
                  </m:oMath>
                </a14:m>
                <a:r>
                  <a:rPr lang="pt-BR" sz="26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𝑡</m:t>
                    </m:r>
                  </m:oMath>
                </a14:m>
                <a:r>
                  <a:rPr lang="pt-BR" sz="26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temos que o fluxo total que entra em determinado nó é igual ao fluxo total que sai de tal nó.</a:t>
                </a:r>
                <a:endParaRPr lang="pt-BR" sz="2600" dirty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>
          <p:sp>
            <p:nvSpPr>
              <p:cNvPr id="7" name="Subtítul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78000"/>
                <a:ext cx="12192000" cy="27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8900194" y="1967934"/>
            <a:ext cx="435633" cy="4356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>
            <a:off x="9335827" y="2185750"/>
            <a:ext cx="964505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544245" y="2972845"/>
            <a:ext cx="444281" cy="444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3988526" y="3194985"/>
            <a:ext cx="1027611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Definições</a:t>
            </a:r>
            <a:endParaRPr lang="pt-BR" sz="4000" dirty="0">
              <a:solidFill>
                <a:srgbClr val="61DAFB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03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098000"/>
                <a:ext cx="12192000" cy="5760000"/>
              </a:xfrm>
              <a:solidFill>
                <a:srgbClr val="282C34"/>
              </a:solidFill>
            </p:spPr>
            <p:txBody>
              <a:bodyPr lIns="360000" tIns="270000" rIns="360000" bIns="270000" anchor="t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O fluxo máximo é o fluxo de maior valor possível.</a:t>
                </a:r>
              </a:p>
              <a:p>
                <a:pPr algn="l">
                  <a:lnSpc>
                    <a:spcPct val="100000"/>
                  </a:lnSpc>
                </a:pPr>
                <a:endParaRPr lang="pt-BR" sz="3000" dirty="0" smtClean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pt-BR" sz="3000" dirty="0" smtClean="0">
                    <a:solidFill>
                      <a:srgbClr val="FECB00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Teorema do Fluxo Máximo e Corte Mínimo:</a:t>
                </a:r>
                <a:endParaRPr lang="pt-BR" sz="3000" dirty="0">
                  <a:solidFill>
                    <a:srgbClr val="FECB00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Seja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𝑓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</a:t>
                </a: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um fluxo numa rede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𝑁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𝑓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</a:t>
                </a: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é um fluxo 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máximo na rede</a:t>
                </a:r>
                <a:r>
                  <a:rPr lang="pt-BR" sz="3000" dirty="0">
                    <a:solidFill>
                      <a:srgbClr val="FECB00"/>
                    </a:solidFill>
                    <a:ea typeface="Roboto Light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𝑁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, </a:t>
                </a: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se e 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somente </a:t>
                </a: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se </a:t>
                </a: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não existe </a:t>
                </a: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mais nenhum caminho que aumenta o fluxo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𝑓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 </a:t>
                </a:r>
                <a:r>
                  <a:rPr lang="pt-BR" sz="3000" dirty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em </a:t>
                </a:r>
                <a14:m>
                  <m:oMath xmlns:m="http://schemas.openxmlformats.org/officeDocument/2006/math">
                    <m:r>
                      <a:rPr lang="pt-BR" sz="3000" b="0" i="1" smtClean="0">
                        <a:solidFill>
                          <a:srgbClr val="FECB00"/>
                        </a:solidFill>
                        <a:latin typeface="Cambria Math" panose="02040503050406030204" pitchFamily="18" charset="0"/>
                        <a:ea typeface="Roboto Light" panose="02000000000000000000" pitchFamily="2" charset="0"/>
                      </a:rPr>
                      <m:t>𝑁</m:t>
                    </m:r>
                  </m:oMath>
                </a14:m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pt-BR" sz="3000" dirty="0" smtClean="0">
                    <a:solidFill>
                      <a:srgbClr val="61DAFB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Em qualquer rede, o valor do fluxo máximo é igual à capacidade do corte mínimo.</a:t>
                </a:r>
                <a:endParaRPr lang="pt-BR" sz="3000" dirty="0" smtClean="0">
                  <a:solidFill>
                    <a:srgbClr val="61DAFB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>
          <p:sp>
            <p:nvSpPr>
              <p:cNvPr id="5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098000"/>
                <a:ext cx="12192000" cy="576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Fluxo máximo e corte mínimo</a:t>
            </a:r>
            <a:endParaRPr lang="pt-BR" sz="4000" dirty="0">
              <a:solidFill>
                <a:srgbClr val="61DAFB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3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1098000"/>
            <a:ext cx="12192000" cy="5760000"/>
          </a:xfrm>
          <a:solidFill>
            <a:srgbClr val="282C34"/>
          </a:solidFill>
        </p:spPr>
        <p:txBody>
          <a:bodyPr lIns="360000" tIns="270000" rIns="360000" bIns="270000" anchor="t"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Algoritmo </a:t>
            </a:r>
            <a:r>
              <a:rPr lang="pt-BR" sz="3000" dirty="0" err="1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Edmonds</a:t>
            </a:r>
            <a:r>
              <a:rPr lang="pt-BR" sz="3000" dirty="0" err="1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-Karp</a:t>
            </a: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: Publicado pela primeira vez em 1970, se baseia no método de Ford-</a:t>
            </a:r>
            <a:r>
              <a:rPr lang="pt-BR" sz="3000" dirty="0" err="1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Fulkerson</a:t>
            </a: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que consiste no princípio o qual contanto que há um caminho entre a </a:t>
            </a:r>
            <a:r>
              <a:rPr lang="pt-BR" sz="3000" dirty="0" smtClean="0">
                <a:solidFill>
                  <a:srgbClr val="FECB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fonte</a:t>
            </a: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 o </a:t>
            </a:r>
            <a:r>
              <a:rPr lang="pt-BR" sz="3000" dirty="0" smtClean="0">
                <a:solidFill>
                  <a:srgbClr val="FECB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sumidouro</a:t>
            </a: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com capacidade dentro dos vértices do caminho, o fluxo irá fluir abaixo um dos caminhos, antes de encontrar outro caminho, e assim progredindo.</a:t>
            </a:r>
          </a:p>
          <a:p>
            <a:pPr algn="l">
              <a:lnSpc>
                <a:spcPct val="100000"/>
              </a:lnSpc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O algoritmo </a:t>
            </a:r>
            <a:r>
              <a:rPr lang="pt-BR" sz="3000" dirty="0" err="1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Edmonds</a:t>
            </a:r>
            <a:r>
              <a:rPr lang="pt-BR" sz="3000" dirty="0" err="1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-Karp</a:t>
            </a: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se diferencia no fato que o caminho é pré-definido. O caminho deve ser o caminho mais curto que possui a capacidade disponível.</a:t>
            </a:r>
          </a:p>
          <a:p>
            <a:pPr algn="l">
              <a:lnSpc>
                <a:spcPct val="100000"/>
              </a:lnSpc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Outra propriedade deste algoritmo é que o tamanho do caminho mais curto aumenta monotonamente.</a:t>
            </a:r>
            <a:endParaRPr lang="pt-BR" sz="3000" dirty="0" smtClean="0">
              <a:solidFill>
                <a:srgbClr val="FECB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Quais algoritmos resolvem</a:t>
            </a:r>
            <a:endParaRPr lang="pt-BR" sz="4000" dirty="0">
              <a:solidFill>
                <a:srgbClr val="61DAFB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64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6746127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FORD-FULKERSON</a:t>
            </a:r>
            <a:endParaRPr lang="pt-BR" sz="4000" dirty="0">
              <a:solidFill>
                <a:srgbClr val="61DAFB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734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1098000"/>
            <a:ext cx="12192000" cy="5760000"/>
          </a:xfrm>
          <a:solidFill>
            <a:srgbClr val="282C34"/>
          </a:solidFill>
        </p:spPr>
        <p:txBody>
          <a:bodyPr lIns="360000" tIns="270000" rIns="360000" bIns="27000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Num </a:t>
            </a:r>
            <a:r>
              <a:rPr lang="pt-BR" sz="3000" dirty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sistema de canos interligados, cada cano </a:t>
            </a:r>
            <a:r>
              <a:rPr lang="pt-BR" sz="3000" dirty="0">
                <a:solidFill>
                  <a:srgbClr val="FECB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(aresta) </a:t>
            </a:r>
            <a:r>
              <a:rPr lang="pt-BR" sz="3000" dirty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tem um certo diâmetro, e por isso, pode carregar somente uma certa quantidade de água. Nas interseções de canos </a:t>
            </a:r>
            <a:r>
              <a:rPr lang="pt-BR" sz="3000" dirty="0">
                <a:solidFill>
                  <a:srgbClr val="FECB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(vértices)</a:t>
            </a:r>
            <a:r>
              <a:rPr lang="pt-BR" sz="3000" dirty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é importante que a quantidade de água que entra dentro destas seja a mesmo que saia, para evitar um fluxo ineficiente ou acumulo de água. 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l">
              <a:lnSpc>
                <a:spcPct val="100000"/>
              </a:lnSpc>
            </a:pPr>
            <a:r>
              <a:rPr lang="pt-BR" sz="3000" dirty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</a:t>
            </a:r>
            <a:r>
              <a:rPr lang="pt-BR" sz="3000" dirty="0" smtClean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Um </a:t>
            </a:r>
            <a:r>
              <a:rPr lang="pt-BR" sz="3000" dirty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fluxo, neste caso, seria um caminho possível para a água da fonte até a pia de forma que a passagem de água seja consistente. Este princípio também se aplica em redes de transporte ou eletricidade. 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Aplicações: </a:t>
            </a:r>
            <a:r>
              <a:rPr lang="pt-BR" sz="4000" dirty="0" smtClean="0">
                <a:solidFill>
                  <a:srgbClr val="209ADE"/>
                </a:solidFill>
                <a:latin typeface="Bungee" pitchFamily="2" charset="0"/>
                <a:ea typeface="Roboto Light" panose="02000000000000000000" pitchFamily="2" charset="0"/>
              </a:rPr>
              <a:t>fluxo de água</a:t>
            </a:r>
            <a:endParaRPr lang="pt-BR" sz="4000" dirty="0">
              <a:solidFill>
                <a:srgbClr val="209ADE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07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1098000"/>
            <a:ext cx="12192000" cy="5760000"/>
          </a:xfrm>
          <a:solidFill>
            <a:srgbClr val="282C34"/>
          </a:solidFill>
        </p:spPr>
        <p:txBody>
          <a:bodyPr lIns="360000" tIns="270000" rIns="360000" bIns="27000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3000" dirty="0">
                <a:solidFill>
                  <a:srgbClr val="61DAF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	Surgem naturalmente em consideração ao fluxo de nutrientes e energia entre diferentes organizações de uma cadeia alimentar. A análise matemática nesta aplicação é consideravelmente diferente do que surge numa rede de líquido ou tráfego, e envolve aplicação de conceitos de teoria da informação e da termodinâmica.</a:t>
            </a:r>
            <a:endParaRPr lang="pt-BR" sz="3000" dirty="0" smtClean="0">
              <a:solidFill>
                <a:srgbClr val="61DAF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11724"/>
            <a:ext cx="12192000" cy="1080000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4000" dirty="0" smtClean="0">
                <a:solidFill>
                  <a:srgbClr val="61DAFB"/>
                </a:solidFill>
                <a:latin typeface="Bungee" pitchFamily="2" charset="0"/>
                <a:ea typeface="Roboto Light" panose="02000000000000000000" pitchFamily="2" charset="0"/>
              </a:rPr>
              <a:t>Aplicações: </a:t>
            </a:r>
            <a:r>
              <a:rPr lang="pt-BR" sz="4000" dirty="0" smtClean="0">
                <a:solidFill>
                  <a:srgbClr val="1BE329"/>
                </a:solidFill>
                <a:latin typeface="Bungee" pitchFamily="2" charset="0"/>
                <a:ea typeface="Roboto Light" panose="02000000000000000000" pitchFamily="2" charset="0"/>
              </a:rPr>
              <a:t>Ecologia</a:t>
            </a:r>
            <a:endParaRPr lang="pt-BR" sz="4000" dirty="0">
              <a:solidFill>
                <a:srgbClr val="1BE329"/>
              </a:solidFill>
              <a:latin typeface="Bungee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97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196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Bungee</vt:lpstr>
      <vt:lpstr>Calibri</vt:lpstr>
      <vt:lpstr>Calibri Light</vt:lpstr>
      <vt:lpstr>Cambria Math</vt:lpstr>
      <vt:lpstr>Creepster</vt:lpstr>
      <vt:lpstr>Roboto Light</vt:lpstr>
      <vt:lpstr>Tema do Office</vt:lpstr>
      <vt:lpstr>FLUXO DE REDES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nível 1</dc:title>
  <dc:creator>Rafael Lana</dc:creator>
  <cp:lastModifiedBy>Rafael Lana</cp:lastModifiedBy>
  <cp:revision>84</cp:revision>
  <dcterms:created xsi:type="dcterms:W3CDTF">2017-12-13T11:51:47Z</dcterms:created>
  <dcterms:modified xsi:type="dcterms:W3CDTF">2018-01-17T04:11:46Z</dcterms:modified>
</cp:coreProperties>
</file>