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ne\Desktop\Data%20Analysis%20Portfolio%20Project\Hospital%20Wait%20Time%20Analysis\hospital_data_sampl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ne\Desktop\Data%20Analysis%20Portfolio%20Project\Hospital%20Wait%20Time%20Analysis\hospital_data_samp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One\Desktop\Data%20Analysis%20Portfolio%20Project\Hospital%20Wait%20Time%20Analysis\hospital_data_samp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One\Desktop\Data%20Analysis%20Portfolio%20Project\Hospital%20Wait%20Time%20Analysis\hospital_data_samp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[hospital_data_sample.xlsx]Sheet2!PivotTable1</c:name>
    <c:fmtId val="-1"/>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marker>
          <c:symbol val="none"/>
        </c:marker>
        <c:dLbl>
          <c:idx val="0"/>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fld id="{06E4CB2E-C514-46FD-A318-81FA984393E0}" type="CELLRANGE">
                  <a:rPr lang="en-US">
                    <a:solidFill>
                      <a:schemeClr val="bg1"/>
                    </a:solidFill>
                  </a:rPr>
                  <a:pPr>
                    <a:defRPr sz="900" b="1" i="0" u="none" strike="noStrike" kern="1200" baseline="0">
                      <a:solidFill>
                        <a:schemeClr val="bg1"/>
                      </a:solidFill>
                      <a:latin typeface="+mn-lt"/>
                      <a:ea typeface="+mn-ea"/>
                      <a:cs typeface="+mn-cs"/>
                    </a:defRPr>
                  </a:pPr>
                  <a:t>[CELLRANGE]</a:t>
                </a:fld>
                <a:r>
                  <a:rPr lang="en-US" baseline="0">
                    <a:solidFill>
                      <a:schemeClr val="bg1"/>
                    </a:solidFill>
                  </a:rPr>
                  <a:t>, </a:t>
                </a:r>
                <a:fld id="{4F14D35B-089A-4A60-B228-62E4853660DF}" type="CATEGORYNAME">
                  <a:rPr lang="en-US" baseline="0">
                    <a:solidFill>
                      <a:schemeClr val="bg1"/>
                    </a:solidFill>
                  </a:rPr>
                  <a:pPr>
                    <a:defRPr sz="900" b="1" i="0" u="none" strike="noStrike" kern="1200" baseline="0">
                      <a:solidFill>
                        <a:schemeClr val="bg1"/>
                      </a:solidFill>
                      <a:latin typeface="+mn-lt"/>
                      <a:ea typeface="+mn-ea"/>
                      <a:cs typeface="+mn-cs"/>
                    </a:defRPr>
                  </a:pPr>
                  <a:t>[CATEGORY NAME]</a:t>
                </a:fld>
                <a:r>
                  <a:rPr lang="en-US" baseline="0">
                    <a:solidFill>
                      <a:schemeClr val="bg1"/>
                    </a:solidFill>
                  </a:rPr>
                  <a:t>, </a:t>
                </a:r>
                <a:fld id="{7E303582-89EB-49E8-97FA-548819CFCF25}" type="VALUE">
                  <a:rPr lang="en-US" baseline="0">
                    <a:solidFill>
                      <a:schemeClr val="bg1"/>
                    </a:solidFill>
                  </a:rPr>
                  <a:pPr>
                    <a:defRPr sz="900" b="1" i="0" u="none" strike="noStrike" kern="1200" baseline="0">
                      <a:solidFill>
                        <a:schemeClr val="bg1"/>
                      </a:solidFill>
                      <a:latin typeface="+mn-lt"/>
                      <a:ea typeface="+mn-ea"/>
                      <a:cs typeface="+mn-cs"/>
                    </a:defRPr>
                  </a:pPr>
                  <a:t>[VALUE]</a:t>
                </a:fld>
                <a:endParaRPr lang="en-US" baseline="0">
                  <a:solidFill>
                    <a:schemeClr val="bg1"/>
                  </a:solidFill>
                </a:endParaRPr>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showDataLabelsRange val="1"/>
            </c:ext>
          </c:extLst>
        </c:dLbl>
      </c:pivotFmt>
      <c:pivotFmt>
        <c:idx val="16"/>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fld id="{8CB2CE12-9DB7-4284-A31B-23DE2CC6ECD2}" type="CELLRANGE">
                  <a:rPr lang="en-US"/>
                  <a:pPr>
                    <a:defRPr sz="900" b="1" i="0" u="none" strike="noStrike" kern="1200" baseline="0">
                      <a:solidFill>
                        <a:schemeClr val="bg1"/>
                      </a:solidFill>
                      <a:latin typeface="+mn-lt"/>
                      <a:ea typeface="+mn-ea"/>
                      <a:cs typeface="+mn-cs"/>
                    </a:defRPr>
                  </a:pPr>
                  <a:t>[CELLRANGE]</a:t>
                </a:fld>
                <a:r>
                  <a:rPr lang="en-US" baseline="0"/>
                  <a:t>, </a:t>
                </a:r>
                <a:fld id="{3E0F2458-9406-477F-8A59-54B8DDD44ADA}" type="CATEGORYNAME">
                  <a:rPr lang="en-US" baseline="0"/>
                  <a:pPr>
                    <a:defRPr sz="900" b="1" i="0" u="none" strike="noStrike" kern="1200" baseline="0">
                      <a:solidFill>
                        <a:schemeClr val="bg1"/>
                      </a:solidFill>
                      <a:latin typeface="+mn-lt"/>
                      <a:ea typeface="+mn-ea"/>
                      <a:cs typeface="+mn-cs"/>
                    </a:defRPr>
                  </a:pPr>
                  <a:t>[CATEGORY NAME]</a:t>
                </a:fld>
                <a:r>
                  <a:rPr lang="en-US" baseline="0"/>
                  <a:t>, </a:t>
                </a:r>
                <a:fld id="{80B57B19-17CB-4CB9-A686-FAC5ADB4CD36}" type="VALUE">
                  <a:rPr lang="en-US" baseline="0"/>
                  <a:pPr>
                    <a:defRPr sz="900" b="1" i="0" u="none" strike="noStrike" kern="1200" baseline="0">
                      <a:solidFill>
                        <a:schemeClr val="bg1"/>
                      </a:solidFill>
                      <a:latin typeface="+mn-lt"/>
                      <a:ea typeface="+mn-ea"/>
                      <a:cs typeface="+mn-cs"/>
                    </a:defRPr>
                  </a:pPr>
                  <a:t>[VALUE]</a:t>
                </a:fld>
                <a:endParaRPr lang="en-US"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17"/>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fld id="{B37C6B30-6529-4AD7-B5D7-8BD0A8674720}" type="CELLRANGE">
                  <a:rPr lang="en-US"/>
                  <a:pPr>
                    <a:defRPr sz="900" b="1" i="0" u="none" strike="noStrike" kern="1200" baseline="0">
                      <a:solidFill>
                        <a:schemeClr val="bg1"/>
                      </a:solidFill>
                      <a:latin typeface="+mn-lt"/>
                      <a:ea typeface="+mn-ea"/>
                      <a:cs typeface="+mn-cs"/>
                    </a:defRPr>
                  </a:pPr>
                  <a:t>[CELLRANGE]</a:t>
                </a:fld>
                <a:r>
                  <a:rPr lang="en-US" baseline="0"/>
                  <a:t>, </a:t>
                </a:r>
                <a:fld id="{D3A401F4-E848-417B-89A2-23EDDF796AE2}" type="CATEGORYNAME">
                  <a:rPr lang="en-US" baseline="0"/>
                  <a:pPr>
                    <a:defRPr sz="900" b="1" i="0" u="none" strike="noStrike" kern="1200" baseline="0">
                      <a:solidFill>
                        <a:schemeClr val="bg1"/>
                      </a:solidFill>
                      <a:latin typeface="+mn-lt"/>
                      <a:ea typeface="+mn-ea"/>
                      <a:cs typeface="+mn-cs"/>
                    </a:defRPr>
                  </a:pPr>
                  <a:t>[CATEGORY NAME]</a:t>
                </a:fld>
                <a:r>
                  <a:rPr lang="en-US" baseline="0"/>
                  <a:t>, </a:t>
                </a:r>
                <a:fld id="{8FD97549-F085-4EE1-9475-2265D16B1A19}" type="VALUE">
                  <a:rPr lang="en-US" baseline="0"/>
                  <a:pPr>
                    <a:defRPr sz="900" b="1" i="0" u="none" strike="noStrike" kern="1200" baseline="0">
                      <a:solidFill>
                        <a:schemeClr val="bg1"/>
                      </a:solidFill>
                      <a:latin typeface="+mn-lt"/>
                      <a:ea typeface="+mn-ea"/>
                      <a:cs typeface="+mn-cs"/>
                    </a:defRPr>
                  </a:pPr>
                  <a:t>[VALUE]</a:t>
                </a:fld>
                <a:endParaRPr lang="en-US"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18"/>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fld id="{9917295F-3FF3-4672-AF18-0DB561FCDF1B}" type="CELLRANGE">
                  <a:rPr lang="en-US"/>
                  <a:pPr>
                    <a:defRPr sz="900" b="1" i="0" u="none" strike="noStrike" kern="1200" baseline="0">
                      <a:solidFill>
                        <a:schemeClr val="bg1"/>
                      </a:solidFill>
                      <a:latin typeface="+mn-lt"/>
                      <a:ea typeface="+mn-ea"/>
                      <a:cs typeface="+mn-cs"/>
                    </a:defRPr>
                  </a:pPr>
                  <a:t>[CELLRANGE]</a:t>
                </a:fld>
                <a:r>
                  <a:rPr lang="en-US" baseline="0"/>
                  <a:t>, </a:t>
                </a:r>
                <a:fld id="{5221F3AB-2008-4138-A032-23B44427BF8A}" type="CATEGORYNAME">
                  <a:rPr lang="en-US" baseline="0"/>
                  <a:pPr>
                    <a:defRPr sz="900" b="1" i="0" u="none" strike="noStrike" kern="1200" baseline="0">
                      <a:solidFill>
                        <a:schemeClr val="bg1"/>
                      </a:solidFill>
                      <a:latin typeface="+mn-lt"/>
                      <a:ea typeface="+mn-ea"/>
                      <a:cs typeface="+mn-cs"/>
                    </a:defRPr>
                  </a:pPr>
                  <a:t>[CATEGORY NAME]</a:t>
                </a:fld>
                <a:r>
                  <a:rPr lang="en-US" baseline="0"/>
                  <a:t>, </a:t>
                </a:r>
                <a:fld id="{46C6A0BB-A678-4A3C-A08F-D53901577A4E}" type="VALUE">
                  <a:rPr lang="en-US" baseline="0"/>
                  <a:pPr>
                    <a:defRPr sz="900" b="1" i="0" u="none" strike="noStrike" kern="1200" baseline="0">
                      <a:solidFill>
                        <a:schemeClr val="bg1"/>
                      </a:solidFill>
                      <a:latin typeface="+mn-lt"/>
                      <a:ea typeface="+mn-ea"/>
                      <a:cs typeface="+mn-cs"/>
                    </a:defRPr>
                  </a:pPr>
                  <a:t>[VALUE]</a:t>
                </a:fld>
                <a:endParaRPr lang="en-US"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19"/>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fld id="{BBFA431F-7B4C-4655-B055-017F02C763EC}" type="CELLRANGE">
                  <a:rPr lang="en-US"/>
                  <a:pPr>
                    <a:defRPr sz="900" b="1" i="0" u="none" strike="noStrike" kern="1200" baseline="0">
                      <a:solidFill>
                        <a:schemeClr val="bg1"/>
                      </a:solidFill>
                      <a:latin typeface="+mn-lt"/>
                      <a:ea typeface="+mn-ea"/>
                      <a:cs typeface="+mn-cs"/>
                    </a:defRPr>
                  </a:pPr>
                  <a:t>[CELLRANGE]</a:t>
                </a:fld>
                <a:r>
                  <a:rPr lang="en-US" baseline="0"/>
                  <a:t>, </a:t>
                </a:r>
                <a:fld id="{3090156B-9064-4FE4-985C-40595A852183}" type="CATEGORYNAME">
                  <a:rPr lang="en-US" baseline="0"/>
                  <a:pPr>
                    <a:defRPr sz="900" b="1" i="0" u="none" strike="noStrike" kern="1200" baseline="0">
                      <a:solidFill>
                        <a:schemeClr val="bg1"/>
                      </a:solidFill>
                      <a:latin typeface="+mn-lt"/>
                      <a:ea typeface="+mn-ea"/>
                      <a:cs typeface="+mn-cs"/>
                    </a:defRPr>
                  </a:pPr>
                  <a:t>[CATEGORY NAME]</a:t>
                </a:fld>
                <a:r>
                  <a:rPr lang="en-US" baseline="0"/>
                  <a:t>, </a:t>
                </a:r>
                <a:fld id="{A8375EE7-8C54-4FFD-830F-C5326D7DA1B3}" type="VALUE">
                  <a:rPr lang="en-US" baseline="0"/>
                  <a:pPr>
                    <a:defRPr sz="900" b="1" i="0" u="none" strike="noStrike" kern="1200" baseline="0">
                      <a:solidFill>
                        <a:schemeClr val="bg1"/>
                      </a:solidFill>
                      <a:latin typeface="+mn-lt"/>
                      <a:ea typeface="+mn-ea"/>
                      <a:cs typeface="+mn-cs"/>
                    </a:defRPr>
                  </a:pPr>
                  <a:t>[VALUE]</a:t>
                </a:fld>
                <a:endParaRPr lang="en-US"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fld id="{418B05F7-EBF5-4A96-83DA-3C515F72E741}" type="CELLRANGE">
                  <a:rPr lang="en-US" baseline="0">
                    <a:solidFill>
                      <a:schemeClr val="bg1"/>
                    </a:solidFill>
                  </a:rPr>
                  <a:pPr>
                    <a:defRPr sz="900" b="1" i="0" u="none" strike="noStrike" kern="1200" baseline="0">
                      <a:solidFill>
                        <a:schemeClr val="bg1"/>
                      </a:solidFill>
                      <a:latin typeface="+mn-lt"/>
                      <a:ea typeface="+mn-ea"/>
                      <a:cs typeface="+mn-cs"/>
                    </a:defRPr>
                  </a:pPr>
                  <a:t>[CELLRANGE]</a:t>
                </a:fld>
                <a:r>
                  <a:rPr lang="en-US" baseline="0">
                    <a:solidFill>
                      <a:schemeClr val="bg1"/>
                    </a:solidFill>
                  </a:rPr>
                  <a:t>, </a:t>
                </a:r>
                <a:fld id="{C603796B-B14B-40BC-AA72-CEF77C87FF05}" type="CATEGORYNAME">
                  <a:rPr lang="en-US" baseline="0">
                    <a:solidFill>
                      <a:schemeClr val="bg1"/>
                    </a:solidFill>
                  </a:rPr>
                  <a:pPr>
                    <a:defRPr sz="900" b="1" i="0" u="none" strike="noStrike" kern="1200" baseline="0">
                      <a:solidFill>
                        <a:schemeClr val="bg1"/>
                      </a:solidFill>
                      <a:latin typeface="+mn-lt"/>
                      <a:ea typeface="+mn-ea"/>
                      <a:cs typeface="+mn-cs"/>
                    </a:defRPr>
                  </a:pPr>
                  <a:t>[CATEGORY NAME]</a:t>
                </a:fld>
                <a:r>
                  <a:rPr lang="en-US" baseline="0">
                    <a:solidFill>
                      <a:schemeClr val="bg1"/>
                    </a:solidFill>
                  </a:rPr>
                  <a:t>, </a:t>
                </a:r>
                <a:fld id="{0A2C9D62-1514-44BB-821E-2A14B38B0B85}" type="VALUE">
                  <a:rPr lang="en-US" baseline="0">
                    <a:solidFill>
                      <a:schemeClr val="bg1"/>
                    </a:solidFill>
                  </a:rPr>
                  <a:pPr>
                    <a:defRPr sz="900" b="1" i="0" u="none" strike="noStrike" kern="1200" baseline="0">
                      <a:solidFill>
                        <a:schemeClr val="bg1"/>
                      </a:solidFill>
                      <a:latin typeface="+mn-lt"/>
                      <a:ea typeface="+mn-ea"/>
                      <a:cs typeface="+mn-cs"/>
                    </a:defRPr>
                  </a:pPr>
                  <a:t>[VALUE]</a:t>
                </a:fld>
                <a:endParaRPr lang="en-US" baseline="0">
                  <a:solidFill>
                    <a:schemeClr val="bg1"/>
                  </a:solidFill>
                </a:endParaRPr>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showDataLabelsRange val="1"/>
            </c:ext>
          </c:extLst>
        </c:dLbl>
      </c:pivotFmt>
      <c:pivotFmt>
        <c:idx val="28"/>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fld id="{083CDF40-FDE3-48D2-96F1-E44A3E705898}" type="CELLRANGE">
                  <a:rPr lang="en-US"/>
                  <a:pPr>
                    <a:defRPr sz="900" b="1" i="0" u="none" strike="noStrike" kern="1200" baseline="0">
                      <a:solidFill>
                        <a:schemeClr val="bg1"/>
                      </a:solidFill>
                      <a:latin typeface="+mn-lt"/>
                      <a:ea typeface="+mn-ea"/>
                      <a:cs typeface="+mn-cs"/>
                    </a:defRPr>
                  </a:pPr>
                  <a:t>[CELLRANGE]</a:t>
                </a:fld>
                <a:r>
                  <a:rPr lang="en-US" baseline="0"/>
                  <a:t>, </a:t>
                </a:r>
                <a:fld id="{C0F5A440-E6A3-4741-9B9E-77236ED335E5}" type="CATEGORYNAME">
                  <a:rPr lang="en-US" baseline="0"/>
                  <a:pPr>
                    <a:defRPr sz="900" b="1" i="0" u="none" strike="noStrike" kern="1200" baseline="0">
                      <a:solidFill>
                        <a:schemeClr val="bg1"/>
                      </a:solidFill>
                      <a:latin typeface="+mn-lt"/>
                      <a:ea typeface="+mn-ea"/>
                      <a:cs typeface="+mn-cs"/>
                    </a:defRPr>
                  </a:pPr>
                  <a:t>[CATEGORY NAME]</a:t>
                </a:fld>
                <a:r>
                  <a:rPr lang="en-US" baseline="0"/>
                  <a:t>, </a:t>
                </a:r>
                <a:fld id="{88AE53DA-4A0B-47D5-B7E0-FD32DB2042EA}" type="VALUE">
                  <a:rPr lang="en-US" baseline="0"/>
                  <a:pPr>
                    <a:defRPr sz="900" b="1" i="0" u="none" strike="noStrike" kern="1200" baseline="0">
                      <a:solidFill>
                        <a:schemeClr val="bg1"/>
                      </a:solidFill>
                      <a:latin typeface="+mn-lt"/>
                      <a:ea typeface="+mn-ea"/>
                      <a:cs typeface="+mn-cs"/>
                    </a:defRPr>
                  </a:pPr>
                  <a:t>[VALUE]</a:t>
                </a:fld>
                <a:endParaRPr lang="en-US"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29"/>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fld id="{7610CE7A-F533-4739-A946-F4F4C2B44C1F}" type="CELLRANGE">
                  <a:rPr lang="en-US"/>
                  <a:pPr>
                    <a:defRPr sz="900" b="1" i="0" u="none" strike="noStrike" kern="1200" baseline="0">
                      <a:solidFill>
                        <a:schemeClr val="bg1"/>
                      </a:solidFill>
                      <a:latin typeface="+mn-lt"/>
                      <a:ea typeface="+mn-ea"/>
                      <a:cs typeface="+mn-cs"/>
                    </a:defRPr>
                  </a:pPr>
                  <a:t>[CELLRANGE]</a:t>
                </a:fld>
                <a:r>
                  <a:rPr lang="en-US" baseline="0"/>
                  <a:t>, </a:t>
                </a:r>
                <a:fld id="{BFAD4740-F5DA-4231-AD92-D476B0283D9B}" type="CATEGORYNAME">
                  <a:rPr lang="en-US" baseline="0"/>
                  <a:pPr>
                    <a:defRPr sz="900" b="1" i="0" u="none" strike="noStrike" kern="1200" baseline="0">
                      <a:solidFill>
                        <a:schemeClr val="bg1"/>
                      </a:solidFill>
                      <a:latin typeface="+mn-lt"/>
                      <a:ea typeface="+mn-ea"/>
                      <a:cs typeface="+mn-cs"/>
                    </a:defRPr>
                  </a:pPr>
                  <a:t>[CATEGORY NAME]</a:t>
                </a:fld>
                <a:r>
                  <a:rPr lang="en-US" baseline="0"/>
                  <a:t>, </a:t>
                </a:r>
                <a:fld id="{CA7FFA51-1289-4C40-8D85-48B2341448D3}" type="VALUE">
                  <a:rPr lang="en-US" baseline="0"/>
                  <a:pPr>
                    <a:defRPr sz="900" b="1" i="0" u="none" strike="noStrike" kern="1200" baseline="0">
                      <a:solidFill>
                        <a:schemeClr val="bg1"/>
                      </a:solidFill>
                      <a:latin typeface="+mn-lt"/>
                      <a:ea typeface="+mn-ea"/>
                      <a:cs typeface="+mn-cs"/>
                    </a:defRPr>
                  </a:pPr>
                  <a:t>[VALUE]</a:t>
                </a:fld>
                <a:endParaRPr lang="en-US"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30"/>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fld id="{EB74F7F4-7E78-47FD-8ADC-49A93193A36F}" type="CELLRANGE">
                  <a:rPr lang="en-US"/>
                  <a:pPr>
                    <a:defRPr sz="900" b="1" i="0" u="none" strike="noStrike" kern="1200" baseline="0">
                      <a:solidFill>
                        <a:schemeClr val="bg1"/>
                      </a:solidFill>
                      <a:latin typeface="+mn-lt"/>
                      <a:ea typeface="+mn-ea"/>
                      <a:cs typeface="+mn-cs"/>
                    </a:defRPr>
                  </a:pPr>
                  <a:t>[CELLRANGE]</a:t>
                </a:fld>
                <a:r>
                  <a:rPr lang="en-US" baseline="0"/>
                  <a:t>, </a:t>
                </a:r>
                <a:fld id="{404281B8-A191-42D4-BCB5-08E3561F7673}" type="CATEGORYNAME">
                  <a:rPr lang="en-US" baseline="0"/>
                  <a:pPr>
                    <a:defRPr sz="900" b="1" i="0" u="none" strike="noStrike" kern="1200" baseline="0">
                      <a:solidFill>
                        <a:schemeClr val="bg1"/>
                      </a:solidFill>
                      <a:latin typeface="+mn-lt"/>
                      <a:ea typeface="+mn-ea"/>
                      <a:cs typeface="+mn-cs"/>
                    </a:defRPr>
                  </a:pPr>
                  <a:t>[CATEGORY NAME]</a:t>
                </a:fld>
                <a:r>
                  <a:rPr lang="en-US" baseline="0"/>
                  <a:t>, </a:t>
                </a:r>
                <a:fld id="{42F28E92-C3BA-4C97-8398-194AF7057DBF}" type="VALUE">
                  <a:rPr lang="en-US" baseline="0"/>
                  <a:pPr>
                    <a:defRPr sz="900" b="1" i="0" u="none" strike="noStrike" kern="1200" baseline="0">
                      <a:solidFill>
                        <a:schemeClr val="bg1"/>
                      </a:solidFill>
                      <a:latin typeface="+mn-lt"/>
                      <a:ea typeface="+mn-ea"/>
                      <a:cs typeface="+mn-cs"/>
                    </a:defRPr>
                  </a:pPr>
                  <a:t>[VALUE]</a:t>
                </a:fld>
                <a:endParaRPr lang="en-US"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31"/>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fld id="{757AF6CC-7D4D-44BE-A452-7694E00043FE}" type="CELLRANGE">
                  <a:rPr lang="en-US"/>
                  <a:pPr>
                    <a:defRPr sz="900" b="1" i="0" u="none" strike="noStrike" kern="1200" baseline="0">
                      <a:solidFill>
                        <a:schemeClr val="bg1"/>
                      </a:solidFill>
                      <a:latin typeface="+mn-lt"/>
                      <a:ea typeface="+mn-ea"/>
                      <a:cs typeface="+mn-cs"/>
                    </a:defRPr>
                  </a:pPr>
                  <a:t>[CELLRANGE]</a:t>
                </a:fld>
                <a:r>
                  <a:rPr lang="en-US" baseline="0"/>
                  <a:t>, </a:t>
                </a:r>
                <a:fld id="{97CD2799-8237-4DC0-82A2-F3D6B7EAC1BE}" type="CATEGORYNAME">
                  <a:rPr lang="en-US" baseline="0"/>
                  <a:pPr>
                    <a:defRPr sz="900" b="1" i="0" u="none" strike="noStrike" kern="1200" baseline="0">
                      <a:solidFill>
                        <a:schemeClr val="bg1"/>
                      </a:solidFill>
                      <a:latin typeface="+mn-lt"/>
                      <a:ea typeface="+mn-ea"/>
                      <a:cs typeface="+mn-cs"/>
                    </a:defRPr>
                  </a:pPr>
                  <a:t>[CATEGORY NAME]</a:t>
                </a:fld>
                <a:r>
                  <a:rPr lang="en-US" baseline="0"/>
                  <a:t>, </a:t>
                </a:r>
                <a:fld id="{231D5862-47E5-48DC-A8F5-9FA98A48BE77}" type="VALUE">
                  <a:rPr lang="en-US" baseline="0"/>
                  <a:pPr>
                    <a:defRPr sz="900" b="1" i="0" u="none" strike="noStrike" kern="1200" baseline="0">
                      <a:solidFill>
                        <a:schemeClr val="bg1"/>
                      </a:solidFill>
                      <a:latin typeface="+mn-lt"/>
                      <a:ea typeface="+mn-ea"/>
                      <a:cs typeface="+mn-cs"/>
                    </a:defRPr>
                  </a:pPr>
                  <a:t>[VALUE]</a:t>
                </a:fld>
                <a:endParaRPr lang="en-US"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3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fld id="{80E6102E-4DDB-477A-A381-1A410523492D}" type="CELLRANGE">
                  <a:rPr lang="en-US" baseline="0">
                    <a:solidFill>
                      <a:schemeClr val="bg1"/>
                    </a:solidFill>
                  </a:rPr>
                  <a:pPr>
                    <a:defRPr sz="900" b="1" i="0" u="none" strike="noStrike" kern="1200" baseline="0">
                      <a:solidFill>
                        <a:schemeClr val="bg1"/>
                      </a:solidFill>
                      <a:latin typeface="+mn-lt"/>
                      <a:ea typeface="+mn-ea"/>
                      <a:cs typeface="+mn-cs"/>
                    </a:defRPr>
                  </a:pPr>
                  <a:t>[CELLRANGE]</a:t>
                </a:fld>
                <a:r>
                  <a:rPr lang="en-US" baseline="0">
                    <a:solidFill>
                      <a:schemeClr val="bg1"/>
                    </a:solidFill>
                  </a:rPr>
                  <a:t>, </a:t>
                </a:r>
                <a:fld id="{6C0B2BE2-E56E-474B-9640-3E307E967F2F}" type="CATEGORYNAME">
                  <a:rPr lang="en-US" baseline="0">
                    <a:solidFill>
                      <a:schemeClr val="bg1"/>
                    </a:solidFill>
                  </a:rPr>
                  <a:pPr>
                    <a:defRPr sz="900" b="1" i="0" u="none" strike="noStrike" kern="1200" baseline="0">
                      <a:solidFill>
                        <a:schemeClr val="bg1"/>
                      </a:solidFill>
                      <a:latin typeface="+mn-lt"/>
                      <a:ea typeface="+mn-ea"/>
                      <a:cs typeface="+mn-cs"/>
                    </a:defRPr>
                  </a:pPr>
                  <a:t>[CATEGORY NAME]</a:t>
                </a:fld>
                <a:r>
                  <a:rPr lang="en-US" baseline="0">
                    <a:solidFill>
                      <a:schemeClr val="bg1"/>
                    </a:solidFill>
                  </a:rPr>
                  <a:t>, </a:t>
                </a:r>
                <a:fld id="{C1F8BF46-4932-4F4D-8E92-0942FA3C646C}" type="VALUE">
                  <a:rPr lang="en-US" baseline="0">
                    <a:solidFill>
                      <a:schemeClr val="bg1"/>
                    </a:solidFill>
                  </a:rPr>
                  <a:pPr>
                    <a:defRPr sz="900" b="1" i="0" u="none" strike="noStrike" kern="1200" baseline="0">
                      <a:solidFill>
                        <a:schemeClr val="bg1"/>
                      </a:solidFill>
                      <a:latin typeface="+mn-lt"/>
                      <a:ea typeface="+mn-ea"/>
                      <a:cs typeface="+mn-cs"/>
                    </a:defRPr>
                  </a:pPr>
                  <a:t>[VALUE]</a:t>
                </a:fld>
                <a:endParaRPr lang="en-US" baseline="0">
                  <a:solidFill>
                    <a:schemeClr val="bg1"/>
                  </a:solidFill>
                </a:endParaRPr>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showDataLabelsRange val="1"/>
            </c:ext>
          </c:extLst>
        </c:dLbl>
      </c:pivotFmt>
      <c:pivotFmt>
        <c:idx val="40"/>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fld id="{649B0836-A8B1-4A5B-B627-4ADFAF0337A5}" type="CELLRANGE">
                  <a:rPr lang="en-US"/>
                  <a:pPr>
                    <a:defRPr sz="900" b="1" i="0" u="none" strike="noStrike" kern="1200" baseline="0">
                      <a:solidFill>
                        <a:schemeClr val="bg1"/>
                      </a:solidFill>
                      <a:latin typeface="+mn-lt"/>
                      <a:ea typeface="+mn-ea"/>
                      <a:cs typeface="+mn-cs"/>
                    </a:defRPr>
                  </a:pPr>
                  <a:t>[CELLRANGE]</a:t>
                </a:fld>
                <a:r>
                  <a:rPr lang="en-US" baseline="0"/>
                  <a:t>, </a:t>
                </a:r>
                <a:fld id="{4C534F9B-9178-4D95-B2A3-018C4D364F13}" type="CATEGORYNAME">
                  <a:rPr lang="en-US" baseline="0"/>
                  <a:pPr>
                    <a:defRPr sz="900" b="1" i="0" u="none" strike="noStrike" kern="1200" baseline="0">
                      <a:solidFill>
                        <a:schemeClr val="bg1"/>
                      </a:solidFill>
                      <a:latin typeface="+mn-lt"/>
                      <a:ea typeface="+mn-ea"/>
                      <a:cs typeface="+mn-cs"/>
                    </a:defRPr>
                  </a:pPr>
                  <a:t>[CATEGORY NAME]</a:t>
                </a:fld>
                <a:r>
                  <a:rPr lang="en-US" baseline="0"/>
                  <a:t>, </a:t>
                </a:r>
                <a:fld id="{F1DCF4AB-3441-4837-8D1F-2E5245A11BE9}" type="VALUE">
                  <a:rPr lang="en-US" baseline="0"/>
                  <a:pPr>
                    <a:defRPr sz="900" b="1" i="0" u="none" strike="noStrike" kern="1200" baseline="0">
                      <a:solidFill>
                        <a:schemeClr val="bg1"/>
                      </a:solidFill>
                      <a:latin typeface="+mn-lt"/>
                      <a:ea typeface="+mn-ea"/>
                      <a:cs typeface="+mn-cs"/>
                    </a:defRPr>
                  </a:pPr>
                  <a:t>[VALUE]</a:t>
                </a:fld>
                <a:endParaRPr lang="en-US"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41"/>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fld id="{13B80741-4491-4337-858A-BE7314E95D42}" type="CELLRANGE">
                  <a:rPr lang="en-US"/>
                  <a:pPr>
                    <a:defRPr sz="900" b="1" i="0" u="none" strike="noStrike" kern="1200" baseline="0">
                      <a:solidFill>
                        <a:schemeClr val="bg1"/>
                      </a:solidFill>
                      <a:latin typeface="+mn-lt"/>
                      <a:ea typeface="+mn-ea"/>
                      <a:cs typeface="+mn-cs"/>
                    </a:defRPr>
                  </a:pPr>
                  <a:t>[CELLRANGE]</a:t>
                </a:fld>
                <a:r>
                  <a:rPr lang="en-US" baseline="0"/>
                  <a:t>, </a:t>
                </a:r>
                <a:fld id="{43AFD596-9B51-4B94-9BA8-1F2669EEF2FD}" type="CATEGORYNAME">
                  <a:rPr lang="en-US" baseline="0"/>
                  <a:pPr>
                    <a:defRPr sz="900" b="1" i="0" u="none" strike="noStrike" kern="1200" baseline="0">
                      <a:solidFill>
                        <a:schemeClr val="bg1"/>
                      </a:solidFill>
                      <a:latin typeface="+mn-lt"/>
                      <a:ea typeface="+mn-ea"/>
                      <a:cs typeface="+mn-cs"/>
                    </a:defRPr>
                  </a:pPr>
                  <a:t>[CATEGORY NAME]</a:t>
                </a:fld>
                <a:r>
                  <a:rPr lang="en-US" baseline="0"/>
                  <a:t>, </a:t>
                </a:r>
                <a:fld id="{9F1989DD-A167-4856-94FA-C47346407B21}" type="VALUE">
                  <a:rPr lang="en-US" baseline="0"/>
                  <a:pPr>
                    <a:defRPr sz="900" b="1" i="0" u="none" strike="noStrike" kern="1200" baseline="0">
                      <a:solidFill>
                        <a:schemeClr val="bg1"/>
                      </a:solidFill>
                      <a:latin typeface="+mn-lt"/>
                      <a:ea typeface="+mn-ea"/>
                      <a:cs typeface="+mn-cs"/>
                    </a:defRPr>
                  </a:pPr>
                  <a:t>[VALUE]</a:t>
                </a:fld>
                <a:endParaRPr lang="en-US"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42"/>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fld id="{5F6B1784-F48B-4339-AC37-0283E987F730}" type="CELLRANGE">
                  <a:rPr lang="en-US"/>
                  <a:pPr>
                    <a:defRPr sz="900" b="1" i="0" u="none" strike="noStrike" kern="1200" baseline="0">
                      <a:solidFill>
                        <a:schemeClr val="bg1"/>
                      </a:solidFill>
                      <a:latin typeface="+mn-lt"/>
                      <a:ea typeface="+mn-ea"/>
                      <a:cs typeface="+mn-cs"/>
                    </a:defRPr>
                  </a:pPr>
                  <a:t>[CELLRANGE]</a:t>
                </a:fld>
                <a:r>
                  <a:rPr lang="en-US" baseline="0"/>
                  <a:t>, </a:t>
                </a:r>
                <a:fld id="{A4CA930D-7769-433B-A444-2DC531CAEF81}" type="CATEGORYNAME">
                  <a:rPr lang="en-US" baseline="0"/>
                  <a:pPr>
                    <a:defRPr sz="900" b="1" i="0" u="none" strike="noStrike" kern="1200" baseline="0">
                      <a:solidFill>
                        <a:schemeClr val="bg1"/>
                      </a:solidFill>
                      <a:latin typeface="+mn-lt"/>
                      <a:ea typeface="+mn-ea"/>
                      <a:cs typeface="+mn-cs"/>
                    </a:defRPr>
                  </a:pPr>
                  <a:t>[CATEGORY NAME]</a:t>
                </a:fld>
                <a:r>
                  <a:rPr lang="en-US" baseline="0"/>
                  <a:t>, </a:t>
                </a:r>
                <a:fld id="{B3294EC8-7B68-466F-B0D2-F24835F5BCBF}" type="VALUE">
                  <a:rPr lang="en-US" baseline="0"/>
                  <a:pPr>
                    <a:defRPr sz="900" b="1" i="0" u="none" strike="noStrike" kern="1200" baseline="0">
                      <a:solidFill>
                        <a:schemeClr val="bg1"/>
                      </a:solidFill>
                      <a:latin typeface="+mn-lt"/>
                      <a:ea typeface="+mn-ea"/>
                      <a:cs typeface="+mn-cs"/>
                    </a:defRPr>
                  </a:pPr>
                  <a:t>[VALUE]</a:t>
                </a:fld>
                <a:endParaRPr lang="en-US"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43"/>
        <c:spPr>
          <a:solidFill>
            <a:schemeClr val="accent1"/>
          </a:solidFill>
          <a:ln w="19050">
            <a:solidFill>
              <a:schemeClr val="lt1"/>
            </a:solidFill>
          </a:ln>
          <a:effectLst/>
        </c:spPr>
        <c:dLbl>
          <c:idx val="0"/>
          <c:tx>
            <c:rich>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fld id="{61E968DD-E01A-403D-A93E-8ACDD90D0291}" type="CELLRANGE">
                  <a:rPr lang="en-US"/>
                  <a:pPr>
                    <a:defRPr sz="900" b="1" i="0" u="none" strike="noStrike" kern="1200" baseline="0">
                      <a:solidFill>
                        <a:schemeClr val="bg1"/>
                      </a:solidFill>
                      <a:latin typeface="+mn-lt"/>
                      <a:ea typeface="+mn-ea"/>
                      <a:cs typeface="+mn-cs"/>
                    </a:defRPr>
                  </a:pPr>
                  <a:t>[CELLRANGE]</a:t>
                </a:fld>
                <a:r>
                  <a:rPr lang="en-US" baseline="0"/>
                  <a:t>, </a:t>
                </a:r>
                <a:fld id="{8DDE1CC6-1717-4DDF-B708-3DA8D3E67F6D}" type="CATEGORYNAME">
                  <a:rPr lang="en-US" baseline="0"/>
                  <a:pPr>
                    <a:defRPr sz="900" b="1" i="0" u="none" strike="noStrike" kern="1200" baseline="0">
                      <a:solidFill>
                        <a:schemeClr val="bg1"/>
                      </a:solidFill>
                      <a:latin typeface="+mn-lt"/>
                      <a:ea typeface="+mn-ea"/>
                      <a:cs typeface="+mn-cs"/>
                    </a:defRPr>
                  </a:pPr>
                  <a:t>[CATEGORY NAME]</a:t>
                </a:fld>
                <a:r>
                  <a:rPr lang="en-US" baseline="0"/>
                  <a:t>, </a:t>
                </a:r>
                <a:fld id="{2E1FE143-4FEE-487A-AC9A-5B1BA76EB14F}" type="VALUE">
                  <a:rPr lang="en-US" baseline="0"/>
                  <a:pPr>
                    <a:defRPr sz="900" b="1" i="0" u="none" strike="noStrike" kern="1200" baseline="0">
                      <a:solidFill>
                        <a:schemeClr val="bg1"/>
                      </a:solidFill>
                      <a:latin typeface="+mn-lt"/>
                      <a:ea typeface="+mn-ea"/>
                      <a:cs typeface="+mn-cs"/>
                    </a:defRPr>
                  </a:pPr>
                  <a:t>[VALUE]</a:t>
                </a:fld>
                <a:endParaRPr lang="en-US" baseline="0"/>
              </a:p>
            </c:rich>
          </c:tx>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spc="0" baseline="0">
                  <a:solidFill>
                    <a:schemeClr val="bg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Lst>
        </c:dLbl>
      </c:pivotFmt>
      <c:pivotFmt>
        <c:idx val="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spc="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s>
    <c:plotArea>
      <c:layout/>
      <c:pieChart>
        <c:varyColors val="1"/>
        <c:ser>
          <c:idx val="0"/>
          <c:order val="0"/>
          <c:tx>
            <c:strRef>
              <c:f>[hospital_data_sample.xlsx]Visual!$C$3:$C$7</c:f>
              <c:strCache>
                <c:ptCount val="1"/>
                <c:pt idx="0">
                  <c:v>Count of Patient ID</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6828-46E8-995B-20A3D4F5B2C6}"/>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6828-46E8-995B-20A3D4F5B2C6}"/>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6828-46E8-995B-20A3D4F5B2C6}"/>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6828-46E8-995B-20A3D4F5B2C6}"/>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6828-46E8-995B-20A3D4F5B2C6}"/>
              </c:ext>
            </c:extLst>
          </c:dPt>
          <c:dLbls>
            <c:dLbl>
              <c:idx val="0"/>
              <c:layout/>
              <c:tx>
                <c:rich>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fld id="{14D7F93F-7449-4317-B009-EE8B26BA3CA6}" type="CELLRANGE">
                      <a:rPr lang="en-US"/>
                      <a:pPr>
                        <a:defRPr sz="1600" b="1"/>
                      </a:pPr>
                      <a:t>[CELLRANGE]</a:t>
                    </a:fld>
                    <a:r>
                      <a:rPr lang="en-US" baseline="0"/>
                      <a:t>, </a:t>
                    </a:r>
                    <a:fld id="{2A32F160-8DAA-4C60-ACCE-72F1C28D3A44}" type="CATEGORYNAME">
                      <a:rPr lang="en-US" baseline="0"/>
                      <a:pPr>
                        <a:defRPr sz="1600" b="1"/>
                      </a:pPr>
                      <a:t>[CATEGORY NAME]</a:t>
                    </a:fld>
                    <a:r>
                      <a:rPr lang="en-US" baseline="0"/>
                      <a:t>, </a:t>
                    </a:r>
                    <a:fld id="{69566C22-4142-4E96-A359-916F0F078148}" type="VALUE">
                      <a:rPr lang="en-US" baseline="0"/>
                      <a:pPr>
                        <a:defRPr sz="1600" b="1"/>
                      </a:pPr>
                      <a:t>[VALUE]</a:t>
                    </a:fld>
                    <a:r>
                      <a:rPr lang="en-US" baseline="0"/>
                      <a:t>, </a:t>
                    </a:r>
                    <a:fld id="{E427EFD6-6C9D-482B-8656-2D89841C408A}" type="PERCENTAGE">
                      <a:rPr lang="en-US" baseline="0"/>
                      <a:pPr>
                        <a:defRPr sz="1600" b="1"/>
                      </a:pPr>
                      <a:t>[PERCENTAGE]</a:t>
                    </a:fld>
                    <a:endParaRPr lang="en-US" baseline="0"/>
                  </a:p>
                </c:rich>
              </c:tx>
              <c:spPr>
                <a:solidFill>
                  <a:schemeClr val="bg2">
                    <a:lumMod val="90000"/>
                  </a:schemeClr>
                </a:solid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1-6828-46E8-995B-20A3D4F5B2C6}"/>
                </c:ext>
              </c:extLst>
            </c:dLbl>
            <c:dLbl>
              <c:idx val="1"/>
              <c:layout/>
              <c:tx>
                <c:rich>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fld id="{FAB2FF81-E8D2-412B-93E7-6ECBB4E5FC51}" type="CELLRANGE">
                      <a:rPr lang="en-US"/>
                      <a:pPr>
                        <a:defRPr sz="1600" b="1"/>
                      </a:pPr>
                      <a:t>[CELLRANGE]</a:t>
                    </a:fld>
                    <a:r>
                      <a:rPr lang="en-US" baseline="0"/>
                      <a:t>, </a:t>
                    </a:r>
                    <a:fld id="{85C7EF28-D24D-471A-ABB5-FAB1DD9CF8C1}" type="CATEGORYNAME">
                      <a:rPr lang="en-US" baseline="0"/>
                      <a:pPr>
                        <a:defRPr sz="1600" b="1"/>
                      </a:pPr>
                      <a:t>[CATEGORY NAME]</a:t>
                    </a:fld>
                    <a:r>
                      <a:rPr lang="en-US" baseline="0"/>
                      <a:t>, </a:t>
                    </a:r>
                    <a:fld id="{D0795D04-A735-43F6-980C-A5B5D2B29C18}" type="VALUE">
                      <a:rPr lang="en-US" baseline="0"/>
                      <a:pPr>
                        <a:defRPr sz="1600" b="1"/>
                      </a:pPr>
                      <a:t>[VALUE]</a:t>
                    </a:fld>
                    <a:r>
                      <a:rPr lang="en-US" baseline="0"/>
                      <a:t>, </a:t>
                    </a:r>
                    <a:fld id="{9C7BBDF6-026F-4DE9-ACEF-1935BA4B3CCC}" type="PERCENTAGE">
                      <a:rPr lang="en-US" baseline="0"/>
                      <a:pPr>
                        <a:defRPr sz="1600" b="1"/>
                      </a:pPr>
                      <a:t>[PERCENTAGE]</a:t>
                    </a:fld>
                    <a:endParaRPr lang="en-US" baseline="0"/>
                  </a:p>
                </c:rich>
              </c:tx>
              <c:spPr>
                <a:solidFill>
                  <a:schemeClr val="bg2">
                    <a:lumMod val="90000"/>
                  </a:schemeClr>
                </a:solid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3-6828-46E8-995B-20A3D4F5B2C6}"/>
                </c:ext>
              </c:extLst>
            </c:dLbl>
            <c:dLbl>
              <c:idx val="2"/>
              <c:layout/>
              <c:tx>
                <c:rich>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fld id="{E4A26B1B-0222-41A7-A574-7869922084BE}" type="CELLRANGE">
                      <a:rPr lang="en-US">
                        <a:solidFill>
                          <a:schemeClr val="accent1">
                            <a:lumMod val="50000"/>
                          </a:schemeClr>
                        </a:solidFill>
                      </a:rPr>
                      <a:pPr>
                        <a:defRPr sz="1600" b="1"/>
                      </a:pPr>
                      <a:t>[CELLRANGE]</a:t>
                    </a:fld>
                    <a:r>
                      <a:rPr lang="en-US" baseline="0" dirty="0">
                        <a:solidFill>
                          <a:schemeClr val="accent1">
                            <a:lumMod val="50000"/>
                          </a:schemeClr>
                        </a:solidFill>
                      </a:rPr>
                      <a:t>, </a:t>
                    </a:r>
                    <a:fld id="{792E047A-4885-408A-B77C-2CB5D27A75A3}" type="CATEGORYNAME">
                      <a:rPr lang="en-US" baseline="0">
                        <a:solidFill>
                          <a:schemeClr val="accent1">
                            <a:lumMod val="50000"/>
                          </a:schemeClr>
                        </a:solidFill>
                      </a:rPr>
                      <a:pPr>
                        <a:defRPr sz="1600" b="1"/>
                      </a:pPr>
                      <a:t>[CATEGORY NAME]</a:t>
                    </a:fld>
                    <a:r>
                      <a:rPr lang="en-US" baseline="0" dirty="0">
                        <a:solidFill>
                          <a:schemeClr val="accent1">
                            <a:lumMod val="50000"/>
                          </a:schemeClr>
                        </a:solidFill>
                      </a:rPr>
                      <a:t>, </a:t>
                    </a:r>
                    <a:fld id="{5194EB2C-C67F-4584-9DC2-91D7F0D67D60}" type="VALUE">
                      <a:rPr lang="en-US" baseline="0">
                        <a:solidFill>
                          <a:schemeClr val="accent1">
                            <a:lumMod val="50000"/>
                          </a:schemeClr>
                        </a:solidFill>
                      </a:rPr>
                      <a:pPr>
                        <a:defRPr sz="1600" b="1"/>
                      </a:pPr>
                      <a:t>[VALUE]</a:t>
                    </a:fld>
                    <a:r>
                      <a:rPr lang="en-US" baseline="0" dirty="0">
                        <a:solidFill>
                          <a:schemeClr val="accent1">
                            <a:lumMod val="50000"/>
                          </a:schemeClr>
                        </a:solidFill>
                      </a:rPr>
                      <a:t>, </a:t>
                    </a:r>
                    <a:fld id="{4B346E57-309F-4B7C-A0EA-9899F9303BD8}" type="PERCENTAGE">
                      <a:rPr lang="en-US" baseline="0">
                        <a:solidFill>
                          <a:schemeClr val="accent1">
                            <a:lumMod val="50000"/>
                          </a:schemeClr>
                        </a:solidFill>
                      </a:rPr>
                      <a:pPr>
                        <a:defRPr sz="1600" b="1"/>
                      </a:pPr>
                      <a:t>[PERCENTAGE]</a:t>
                    </a:fld>
                    <a:endParaRPr lang="en-US" baseline="0" dirty="0">
                      <a:solidFill>
                        <a:schemeClr val="accent1">
                          <a:lumMod val="50000"/>
                        </a:schemeClr>
                      </a:solidFill>
                    </a:endParaRPr>
                  </a:p>
                </c:rich>
              </c:tx>
              <c:spPr>
                <a:solidFill>
                  <a:schemeClr val="bg2">
                    <a:lumMod val="90000"/>
                  </a:schemeClr>
                </a:solid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5-6828-46E8-995B-20A3D4F5B2C6}"/>
                </c:ext>
              </c:extLst>
            </c:dLbl>
            <c:dLbl>
              <c:idx val="3"/>
              <c:layout/>
              <c:tx>
                <c:rich>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fld id="{1A4EB912-7FFE-4E03-B237-D6EBBE474239}" type="CELLRANGE">
                      <a:rPr lang="en-US"/>
                      <a:pPr>
                        <a:defRPr sz="1600" b="1"/>
                      </a:pPr>
                      <a:t>[CELLRANGE]</a:t>
                    </a:fld>
                    <a:r>
                      <a:rPr lang="en-US" baseline="0"/>
                      <a:t>, </a:t>
                    </a:r>
                    <a:fld id="{67A43CBB-FEA6-4F34-BB85-AC43E6053188}" type="CATEGORYNAME">
                      <a:rPr lang="en-US" baseline="0"/>
                      <a:pPr>
                        <a:defRPr sz="1600" b="1"/>
                      </a:pPr>
                      <a:t>[CATEGORY NAME]</a:t>
                    </a:fld>
                    <a:r>
                      <a:rPr lang="en-US" baseline="0"/>
                      <a:t>, </a:t>
                    </a:r>
                    <a:fld id="{1D4B5332-3028-490D-8F65-EEAE73AEEE23}" type="VALUE">
                      <a:rPr lang="en-US" baseline="0"/>
                      <a:pPr>
                        <a:defRPr sz="1600" b="1"/>
                      </a:pPr>
                      <a:t>[VALUE]</a:t>
                    </a:fld>
                    <a:r>
                      <a:rPr lang="en-US" baseline="0"/>
                      <a:t>, </a:t>
                    </a:r>
                    <a:fld id="{10619F2D-6EF2-42F0-98D1-130EBE63E894}" type="PERCENTAGE">
                      <a:rPr lang="en-US" baseline="0"/>
                      <a:pPr>
                        <a:defRPr sz="1600" b="1"/>
                      </a:pPr>
                      <a:t>[PERCENTAGE]</a:t>
                    </a:fld>
                    <a:endParaRPr lang="en-US" baseline="0"/>
                  </a:p>
                </c:rich>
              </c:tx>
              <c:spPr>
                <a:solidFill>
                  <a:schemeClr val="bg2">
                    <a:lumMod val="90000"/>
                  </a:schemeClr>
                </a:solid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7-6828-46E8-995B-20A3D4F5B2C6}"/>
                </c:ext>
              </c:extLst>
            </c:dLbl>
            <c:dLbl>
              <c:idx val="4"/>
              <c:layout/>
              <c:tx>
                <c:rich>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fld id="{FB213BDF-D9A6-43FC-8E2F-471920E80562}" type="CELLRANGE">
                      <a:rPr lang="en-US"/>
                      <a:pPr>
                        <a:defRPr sz="1600" b="1"/>
                      </a:pPr>
                      <a:t>[CELLRANGE]</a:t>
                    </a:fld>
                    <a:r>
                      <a:rPr lang="en-US" baseline="0"/>
                      <a:t>, </a:t>
                    </a:r>
                    <a:fld id="{9528F558-EB96-4DF9-8368-5E365DE6BA4F}" type="CATEGORYNAME">
                      <a:rPr lang="en-US" baseline="0"/>
                      <a:pPr>
                        <a:defRPr sz="1600" b="1"/>
                      </a:pPr>
                      <a:t>[CATEGORY NAME]</a:t>
                    </a:fld>
                    <a:r>
                      <a:rPr lang="en-US" baseline="0"/>
                      <a:t>, </a:t>
                    </a:r>
                    <a:fld id="{D4F90AA6-DB9C-4470-AA96-B02E71DD5F70}" type="VALUE">
                      <a:rPr lang="en-US" baseline="0"/>
                      <a:pPr>
                        <a:defRPr sz="1600" b="1"/>
                      </a:pPr>
                      <a:t>[VALUE]</a:t>
                    </a:fld>
                    <a:r>
                      <a:rPr lang="en-US" baseline="0"/>
                      <a:t>, </a:t>
                    </a:r>
                    <a:fld id="{991B2C9F-F89E-401A-8EE0-B0685122F562}" type="PERCENTAGE">
                      <a:rPr lang="en-US" baseline="0"/>
                      <a:pPr>
                        <a:defRPr sz="1600" b="1"/>
                      </a:pPr>
                      <a:t>[PERCENTAGE]</a:t>
                    </a:fld>
                    <a:endParaRPr lang="en-US" baseline="0"/>
                  </a:p>
                </c:rich>
              </c:tx>
              <c:spPr>
                <a:solidFill>
                  <a:schemeClr val="bg2">
                    <a:lumMod val="90000"/>
                  </a:schemeClr>
                </a:solidFill>
                <a:ln>
                  <a:noFill/>
                </a:ln>
                <a:effectLst/>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9-6828-46E8-995B-20A3D4F5B2C6}"/>
                </c:ext>
              </c:extLst>
            </c:dLbl>
            <c:spPr>
              <a:solidFill>
                <a:schemeClr val="bg2">
                  <a:lumMod val="90000"/>
                </a:schemeClr>
              </a:solidFill>
            </c:spPr>
            <c:txPr>
              <a:bodyPr rot="0" spcFirstLastPara="1" vertOverflow="ellipsis" vert="horz" wrap="square" lIns="38100" tIns="19050" rIns="38100" bIns="19050" anchor="ctr" anchorCtr="1">
                <a:spAutoFit/>
              </a:bodyPr>
              <a:lstStyle/>
              <a:p>
                <a:pPr>
                  <a:defRPr sz="16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15:showDataLabelsRange val="1"/>
              </c:ext>
            </c:extLst>
          </c:dLbls>
          <c:cat>
            <c:strRef>
              <c:f>[hospital_data_sample.xlsx]Visual!$C$3:$C$7</c:f>
              <c:strCache>
                <c:ptCount val="5"/>
                <c:pt idx="0">
                  <c:v>CORPORATE</c:v>
                </c:pt>
                <c:pt idx="1">
                  <c:v>HMO</c:v>
                </c:pt>
                <c:pt idx="2">
                  <c:v>INSURANCE</c:v>
                </c:pt>
                <c:pt idx="3">
                  <c:v>MEDICARE</c:v>
                </c:pt>
                <c:pt idx="4">
                  <c:v>PRIVATE</c:v>
                </c:pt>
              </c:strCache>
            </c:strRef>
          </c:cat>
          <c:val>
            <c:numRef>
              <c:f>[hospital_data_sample.xlsx]Visual!$C$3:$C$7</c:f>
              <c:numCache>
                <c:formatCode>0.00%</c:formatCode>
                <c:ptCount val="5"/>
                <c:pt idx="0">
                  <c:v>0.23051536769117942</c:v>
                </c:pt>
                <c:pt idx="1">
                  <c:v>0.12460830722048137</c:v>
                </c:pt>
                <c:pt idx="2">
                  <c:v>0.33105540369357955</c:v>
                </c:pt>
                <c:pt idx="3">
                  <c:v>9.7673178211880787E-3</c:v>
                </c:pt>
                <c:pt idx="4">
                  <c:v>0.30405360357357158</c:v>
                </c:pt>
              </c:numCache>
            </c:numRef>
          </c:val>
          <c:extLst>
            <c:ext xmlns:c15="http://schemas.microsoft.com/office/drawing/2012/chart" uri="{02D57815-91ED-43cb-92C2-25804820EDAC}">
              <c15:datalabelsRange>
                <c15:f>[hospital_data_sample.xlsx]Visual!$C$3:$C$7</c15:f>
                <c15:dlblRangeCache>
                  <c:ptCount val="5"/>
                  <c:pt idx="0">
                    <c:v>46</c:v>
                  </c:pt>
                  <c:pt idx="1">
                    <c:v>46</c:v>
                  </c:pt>
                  <c:pt idx="2">
                    <c:v>44</c:v>
                  </c:pt>
                  <c:pt idx="3">
                    <c:v>58</c:v>
                  </c:pt>
                  <c:pt idx="4">
                    <c:v>40</c:v>
                  </c:pt>
                </c15:dlblRangeCache>
              </c15:datalabelsRange>
            </c:ext>
            <c:ext xmlns:c16="http://schemas.microsoft.com/office/drawing/2014/chart" uri="{C3380CC4-5D6E-409C-BE32-E72D297353CC}">
              <c16:uniqueId val="{0000000A-6828-46E8-995B-20A3D4F5B2C6}"/>
            </c:ext>
          </c:extLst>
        </c:ser>
        <c:ser>
          <c:idx val="1"/>
          <c:order val="1"/>
          <c:tx>
            <c:strRef>
              <c:f>[hospital_data_sample.xlsx]Visual!$C$3:$C$7</c:f>
              <c:strCache>
                <c:ptCount val="1"/>
                <c:pt idx="0">
                  <c:v>Average of Wait Minutes</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C-6828-46E8-995B-20A3D4F5B2C6}"/>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E-6828-46E8-995B-20A3D4F5B2C6}"/>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0-6828-46E8-995B-20A3D4F5B2C6}"/>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2-6828-46E8-995B-20A3D4F5B2C6}"/>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14-6828-46E8-995B-20A3D4F5B2C6}"/>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C-6828-46E8-995B-20A3D4F5B2C6}"/>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E-6828-46E8-995B-20A3D4F5B2C6}"/>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10-6828-46E8-995B-20A3D4F5B2C6}"/>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12-6828-46E8-995B-20A3D4F5B2C6}"/>
                </c:ext>
              </c:extLst>
            </c:dLbl>
            <c:dLbl>
              <c:idx val="4"/>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14-6828-46E8-995B-20A3D4F5B2C6}"/>
                </c:ext>
              </c:extLst>
            </c:dLbl>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[hospital_data_sample.xlsx]Visual!$C$3:$C$7</c:f>
              <c:strCache>
                <c:ptCount val="5"/>
                <c:pt idx="0">
                  <c:v>CORPORATE</c:v>
                </c:pt>
                <c:pt idx="1">
                  <c:v>HMO</c:v>
                </c:pt>
                <c:pt idx="2">
                  <c:v>INSURANCE</c:v>
                </c:pt>
                <c:pt idx="3">
                  <c:v>MEDICARE</c:v>
                </c:pt>
                <c:pt idx="4">
                  <c:v>PRIVATE</c:v>
                </c:pt>
              </c:strCache>
            </c:strRef>
          </c:cat>
          <c:val>
            <c:numRef>
              <c:f>[hospital_data_sample.xlsx]Visual!$C$3:$C$7</c:f>
              <c:numCache>
                <c:formatCode>General</c:formatCode>
                <c:ptCount val="5"/>
                <c:pt idx="0">
                  <c:v>46.431472644010483</c:v>
                </c:pt>
                <c:pt idx="1">
                  <c:v>46.274130551096817</c:v>
                </c:pt>
                <c:pt idx="2">
                  <c:v>44.276982848320003</c:v>
                </c:pt>
                <c:pt idx="3">
                  <c:v>57.894766780432342</c:v>
                </c:pt>
                <c:pt idx="4">
                  <c:v>39.89888535613796</c:v>
                </c:pt>
              </c:numCache>
            </c:numRef>
          </c:val>
          <c:extLst>
            <c:ext xmlns:c16="http://schemas.microsoft.com/office/drawing/2014/chart" uri="{C3380CC4-5D6E-409C-BE32-E72D297353CC}">
              <c16:uniqueId val="{00000015-6828-46E8-995B-20A3D4F5B2C6}"/>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[hospital_data_sample.xlsx]Visual!PivotTable3</c:name>
    <c:fmtId val="-1"/>
  </c:pivotSource>
  <c:chart>
    <c:autoTitleDeleted val="1"/>
    <c:pivotFmts>
      <c:pivotFmt>
        <c:idx val="0"/>
        <c:spPr>
          <a:solidFill>
            <a:schemeClr val="accent1"/>
          </a:solidFill>
          <a:ln w="9525" cap="flat" cmpd="sng" algn="ctr">
            <a:noFill/>
            <a:round/>
          </a:ln>
          <a:effectLst/>
        </c:spPr>
        <c:marker>
          <c:symbol val="none"/>
        </c:marker>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E8184405-4865-47DE-BEFA-9FDA47EE0C86}"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0F610358-2D16-44D3-BA2F-59475981378D}"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Lst>
        </c:dLbl>
      </c:pivotFmt>
      <c:pivotFmt>
        <c:idx val="3"/>
        <c:spPr>
          <a:solidFill>
            <a:schemeClr val="accent1"/>
          </a:solidFill>
          <a:ln w="9525" cap="flat" cmpd="sng" algn="ctr">
            <a:noFill/>
            <a:round/>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80C8AA75-23B9-4CD3-BD66-C70253E0E437}"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2CD36BC8-FD67-4A6F-8F38-2278424E5337}"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Lst>
        </c:dLbl>
      </c:pivotFmt>
      <c:pivotFmt>
        <c:idx val="4"/>
        <c:spPr>
          <a:solidFill>
            <a:schemeClr val="accent1"/>
          </a:solidFill>
          <a:ln w="9525" cap="flat" cmpd="sng" algn="ctr">
            <a:noFill/>
            <a:round/>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9BB6FDF2-718C-4D34-AE31-6C2B5E48B736}"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14CE1259-8452-428A-9B55-8A713AF7B7DA}"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Lst>
        </c:dLbl>
      </c:pivotFmt>
      <c:pivotFmt>
        <c:idx val="5"/>
        <c:spPr>
          <a:solidFill>
            <a:schemeClr val="accent1"/>
          </a:solidFill>
          <a:ln w="9525" cap="flat" cmpd="sng" algn="ctr">
            <a:noFill/>
            <a:round/>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55DF5BAF-35A3-4556-9D87-F2D9DCAB9AF7}"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F76C1EE9-DBA4-474C-B769-A915A8484B3E}"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Lst>
        </c:dLbl>
      </c:pivotFmt>
      <c:pivotFmt>
        <c:idx val="6"/>
        <c:spPr>
          <a:solidFill>
            <a:schemeClr val="accent1"/>
          </a:solidFill>
          <a:ln w="9525" cap="flat" cmpd="sng" algn="ctr">
            <a:noFill/>
            <a:round/>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BEB576BE-92C2-4224-9566-5EA6E9466A33}"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332EE6D2-9F62-4FA4-BFED-F1D86C4A556B}"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Lst>
        </c:dLbl>
      </c:pivotFmt>
      <c:pivotFmt>
        <c:idx val="7"/>
        <c:spPr>
          <a:solidFill>
            <a:schemeClr val="accent1"/>
          </a:solidFill>
          <a:ln w="9525" cap="flat" cmpd="sng" algn="ctr">
            <a:noFill/>
            <a:round/>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FFBE7E8C-4F84-43EC-BBCF-7F05C31E0169}"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7A2F8B2D-55EA-40AF-A095-1A2B28ADCD10}"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Lst>
        </c:dLbl>
      </c:pivotFmt>
      <c:pivotFmt>
        <c:idx val="8"/>
        <c:spPr>
          <a:solidFill>
            <a:schemeClr val="accent1"/>
          </a:solidFill>
          <a:ln w="9525" cap="flat" cmpd="sng" algn="ctr">
            <a:noFill/>
            <a:round/>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C6B59F61-534F-4C74-9E6D-F3A305342663}"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5F876228-667B-4831-8751-4F9B9E1A3131}"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Lst>
        </c:dLbl>
      </c:pivotFmt>
      <c:pivotFmt>
        <c:idx val="9"/>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9525" cap="flat" cmpd="sng" algn="ctr">
            <a:noFill/>
            <a:round/>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9BB6FDF2-718C-4D34-AE31-6C2B5E48B736}"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14CE1259-8452-428A-9B55-8A713AF7B7DA}"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1"/>
            </c:ext>
          </c:extLst>
        </c:dLbl>
      </c:pivotFmt>
      <c:pivotFmt>
        <c:idx val="11"/>
        <c:spPr>
          <a:solidFill>
            <a:schemeClr val="accent1"/>
          </a:solidFill>
          <a:ln w="9525" cap="flat" cmpd="sng" algn="ctr">
            <a:noFill/>
            <a:round/>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55DF5BAF-35A3-4556-9D87-F2D9DCAB9AF7}"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F76C1EE9-DBA4-474C-B769-A915A8484B3E}"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1"/>
            </c:ext>
          </c:extLst>
        </c:dLbl>
      </c:pivotFmt>
      <c:pivotFmt>
        <c:idx val="12"/>
        <c:spPr>
          <a:solidFill>
            <a:schemeClr val="accent1"/>
          </a:solidFill>
          <a:ln w="9525" cap="flat" cmpd="sng" algn="ctr">
            <a:noFill/>
            <a:round/>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BEB576BE-92C2-4224-9566-5EA6E9466A33}"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332EE6D2-9F62-4FA4-BFED-F1D86C4A556B}"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1"/>
            </c:ext>
          </c:extLst>
        </c:dLbl>
      </c:pivotFmt>
      <c:pivotFmt>
        <c:idx val="13"/>
        <c:spPr>
          <a:solidFill>
            <a:schemeClr val="accent1"/>
          </a:solidFill>
          <a:ln w="9525" cap="flat" cmpd="sng" algn="ctr">
            <a:noFill/>
            <a:round/>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FFBE7E8C-4F84-43EC-BBCF-7F05C31E0169}"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7A2F8B2D-55EA-40AF-A095-1A2B28ADCD10}"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1"/>
            </c:ext>
          </c:extLst>
        </c:dLbl>
      </c:pivotFmt>
      <c:pivotFmt>
        <c:idx val="14"/>
        <c:spPr>
          <a:solidFill>
            <a:schemeClr val="accent1"/>
          </a:solidFill>
          <a:ln w="9525" cap="flat" cmpd="sng" algn="ctr">
            <a:noFill/>
            <a:round/>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C6B59F61-534F-4C74-9E6D-F3A305342663}"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5F876228-667B-4831-8751-4F9B9E1A3131}"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1"/>
            </c:ext>
          </c:extLst>
        </c:dLbl>
      </c:pivotFmt>
      <c:pivotFmt>
        <c:idx val="15"/>
        <c:spPr>
          <a:solidFill>
            <a:schemeClr val="accent1"/>
          </a:solidFill>
          <a:ln w="9525" cap="flat" cmpd="sng" algn="ctr">
            <a:noFill/>
            <a:round/>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EF551460-9A02-4007-A944-F3BB7124DEF2}"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4070E8BD-09C3-422C-A5DE-5CC34371B54A}"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Lst>
        </c:dLbl>
      </c:pivotFmt>
      <c:pivotFmt>
        <c:idx val="16"/>
        <c:spPr>
          <a:solidFill>
            <a:schemeClr val="accent1"/>
          </a:solidFill>
          <a:ln w="9525" cap="flat" cmpd="sng" algn="ctr">
            <a:noFill/>
            <a:round/>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B87A1DC8-33E6-4D04-A89E-97C2850373E3}"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19B63C8E-D81D-4124-86D8-6A5D354D245B}"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Lst>
        </c:dLbl>
      </c:pivotFmt>
      <c:pivotFmt>
        <c:idx val="17"/>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9525" cap="flat" cmpd="sng" algn="ctr">
            <a:noFill/>
            <a:round/>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9BB6FDF2-718C-4D34-AE31-6C2B5E48B736}"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14CE1259-8452-428A-9B55-8A713AF7B7DA}"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1"/>
            </c:ext>
          </c:extLst>
        </c:dLbl>
      </c:pivotFmt>
      <c:pivotFmt>
        <c:idx val="19"/>
        <c:spPr>
          <a:solidFill>
            <a:schemeClr val="accent1"/>
          </a:solidFill>
          <a:ln w="9525" cap="flat" cmpd="sng" algn="ctr">
            <a:noFill/>
            <a:round/>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55DF5BAF-35A3-4556-9D87-F2D9DCAB9AF7}"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F76C1EE9-DBA4-474C-B769-A915A8484B3E}"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1"/>
            </c:ext>
          </c:extLst>
        </c:dLbl>
      </c:pivotFmt>
      <c:pivotFmt>
        <c:idx val="20"/>
        <c:spPr>
          <a:solidFill>
            <a:schemeClr val="accent1"/>
          </a:solidFill>
          <a:ln w="9525" cap="flat" cmpd="sng" algn="ctr">
            <a:noFill/>
            <a:round/>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BEB576BE-92C2-4224-9566-5EA6E9466A33}"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332EE6D2-9F62-4FA4-BFED-F1D86C4A556B}"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1"/>
            </c:ext>
          </c:extLst>
        </c:dLbl>
      </c:pivotFmt>
      <c:pivotFmt>
        <c:idx val="21"/>
        <c:spPr>
          <a:solidFill>
            <a:schemeClr val="accent1"/>
          </a:solidFill>
          <a:ln w="9525" cap="flat" cmpd="sng" algn="ctr">
            <a:noFill/>
            <a:round/>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FFBE7E8C-4F84-43EC-BBCF-7F05C31E0169}"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7A2F8B2D-55EA-40AF-A095-1A2B28ADCD10}"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1"/>
            </c:ext>
          </c:extLst>
        </c:dLbl>
      </c:pivotFmt>
      <c:pivotFmt>
        <c:idx val="22"/>
        <c:spPr>
          <a:solidFill>
            <a:schemeClr val="accent1"/>
          </a:solidFill>
          <a:ln w="9525" cap="flat" cmpd="sng" algn="ctr">
            <a:noFill/>
            <a:round/>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C6B59F61-534F-4C74-9E6D-F3A305342663}"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5F876228-667B-4831-8751-4F9B9E1A3131}"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1"/>
            </c:ext>
          </c:extLst>
        </c:dLbl>
      </c:pivotFmt>
      <c:pivotFmt>
        <c:idx val="23"/>
        <c:spPr>
          <a:solidFill>
            <a:schemeClr val="accent1"/>
          </a:solidFill>
          <a:ln w="9525" cap="flat" cmpd="sng" algn="ctr">
            <a:noFill/>
            <a:round/>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B207BBAF-DCD7-4C09-B9E0-235FF22D68AC}"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3F60E35C-7E63-4A49-9E90-0E26234BFEA5}"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Lst>
        </c:dLbl>
      </c:pivotFmt>
      <c:pivotFmt>
        <c:idx val="24"/>
        <c:spPr>
          <a:solidFill>
            <a:schemeClr val="accent1"/>
          </a:solidFill>
          <a:ln w="9525" cap="flat" cmpd="sng" algn="ctr">
            <a:noFill/>
            <a:round/>
          </a:ln>
          <a:effectLst/>
        </c:spPr>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643DADC3-42FD-406E-9D94-5B57D9A7F2F5}" type="CELLRANGE">
                  <a:rPr lang="en-US"/>
                  <a:pPr>
                    <a:defRPr sz="900" b="0" i="0" u="none" strike="noStrike" kern="1200" baseline="0">
                      <a:solidFill>
                        <a:schemeClr val="tx1">
                          <a:lumMod val="75000"/>
                          <a:lumOff val="25000"/>
                        </a:schemeClr>
                      </a:solidFill>
                      <a:latin typeface="+mn-lt"/>
                      <a:ea typeface="+mn-ea"/>
                      <a:cs typeface="+mn-cs"/>
                    </a:defRPr>
                  </a:pPr>
                  <a:t>[CELLRANGE]</a:t>
                </a:fld>
                <a:r>
                  <a:rPr lang="en-US" baseline="0"/>
                  <a:t>, </a:t>
                </a:r>
                <a:fld id="{BC2039A6-8CEB-4545-8725-6CF60AC1CCC3}" type="VALUE">
                  <a:rPr lang="en-US" baseline="0"/>
                  <a:pPr>
                    <a:defRPr sz="900" b="0" i="0" u="none" strike="noStrike" kern="1200" baseline="0">
                      <a:solidFill>
                        <a:schemeClr val="tx1">
                          <a:lumMod val="75000"/>
                          <a:lumOff val="25000"/>
                        </a:schemeClr>
                      </a:solidFill>
                      <a:latin typeface="+mn-lt"/>
                      <a:ea typeface="+mn-ea"/>
                      <a:cs typeface="+mn-cs"/>
                    </a:defRPr>
                  </a:pPr>
                  <a:t>[VALUE]</a:t>
                </a:fld>
                <a:endParaRPr lang="en-US" baseline="0"/>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Lst>
        </c:dLbl>
      </c:pivotFmt>
    </c:pivotFmts>
    <c:plotArea>
      <c:layout/>
      <c:barChart>
        <c:barDir val="col"/>
        <c:grouping val="clustered"/>
        <c:varyColors val="0"/>
        <c:ser>
          <c:idx val="0"/>
          <c:order val="0"/>
          <c:tx>
            <c:strRef>
              <c:f>Visual!$B$10</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Pt>
            <c:idx val="1"/>
            <c:invertIfNegative val="0"/>
            <c:bubble3D val="0"/>
            <c:spPr>
              <a:solidFill>
                <a:schemeClr val="accent2"/>
              </a:solidFill>
              <a:ln w="9525" cap="flat" cmpd="sng" algn="ctr">
                <a:solidFill>
                  <a:schemeClr val="lt1">
                    <a:alpha val="50000"/>
                  </a:schemeClr>
                </a:solidFill>
                <a:round/>
              </a:ln>
              <a:effectLst/>
            </c:spPr>
            <c:extLst>
              <c:ext xmlns:c16="http://schemas.microsoft.com/office/drawing/2014/chart" uri="{C3380CC4-5D6E-409C-BE32-E72D297353CC}">
                <c16:uniqueId val="{00000001-1B49-4B87-AF44-E0249E468E4D}"/>
              </c:ext>
            </c:extLst>
          </c:dPt>
          <c:dLbls>
            <c:dLbl>
              <c:idx val="0"/>
              <c:tx>
                <c:rich>
                  <a:bodyPr/>
                  <a:lstStyle/>
                  <a:p>
                    <a:fld id="{7FC3BBF0-EB87-47A4-B28F-CD0344E69588}" type="CELLRANGE">
                      <a:rPr lang="en-US"/>
                      <a:pPr/>
                      <a:t>[CELLRANGE]</a:t>
                    </a:fld>
                    <a:r>
                      <a:rPr lang="en-US" baseline="0"/>
                      <a:t>, </a:t>
                    </a:r>
                    <a:fld id="{82363394-CE85-498A-8FF6-23EB8323EF91}"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1B49-4B87-AF44-E0249E468E4D}"/>
                </c:ext>
              </c:extLst>
            </c:dLbl>
            <c:dLbl>
              <c:idx val="1"/>
              <c:tx>
                <c:rich>
                  <a:bodyPr/>
                  <a:lstStyle/>
                  <a:p>
                    <a:fld id="{631ACD0D-47D6-410E-BACC-F88AC3B28AB0}" type="CELLRANGE">
                      <a:rPr lang="en-US"/>
                      <a:pPr/>
                      <a:t>[CELLRANGE]</a:t>
                    </a:fld>
                    <a:r>
                      <a:rPr lang="en-US" baseline="0"/>
                      <a:t>, </a:t>
                    </a:r>
                    <a:fld id="{8F62AC91-B04C-4C7C-B427-5B385FC455CB}"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1B49-4B87-AF44-E0249E468E4D}"/>
                </c:ext>
              </c:extLst>
            </c:dLbl>
            <c:dLbl>
              <c:idx val="2"/>
              <c:tx>
                <c:rich>
                  <a:bodyPr/>
                  <a:lstStyle/>
                  <a:p>
                    <a:fld id="{5A8BC209-0206-45A1-9728-78666217FEEC}" type="CELLRANGE">
                      <a:rPr lang="en-US"/>
                      <a:pPr/>
                      <a:t>[CELLRANGE]</a:t>
                    </a:fld>
                    <a:r>
                      <a:rPr lang="en-US" baseline="0"/>
                      <a:t>, </a:t>
                    </a:r>
                    <a:fld id="{DAD0E576-28A6-4462-9DBC-895FC365B834}"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1B49-4B87-AF44-E0249E468E4D}"/>
                </c:ext>
              </c:extLst>
            </c:dLbl>
            <c:dLbl>
              <c:idx val="3"/>
              <c:tx>
                <c:rich>
                  <a:bodyPr/>
                  <a:lstStyle/>
                  <a:p>
                    <a:fld id="{2FE1EB49-339C-40D9-B8D4-6836BCF60384}" type="CELLRANGE">
                      <a:rPr lang="en-US"/>
                      <a:pPr/>
                      <a:t>[CELLRANGE]</a:t>
                    </a:fld>
                    <a:r>
                      <a:rPr lang="en-US" baseline="0"/>
                      <a:t>, </a:t>
                    </a:r>
                    <a:fld id="{AB75B964-9185-4504-90E0-23EBA077E37C}"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1B49-4B87-AF44-E0249E468E4D}"/>
                </c:ext>
              </c:extLst>
            </c:dLbl>
            <c:dLbl>
              <c:idx val="4"/>
              <c:tx>
                <c:rich>
                  <a:bodyPr/>
                  <a:lstStyle/>
                  <a:p>
                    <a:fld id="{DD64AD55-AE6F-4391-AF68-8E642D5071DD}" type="CELLRANGE">
                      <a:rPr lang="en-US"/>
                      <a:pPr/>
                      <a:t>[CELLRANGE]</a:t>
                    </a:fld>
                    <a:r>
                      <a:rPr lang="en-US" baseline="0"/>
                      <a:t>, </a:t>
                    </a:r>
                    <a:fld id="{6C217944-0808-476A-84EC-85C7D9231F2A}"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1B49-4B87-AF44-E0249E468E4D}"/>
                </c:ext>
              </c:extLst>
            </c:dLbl>
            <c:dLbl>
              <c:idx val="5"/>
              <c:tx>
                <c:rich>
                  <a:bodyPr/>
                  <a:lstStyle/>
                  <a:p>
                    <a:fld id="{B648D658-0F10-42A3-B12A-0F859845AD96}" type="CELLRANGE">
                      <a:rPr lang="en-US"/>
                      <a:pPr/>
                      <a:t>[CELLRANGE]</a:t>
                    </a:fld>
                    <a:r>
                      <a:rPr lang="en-US" baseline="0"/>
                      <a:t>, </a:t>
                    </a:r>
                    <a:fld id="{1E9D862F-03EC-43B9-A0F6-527DF929DCA6}"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1B49-4B87-AF44-E0249E468E4D}"/>
                </c:ext>
              </c:extLst>
            </c:dLbl>
            <c:dLbl>
              <c:idx val="6"/>
              <c:tx>
                <c:rich>
                  <a:bodyPr/>
                  <a:lstStyle/>
                  <a:p>
                    <a:fld id="{FD11AD48-BFB2-4093-9A80-6206BA2702FF}" type="CELLRANGE">
                      <a:rPr lang="en-US"/>
                      <a:pPr/>
                      <a:t>[CELLRANGE]</a:t>
                    </a:fld>
                    <a:r>
                      <a:rPr lang="en-US" baseline="0"/>
                      <a:t>, </a:t>
                    </a:r>
                    <a:fld id="{97654B07-A611-45B5-8773-F8C7432C4958}"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1B49-4B87-AF44-E0249E468E4D}"/>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a:solidFill>
                        <a:schemeClr val="dk1">
                          <a:lumMod val="50000"/>
                          <a:lumOff val="50000"/>
                        </a:schemeClr>
                      </a:solidFill>
                    </a:ln>
                    <a:effectLst/>
                  </c:spPr>
                </c15:leaderLines>
              </c:ext>
            </c:extLst>
          </c:dLbls>
          <c:cat>
            <c:strRef>
              <c:f>Sheet2!$B$13:$B$19</c:f>
              <c:strCache>
                <c:ptCount val="7"/>
                <c:pt idx="0">
                  <c:v>Sunday</c:v>
                </c:pt>
                <c:pt idx="1">
                  <c:v>Monday</c:v>
                </c:pt>
                <c:pt idx="2">
                  <c:v>Tuesday</c:v>
                </c:pt>
                <c:pt idx="3">
                  <c:v>Wednesday</c:v>
                </c:pt>
                <c:pt idx="4">
                  <c:v>Thursday</c:v>
                </c:pt>
                <c:pt idx="5">
                  <c:v>Friday</c:v>
                </c:pt>
                <c:pt idx="6">
                  <c:v>Saturday</c:v>
                </c:pt>
              </c:strCache>
            </c:strRef>
          </c:cat>
          <c:val>
            <c:numRef>
              <c:f>Sheet2!$B$13:$B$19</c:f>
              <c:numCache>
                <c:formatCode>General</c:formatCode>
                <c:ptCount val="7"/>
                <c:pt idx="0">
                  <c:v>2549</c:v>
                </c:pt>
                <c:pt idx="1">
                  <c:v>6982</c:v>
                </c:pt>
                <c:pt idx="2">
                  <c:v>5690</c:v>
                </c:pt>
                <c:pt idx="3">
                  <c:v>4171</c:v>
                </c:pt>
                <c:pt idx="4">
                  <c:v>2673</c:v>
                </c:pt>
                <c:pt idx="5">
                  <c:v>4923</c:v>
                </c:pt>
                <c:pt idx="6">
                  <c:v>3010</c:v>
                </c:pt>
              </c:numCache>
            </c:numRef>
          </c:val>
          <c:extLst>
            <c:ext xmlns:c15="http://schemas.microsoft.com/office/drawing/2012/chart" uri="{02D57815-91ED-43cb-92C2-25804820EDAC}">
              <c15:datalabelsRange>
                <c15:f>Sheet2!$B$14:$H$14</c15:f>
                <c15:dlblRangeCache>
                  <c:ptCount val="7"/>
                  <c:pt idx="0">
                    <c:v>33 mint</c:v>
                  </c:pt>
                  <c:pt idx="1">
                    <c:v>49 mint</c:v>
                  </c:pt>
                  <c:pt idx="2">
                    <c:v>42 mint</c:v>
                  </c:pt>
                  <c:pt idx="3">
                    <c:v>47 mint</c:v>
                  </c:pt>
                  <c:pt idx="4">
                    <c:v>42 mint</c:v>
                  </c:pt>
                  <c:pt idx="5">
                    <c:v>42 mint</c:v>
                  </c:pt>
                  <c:pt idx="6">
                    <c:v>42 mint</c:v>
                  </c:pt>
                </c15:dlblRangeCache>
              </c15:datalabelsRange>
            </c:ext>
            <c:ext xmlns:c16="http://schemas.microsoft.com/office/drawing/2014/chart" uri="{C3380CC4-5D6E-409C-BE32-E72D297353CC}">
              <c16:uniqueId val="{00000007-1B49-4B87-AF44-E0249E468E4D}"/>
            </c:ext>
          </c:extLst>
        </c:ser>
        <c:dLbls>
          <c:dLblPos val="outEnd"/>
          <c:showLegendKey val="0"/>
          <c:showVal val="1"/>
          <c:showCatName val="0"/>
          <c:showSerName val="0"/>
          <c:showPercent val="0"/>
          <c:showBubbleSize val="0"/>
        </c:dLbls>
        <c:gapWidth val="65"/>
        <c:axId val="391381663"/>
        <c:axId val="391378751"/>
      </c:barChart>
      <c:catAx>
        <c:axId val="391381663"/>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391378751"/>
        <c:crosses val="autoZero"/>
        <c:auto val="1"/>
        <c:lblAlgn val="ctr"/>
        <c:lblOffset val="100"/>
        <c:noMultiLvlLbl val="0"/>
      </c:catAx>
      <c:valAx>
        <c:axId val="391378751"/>
        <c:scaling>
          <c:orientation val="minMax"/>
        </c:scaling>
        <c:delete val="1"/>
        <c:axPos val="l"/>
        <c:numFmt formatCode="General" sourceLinked="1"/>
        <c:majorTickMark val="none"/>
        <c:minorTickMark val="none"/>
        <c:tickLblPos val="nextTo"/>
        <c:crossAx val="391381663"/>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[hospital_data_sample.xlsx]Sheet2!PivotTable5</c:name>
    <c:fmtId val="-1"/>
  </c:pivotSource>
  <c:chart>
    <c:autoTitleDeleted val="0"/>
    <c:pivotFmts>
      <c:pivotFmt>
        <c:idx val="0"/>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pivotFmt>
      <c:pivotFmt>
        <c:idx val="2"/>
        <c:spPr>
          <a:solidFill>
            <a:schemeClr val="accent2"/>
          </a:solidFill>
          <a:ln>
            <a:noFill/>
          </a:ln>
          <a:effectLst/>
        </c:spPr>
      </c:pivotFmt>
      <c:pivotFmt>
        <c:idx val="3"/>
        <c:spPr>
          <a:solidFill>
            <a:schemeClr val="accent2"/>
          </a:solidFill>
          <a:ln>
            <a:noFill/>
          </a:ln>
          <a:effectLst/>
        </c:spPr>
      </c:pivotFmt>
      <c:pivotFmt>
        <c:idx val="4"/>
        <c:spPr>
          <a:solidFill>
            <a:schemeClr val="accent2"/>
          </a:solidFill>
          <a:ln>
            <a:noFill/>
          </a:ln>
          <a:effectLst/>
        </c:spPr>
      </c:pivotFmt>
      <c:pivotFmt>
        <c:idx val="5"/>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pivotFmt>
      <c:pivotFmt>
        <c:idx val="7"/>
        <c:spPr>
          <a:solidFill>
            <a:schemeClr val="accent2"/>
          </a:solidFill>
          <a:ln>
            <a:noFill/>
          </a:ln>
          <a:effectLst/>
        </c:spPr>
      </c:pivotFmt>
      <c:pivotFmt>
        <c:idx val="8"/>
        <c:spPr>
          <a:solidFill>
            <a:schemeClr val="accent2"/>
          </a:solidFill>
          <a:ln>
            <a:noFill/>
          </a:ln>
          <a:effectLst/>
        </c:spPr>
      </c:pivotFmt>
      <c:pivotFmt>
        <c:idx val="9"/>
        <c:spPr>
          <a:solidFill>
            <a:schemeClr val="accent1"/>
          </a:solidFill>
          <a:ln w="28575" cap="rnd">
            <a:solidFill>
              <a:schemeClr val="accent1"/>
            </a:solidFill>
            <a:round/>
          </a:ln>
          <a:effectLst/>
        </c:spPr>
        <c:marker>
          <c:symbol val="none"/>
        </c:marker>
      </c:pivotFmt>
      <c:pivotFmt>
        <c:idx val="10"/>
        <c:spPr>
          <a:solidFill>
            <a:schemeClr val="bg1">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pivotFmt>
      <c:pivotFmt>
        <c:idx val="12"/>
        <c:spPr>
          <a:solidFill>
            <a:schemeClr val="accent2"/>
          </a:solidFill>
          <a:ln>
            <a:noFill/>
          </a:ln>
          <a:effectLst/>
        </c:spPr>
      </c:pivotFmt>
      <c:pivotFmt>
        <c:idx val="13"/>
        <c:spPr>
          <a:solidFill>
            <a:schemeClr val="accent2"/>
          </a:solidFill>
          <a:ln>
            <a:noFill/>
          </a:ln>
          <a:effectLst/>
        </c:spPr>
      </c:pivotFmt>
      <c:pivotFmt>
        <c:idx val="14"/>
        <c:spPr>
          <a:solidFill>
            <a:schemeClr val="accent1"/>
          </a:solidFill>
          <a:ln w="28575" cap="rnd">
            <a:solidFill>
              <a:schemeClr val="accent1"/>
            </a:solidFill>
            <a:round/>
          </a:ln>
          <a:effectLst/>
        </c:spPr>
        <c:marker>
          <c:symbol val="none"/>
        </c:marker>
      </c:pivotFmt>
    </c:pivotFmts>
    <c:plotArea>
      <c:layout/>
      <c:barChart>
        <c:barDir val="col"/>
        <c:grouping val="clustered"/>
        <c:varyColors val="0"/>
        <c:ser>
          <c:idx val="0"/>
          <c:order val="0"/>
          <c:tx>
            <c:strRef>
              <c:f>Sheet2!$B$22</c:f>
              <c:strCache>
                <c:ptCount val="1"/>
                <c:pt idx="0">
                  <c:v>Average of Wait Minutes</c:v>
                </c:pt>
              </c:strCache>
            </c:strRef>
          </c:tx>
          <c:spPr>
            <a:solidFill>
              <a:schemeClr val="bg1">
                <a:lumMod val="50000"/>
              </a:schemeClr>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9595-4F8B-9F85-9BCB38ECE32F}"/>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9595-4F8B-9F85-9BCB38ECE32F}"/>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5-9595-4F8B-9F85-9BCB38ECE32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Sheet2!$A$23:$A$39</c:f>
              <c:strCache>
                <c:ptCount val="16"/>
                <c:pt idx="0">
                  <c:v>8</c:v>
                </c:pt>
                <c:pt idx="1">
                  <c:v>9</c:v>
                </c:pt>
                <c:pt idx="2">
                  <c:v>10</c:v>
                </c:pt>
                <c:pt idx="3">
                  <c:v>11</c:v>
                </c:pt>
                <c:pt idx="4">
                  <c:v>12</c:v>
                </c:pt>
                <c:pt idx="5">
                  <c:v>13</c:v>
                </c:pt>
                <c:pt idx="6">
                  <c:v>14</c:v>
                </c:pt>
                <c:pt idx="7">
                  <c:v>15</c:v>
                </c:pt>
                <c:pt idx="8">
                  <c:v>16</c:v>
                </c:pt>
                <c:pt idx="9">
                  <c:v>17</c:v>
                </c:pt>
                <c:pt idx="10">
                  <c:v>18</c:v>
                </c:pt>
                <c:pt idx="11">
                  <c:v>19</c:v>
                </c:pt>
                <c:pt idx="12">
                  <c:v>20</c:v>
                </c:pt>
                <c:pt idx="13">
                  <c:v>21</c:v>
                </c:pt>
                <c:pt idx="14">
                  <c:v>22</c:v>
                </c:pt>
                <c:pt idx="15">
                  <c:v>23</c:v>
                </c:pt>
              </c:strCache>
            </c:strRef>
          </c:cat>
          <c:val>
            <c:numRef>
              <c:f>Sheet2!$B$23:$B$39</c:f>
              <c:numCache>
                <c:formatCode>0</c:formatCode>
                <c:ptCount val="16"/>
                <c:pt idx="0">
                  <c:v>52.561670010509168</c:v>
                </c:pt>
                <c:pt idx="1">
                  <c:v>59.415592273679387</c:v>
                </c:pt>
                <c:pt idx="2">
                  <c:v>52.012835144927607</c:v>
                </c:pt>
                <c:pt idx="3">
                  <c:v>41.769363783020793</c:v>
                </c:pt>
                <c:pt idx="4">
                  <c:v>35.032480405716967</c:v>
                </c:pt>
                <c:pt idx="5">
                  <c:v>43.449882629107996</c:v>
                </c:pt>
                <c:pt idx="6">
                  <c:v>42.170907590759107</c:v>
                </c:pt>
                <c:pt idx="7">
                  <c:v>37.840173253925244</c:v>
                </c:pt>
                <c:pt idx="8">
                  <c:v>27.752788897784885</c:v>
                </c:pt>
                <c:pt idx="9">
                  <c:v>24.972374429223731</c:v>
                </c:pt>
                <c:pt idx="10">
                  <c:v>37.887538461538377</c:v>
                </c:pt>
                <c:pt idx="11">
                  <c:v>38.191369178786502</c:v>
                </c:pt>
                <c:pt idx="12">
                  <c:v>28.333848797250877</c:v>
                </c:pt>
                <c:pt idx="13">
                  <c:v>22.179300000000008</c:v>
                </c:pt>
                <c:pt idx="14">
                  <c:v>16.043207282913169</c:v>
                </c:pt>
                <c:pt idx="15">
                  <c:v>12.792708333333339</c:v>
                </c:pt>
              </c:numCache>
            </c:numRef>
          </c:val>
          <c:extLst>
            <c:ext xmlns:c16="http://schemas.microsoft.com/office/drawing/2014/chart" uri="{C3380CC4-5D6E-409C-BE32-E72D297353CC}">
              <c16:uniqueId val="{00000006-9595-4F8B-9F85-9BCB38ECE32F}"/>
            </c:ext>
          </c:extLst>
        </c:ser>
        <c:dLbls>
          <c:showLegendKey val="0"/>
          <c:showVal val="1"/>
          <c:showCatName val="0"/>
          <c:showSerName val="0"/>
          <c:showPercent val="0"/>
          <c:showBubbleSize val="0"/>
        </c:dLbls>
        <c:gapWidth val="44"/>
        <c:overlap val="-27"/>
        <c:axId val="391388735"/>
        <c:axId val="391377919"/>
      </c:barChart>
      <c:lineChart>
        <c:grouping val="standard"/>
        <c:varyColors val="0"/>
        <c:ser>
          <c:idx val="1"/>
          <c:order val="1"/>
          <c:tx>
            <c:strRef>
              <c:f>Sheet2!$C$22</c:f>
              <c:strCache>
                <c:ptCount val="1"/>
                <c:pt idx="0">
                  <c:v>Count of Patient ID</c:v>
                </c:pt>
              </c:strCache>
            </c:strRef>
          </c:tx>
          <c:spPr>
            <a:ln w="28575" cap="rnd">
              <a:solidFill>
                <a:schemeClr val="accent2"/>
              </a:solidFill>
              <a:round/>
            </a:ln>
            <a:effectLst/>
          </c:spPr>
          <c:marker>
            <c:symbol val="none"/>
          </c:marker>
          <c:dLbls>
            <c:delete val="1"/>
          </c:dLbls>
          <c:cat>
            <c:strRef>
              <c:f>Sheet2!$A$23:$A$39</c:f>
              <c:strCache>
                <c:ptCount val="16"/>
                <c:pt idx="0">
                  <c:v>8</c:v>
                </c:pt>
                <c:pt idx="1">
                  <c:v>9</c:v>
                </c:pt>
                <c:pt idx="2">
                  <c:v>10</c:v>
                </c:pt>
                <c:pt idx="3">
                  <c:v>11</c:v>
                </c:pt>
                <c:pt idx="4">
                  <c:v>12</c:v>
                </c:pt>
                <c:pt idx="5">
                  <c:v>13</c:v>
                </c:pt>
                <c:pt idx="6">
                  <c:v>14</c:v>
                </c:pt>
                <c:pt idx="7">
                  <c:v>15</c:v>
                </c:pt>
                <c:pt idx="8">
                  <c:v>16</c:v>
                </c:pt>
                <c:pt idx="9">
                  <c:v>17</c:v>
                </c:pt>
                <c:pt idx="10">
                  <c:v>18</c:v>
                </c:pt>
                <c:pt idx="11">
                  <c:v>19</c:v>
                </c:pt>
                <c:pt idx="12">
                  <c:v>20</c:v>
                </c:pt>
                <c:pt idx="13">
                  <c:v>21</c:v>
                </c:pt>
                <c:pt idx="14">
                  <c:v>22</c:v>
                </c:pt>
                <c:pt idx="15">
                  <c:v>23</c:v>
                </c:pt>
              </c:strCache>
            </c:strRef>
          </c:cat>
          <c:val>
            <c:numRef>
              <c:f>Sheet2!$C$23:$C$39</c:f>
              <c:numCache>
                <c:formatCode>0.0</c:formatCode>
                <c:ptCount val="16"/>
                <c:pt idx="0">
                  <c:v>3489</c:v>
                </c:pt>
                <c:pt idx="1">
                  <c:v>4297</c:v>
                </c:pt>
                <c:pt idx="2">
                  <c:v>3680</c:v>
                </c:pt>
                <c:pt idx="3">
                  <c:v>3306</c:v>
                </c:pt>
                <c:pt idx="4">
                  <c:v>1446</c:v>
                </c:pt>
                <c:pt idx="5">
                  <c:v>426</c:v>
                </c:pt>
                <c:pt idx="6">
                  <c:v>3030</c:v>
                </c:pt>
                <c:pt idx="7">
                  <c:v>1847</c:v>
                </c:pt>
                <c:pt idx="8">
                  <c:v>1249</c:v>
                </c:pt>
                <c:pt idx="9">
                  <c:v>219</c:v>
                </c:pt>
                <c:pt idx="10">
                  <c:v>2600</c:v>
                </c:pt>
                <c:pt idx="11">
                  <c:v>2269</c:v>
                </c:pt>
                <c:pt idx="12">
                  <c:v>1358</c:v>
                </c:pt>
                <c:pt idx="13">
                  <c:v>500</c:v>
                </c:pt>
                <c:pt idx="14">
                  <c:v>238</c:v>
                </c:pt>
                <c:pt idx="15">
                  <c:v>32</c:v>
                </c:pt>
              </c:numCache>
            </c:numRef>
          </c:val>
          <c:smooth val="0"/>
          <c:extLst>
            <c:ext xmlns:c16="http://schemas.microsoft.com/office/drawing/2014/chart" uri="{C3380CC4-5D6E-409C-BE32-E72D297353CC}">
              <c16:uniqueId val="{00000007-9595-4F8B-9F85-9BCB38ECE32F}"/>
            </c:ext>
          </c:extLst>
        </c:ser>
        <c:dLbls>
          <c:showLegendKey val="0"/>
          <c:showVal val="1"/>
          <c:showCatName val="0"/>
          <c:showSerName val="0"/>
          <c:showPercent val="0"/>
          <c:showBubbleSize val="0"/>
        </c:dLbls>
        <c:marker val="1"/>
        <c:smooth val="0"/>
        <c:axId val="391374175"/>
        <c:axId val="391396639"/>
      </c:lineChart>
      <c:catAx>
        <c:axId val="391388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1377919"/>
        <c:crosses val="autoZero"/>
        <c:auto val="1"/>
        <c:lblAlgn val="ctr"/>
        <c:lblOffset val="100"/>
        <c:noMultiLvlLbl val="0"/>
      </c:catAx>
      <c:valAx>
        <c:axId val="3913779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1388735"/>
        <c:crosses val="autoZero"/>
        <c:crossBetween val="between"/>
      </c:valAx>
      <c:valAx>
        <c:axId val="391396639"/>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1374175"/>
        <c:crosses val="max"/>
        <c:crossBetween val="between"/>
      </c:valAx>
      <c:catAx>
        <c:axId val="391374175"/>
        <c:scaling>
          <c:orientation val="minMax"/>
        </c:scaling>
        <c:delete val="1"/>
        <c:axPos val="b"/>
        <c:numFmt formatCode="General" sourceLinked="1"/>
        <c:majorTickMark val="out"/>
        <c:minorTickMark val="none"/>
        <c:tickLblPos val="nextTo"/>
        <c:crossAx val="391396639"/>
        <c:crosses val="autoZero"/>
        <c:auto val="1"/>
        <c:lblAlgn val="ctr"/>
        <c:lblOffset val="100"/>
        <c:noMultiLvlLbl val="0"/>
      </c:catAx>
      <c:spPr>
        <a:noFill/>
        <a:ln cmpd="sng">
          <a:solidFill>
            <a:schemeClr val="accent6"/>
          </a:solid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224-4D51-8101-3B042B67B35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224-4D51-8101-3B042B67B35D}"/>
              </c:ext>
            </c:extLst>
          </c:dPt>
          <c:dLbls>
            <c:dLbl>
              <c:idx val="0"/>
              <c:layout>
                <c:manualLayout>
                  <c:x val="2.2222222222222223E-2"/>
                  <c:y val="-0.15740758967629054"/>
                </c:manualLayout>
              </c:layout>
              <c:tx>
                <c:rich>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fld id="{593ED987-2265-4772-A3A3-28CB71058B1B}" type="CELLRANGE">
                      <a:rPr lang="en-US" baseline="0" smtClean="0"/>
                      <a:pPr>
                        <a:defRPr sz="1400" b="0" i="0" u="none" strike="noStrike" kern="1200" baseline="0">
                          <a:solidFill>
                            <a:schemeClr val="tx1">
                              <a:lumMod val="75000"/>
                              <a:lumOff val="25000"/>
                            </a:schemeClr>
                          </a:solidFill>
                          <a:latin typeface="+mn-lt"/>
                          <a:ea typeface="+mn-ea"/>
                          <a:cs typeface="+mn-cs"/>
                        </a:defRPr>
                      </a:pPr>
                      <a:t>[CELLRANGE]</a:t>
                    </a:fld>
                    <a:endParaRPr lang="en-US" baseline="0" dirty="0" smtClean="0"/>
                  </a:p>
                  <a:p>
                    <a:pPr>
                      <a:defRPr sz="1400" b="0" i="0" u="none" strike="noStrike" kern="1200" baseline="0">
                        <a:solidFill>
                          <a:schemeClr val="tx1">
                            <a:lumMod val="75000"/>
                            <a:lumOff val="25000"/>
                          </a:schemeClr>
                        </a:solidFill>
                        <a:latin typeface="+mn-lt"/>
                        <a:ea typeface="+mn-ea"/>
                        <a:cs typeface="+mn-cs"/>
                      </a:defRPr>
                    </a:pPr>
                    <a:fld id="{5635C64B-8D00-4A1D-865C-6C70D4EA8ABC}" type="CATEGORYNAME">
                      <a:rPr lang="en-US" baseline="0" smtClean="0"/>
                      <a:pPr>
                        <a:defRPr sz="1400" b="0" i="0" u="none" strike="noStrike" kern="1200" baseline="0">
                          <a:solidFill>
                            <a:schemeClr val="tx1">
                              <a:lumMod val="75000"/>
                              <a:lumOff val="25000"/>
                            </a:schemeClr>
                          </a:solidFill>
                          <a:latin typeface="+mn-lt"/>
                          <a:ea typeface="+mn-ea"/>
                          <a:cs typeface="+mn-cs"/>
                        </a:defRPr>
                      </a:pPr>
                      <a:t>[CATEGORY NAME]</a:t>
                    </a:fld>
                    <a:r>
                      <a:rPr lang="en-US" baseline="0" dirty="0" smtClean="0"/>
                      <a:t> </a:t>
                    </a:r>
                    <a:fld id="{ED9129E9-1644-4A08-8B48-E298F8ED0397}" type="VALUE">
                      <a:rPr lang="en-US" baseline="0"/>
                      <a:pPr>
                        <a:defRPr sz="1400" b="0" i="0" u="none" strike="noStrike" kern="1200" baseline="0">
                          <a:solidFill>
                            <a:schemeClr val="tx1">
                              <a:lumMod val="75000"/>
                              <a:lumOff val="25000"/>
                            </a:schemeClr>
                          </a:solidFill>
                          <a:latin typeface="+mn-lt"/>
                          <a:ea typeface="+mn-ea"/>
                          <a:cs typeface="+mn-cs"/>
                        </a:defRPr>
                      </a:pPr>
                      <a:t>[VALUE]</a:t>
                    </a:fld>
                    <a:endParaRPr lang="en-US" baseline="0" dirty="0" smtClean="0"/>
                  </a:p>
                </c:rich>
              </c:tx>
              <c:spPr>
                <a:solidFill>
                  <a:schemeClr val="bg1">
                    <a:lumMod val="65000"/>
                  </a:schemeClr>
                </a:solidFill>
                <a:ln>
                  <a:noFill/>
                </a:ln>
                <a:effectLst/>
              </c:spPr>
              <c:dLblPos val="bestFit"/>
              <c:showLegendKey val="0"/>
              <c:showVal val="1"/>
              <c:showCatName val="1"/>
              <c:showSerName val="0"/>
              <c:showPercent val="0"/>
              <c:showBubbleSize val="0"/>
              <c:extLst>
                <c:ext xmlns:c15="http://schemas.microsoft.com/office/drawing/2012/chart" uri="{CE6537A1-D6FC-4f65-9D91-7224C49458BB}">
                  <c15:layout>
                    <c:manualLayout>
                      <c:w val="0.36287510936132983"/>
                      <c:h val="0.28449074074074071"/>
                    </c:manualLayout>
                  </c15:layout>
                  <c15:dlblFieldTable/>
                  <c15:showDataLabelsRange val="1"/>
                </c:ext>
                <c:ext xmlns:c16="http://schemas.microsoft.com/office/drawing/2014/chart" uri="{C3380CC4-5D6E-409C-BE32-E72D297353CC}">
                  <c16:uniqueId val="{00000001-0224-4D51-8101-3B042B67B35D}"/>
                </c:ext>
              </c:extLst>
            </c:dLbl>
            <c:dLbl>
              <c:idx val="1"/>
              <c:tx>
                <c:rich>
                  <a:bodyPr rot="0" spcFirstLastPara="1" vertOverflow="ellipsis" vert="horz" wrap="square" lIns="38100" tIns="19050" rIns="38100" bIns="19050" anchor="ctr" anchorCtr="1">
                    <a:noAutofit/>
                  </a:bodyPr>
                  <a:lstStyle/>
                  <a:p>
                    <a:pPr>
                      <a:defRPr sz="1400" b="0" i="0" u="none" strike="noStrike" kern="1200" baseline="0">
                        <a:solidFill>
                          <a:schemeClr val="tx1">
                            <a:lumMod val="75000"/>
                            <a:lumOff val="25000"/>
                          </a:schemeClr>
                        </a:solidFill>
                        <a:latin typeface="+mn-lt"/>
                        <a:ea typeface="+mn-ea"/>
                        <a:cs typeface="+mn-cs"/>
                      </a:defRPr>
                    </a:pPr>
                    <a:fld id="{8955D238-AFAD-4211-8020-7CD2E2950FA9}" type="CELLRANGE">
                      <a:rPr lang="en-US" smtClean="0"/>
                      <a:pPr>
                        <a:defRPr sz="1400" b="0" i="0" u="none" strike="noStrike" kern="1200" baseline="0">
                          <a:solidFill>
                            <a:schemeClr val="tx1">
                              <a:lumMod val="75000"/>
                              <a:lumOff val="25000"/>
                            </a:schemeClr>
                          </a:solidFill>
                          <a:latin typeface="+mn-lt"/>
                          <a:ea typeface="+mn-ea"/>
                          <a:cs typeface="+mn-cs"/>
                        </a:defRPr>
                      </a:pPr>
                      <a:t>[CELLRANGE]</a:t>
                    </a:fld>
                    <a:endParaRPr lang="en-US" baseline="0" smtClean="0"/>
                  </a:p>
                  <a:p>
                    <a:pPr>
                      <a:defRPr sz="1400" b="0" i="0" u="none" strike="noStrike" kern="1200" baseline="0">
                        <a:solidFill>
                          <a:schemeClr val="tx1">
                            <a:lumMod val="75000"/>
                            <a:lumOff val="25000"/>
                          </a:schemeClr>
                        </a:solidFill>
                        <a:latin typeface="+mn-lt"/>
                        <a:ea typeface="+mn-ea"/>
                        <a:cs typeface="+mn-cs"/>
                      </a:defRPr>
                    </a:pPr>
                    <a:fld id="{9A6408CC-95D2-488C-B317-56885DD2980B}" type="CATEGORYNAME">
                      <a:rPr lang="en-US" baseline="0" smtClean="0"/>
                      <a:pPr>
                        <a:defRPr sz="1400" b="0" i="0" u="none" strike="noStrike" kern="1200" baseline="0">
                          <a:solidFill>
                            <a:schemeClr val="tx1">
                              <a:lumMod val="75000"/>
                              <a:lumOff val="25000"/>
                            </a:schemeClr>
                          </a:solidFill>
                          <a:latin typeface="+mn-lt"/>
                          <a:ea typeface="+mn-ea"/>
                          <a:cs typeface="+mn-cs"/>
                        </a:defRPr>
                      </a:pPr>
                      <a:t>[CATEGORY NAME]</a:t>
                    </a:fld>
                    <a:r>
                      <a:rPr lang="en-US" baseline="0" smtClean="0"/>
                      <a:t> </a:t>
                    </a:r>
                    <a:fld id="{20A6BF6B-69FC-461B-AC2D-B43ADE7C9DF9}" type="VALUE">
                      <a:rPr lang="en-US" baseline="0"/>
                      <a:pPr>
                        <a:defRPr sz="1400" b="0" i="0" u="none" strike="noStrike" kern="1200" baseline="0">
                          <a:solidFill>
                            <a:schemeClr val="tx1">
                              <a:lumMod val="75000"/>
                              <a:lumOff val="25000"/>
                            </a:schemeClr>
                          </a:solidFill>
                          <a:latin typeface="+mn-lt"/>
                          <a:ea typeface="+mn-ea"/>
                          <a:cs typeface="+mn-cs"/>
                        </a:defRPr>
                      </a:pPr>
                      <a:t>[VALUE]</a:t>
                    </a:fld>
                    <a:endParaRPr lang="en-US" baseline="0" smtClean="0"/>
                  </a:p>
                </c:rich>
              </c:tx>
              <c:spPr>
                <a:solidFill>
                  <a:schemeClr val="bg1">
                    <a:lumMod val="65000"/>
                  </a:schemeClr>
                </a:solidFill>
                <a:ln>
                  <a:noFill/>
                </a:ln>
                <a:effectLst/>
              </c:spPr>
              <c:dLblPos val="outEnd"/>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rect">
                      <a:avLst/>
                    </a:prstGeom>
                  </c15:spPr>
                  <c15:dlblFieldTable/>
                  <c15:showDataLabelsRange val="1"/>
                </c:ext>
                <c:ext xmlns:c16="http://schemas.microsoft.com/office/drawing/2014/chart" uri="{C3380CC4-5D6E-409C-BE32-E72D297353CC}">
                  <c16:uniqueId val="{00000003-0224-4D51-8101-3B042B67B35D}"/>
                </c:ext>
              </c:extLst>
            </c:dLbl>
            <c:spPr>
              <a:solidFill>
                <a:schemeClr val="bg1">
                  <a:lumMod val="65000"/>
                </a:schemeClr>
              </a:solid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Visual!$A$76:$A$77</c:f>
              <c:strCache>
                <c:ptCount val="2"/>
                <c:pt idx="0">
                  <c:v>Average of Consultation Period</c:v>
                </c:pt>
                <c:pt idx="1">
                  <c:v>Average of Process Period</c:v>
                </c:pt>
              </c:strCache>
            </c:strRef>
          </c:cat>
          <c:val>
            <c:numRef>
              <c:f>Visual!$B$76:$B$77</c:f>
              <c:numCache>
                <c:formatCode>0</c:formatCode>
                <c:ptCount val="2"/>
                <c:pt idx="0">
                  <c:v>38.914364846545226</c:v>
                </c:pt>
                <c:pt idx="1">
                  <c:v>4.9099551081183836</c:v>
                </c:pt>
              </c:numCache>
            </c:numRef>
          </c:val>
          <c:extLst>
            <c:ext xmlns:c15="http://schemas.microsoft.com/office/drawing/2012/chart" uri="{02D57815-91ED-43cb-92C2-25804820EDAC}">
              <c15:datalabelsRange>
                <c15:f>Visual!$B$78:$B$79</c15:f>
                <c15:dlblRangeCache>
                  <c:ptCount val="2"/>
                  <c:pt idx="0">
                    <c:v>88%</c:v>
                  </c:pt>
                  <c:pt idx="1">
                    <c:v>12%</c:v>
                  </c:pt>
                </c15:dlblRangeCache>
              </c15:datalabelsRange>
            </c:ext>
            <c:ext xmlns:c16="http://schemas.microsoft.com/office/drawing/2014/chart" uri="{C3380CC4-5D6E-409C-BE32-E72D297353CC}">
              <c16:uniqueId val="{00000004-0224-4D51-8101-3B042B67B35D}"/>
            </c:ext>
          </c:extLst>
        </c:ser>
        <c:ser>
          <c:idx val="1"/>
          <c:order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6-0224-4D51-8101-3B042B67B35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Visual!$A$76:$A$77</c:f>
              <c:strCache>
                <c:ptCount val="2"/>
                <c:pt idx="0">
                  <c:v>Average of Consultation Period</c:v>
                </c:pt>
                <c:pt idx="1">
                  <c:v>Average of Process Period</c:v>
                </c:pt>
              </c:strCache>
            </c:strRef>
          </c:cat>
          <c:val>
            <c:numRef>
              <c:f>Visual!$B$75</c:f>
              <c:numCache>
                <c:formatCode>General</c:formatCode>
                <c:ptCount val="1"/>
                <c:pt idx="0">
                  <c:v>0</c:v>
                </c:pt>
              </c:numCache>
            </c:numRef>
          </c:val>
          <c:extLst>
            <c:ext xmlns:c16="http://schemas.microsoft.com/office/drawing/2014/chart" uri="{C3380CC4-5D6E-409C-BE32-E72D297353CC}">
              <c16:uniqueId val="{00000007-0224-4D51-8101-3B042B67B35D}"/>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9D1D6B-1D55-46D1-B0A5-AA92243A4ABE}"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89920-5311-451E-A9A7-E8A784BDE7CE}" type="slidenum">
              <a:rPr lang="en-US" smtClean="0"/>
              <a:t>‹#›</a:t>
            </a:fld>
            <a:endParaRPr lang="en-US"/>
          </a:p>
        </p:txBody>
      </p:sp>
    </p:spTree>
    <p:extLst>
      <p:ext uri="{BB962C8B-B14F-4D97-AF65-F5344CB8AC3E}">
        <p14:creationId xmlns:p14="http://schemas.microsoft.com/office/powerpoint/2010/main" val="2692279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D1D6B-1D55-46D1-B0A5-AA92243A4ABE}"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89920-5311-451E-A9A7-E8A784BDE7CE}" type="slidenum">
              <a:rPr lang="en-US" smtClean="0"/>
              <a:t>‹#›</a:t>
            </a:fld>
            <a:endParaRPr lang="en-US"/>
          </a:p>
        </p:txBody>
      </p:sp>
    </p:spTree>
    <p:extLst>
      <p:ext uri="{BB962C8B-B14F-4D97-AF65-F5344CB8AC3E}">
        <p14:creationId xmlns:p14="http://schemas.microsoft.com/office/powerpoint/2010/main" val="1512952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D1D6B-1D55-46D1-B0A5-AA92243A4ABE}"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89920-5311-451E-A9A7-E8A784BDE7CE}" type="slidenum">
              <a:rPr lang="en-US" smtClean="0"/>
              <a:t>‹#›</a:t>
            </a:fld>
            <a:endParaRPr lang="en-US"/>
          </a:p>
        </p:txBody>
      </p:sp>
    </p:spTree>
    <p:extLst>
      <p:ext uri="{BB962C8B-B14F-4D97-AF65-F5344CB8AC3E}">
        <p14:creationId xmlns:p14="http://schemas.microsoft.com/office/powerpoint/2010/main" val="270958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D1D6B-1D55-46D1-B0A5-AA92243A4ABE}"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89920-5311-451E-A9A7-E8A784BDE7CE}" type="slidenum">
              <a:rPr lang="en-US" smtClean="0"/>
              <a:t>‹#›</a:t>
            </a:fld>
            <a:endParaRPr lang="en-US"/>
          </a:p>
        </p:txBody>
      </p:sp>
    </p:spTree>
    <p:extLst>
      <p:ext uri="{BB962C8B-B14F-4D97-AF65-F5344CB8AC3E}">
        <p14:creationId xmlns:p14="http://schemas.microsoft.com/office/powerpoint/2010/main" val="2599545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9D1D6B-1D55-46D1-B0A5-AA92243A4ABE}"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589920-5311-451E-A9A7-E8A784BDE7CE}" type="slidenum">
              <a:rPr lang="en-US" smtClean="0"/>
              <a:t>‹#›</a:t>
            </a:fld>
            <a:endParaRPr lang="en-US"/>
          </a:p>
        </p:txBody>
      </p:sp>
    </p:spTree>
    <p:extLst>
      <p:ext uri="{BB962C8B-B14F-4D97-AF65-F5344CB8AC3E}">
        <p14:creationId xmlns:p14="http://schemas.microsoft.com/office/powerpoint/2010/main" val="2261236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9D1D6B-1D55-46D1-B0A5-AA92243A4ABE}"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89920-5311-451E-A9A7-E8A784BDE7CE}" type="slidenum">
              <a:rPr lang="en-US" smtClean="0"/>
              <a:t>‹#›</a:t>
            </a:fld>
            <a:endParaRPr lang="en-US"/>
          </a:p>
        </p:txBody>
      </p:sp>
    </p:spTree>
    <p:extLst>
      <p:ext uri="{BB962C8B-B14F-4D97-AF65-F5344CB8AC3E}">
        <p14:creationId xmlns:p14="http://schemas.microsoft.com/office/powerpoint/2010/main" val="532729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9D1D6B-1D55-46D1-B0A5-AA92243A4ABE}" type="datetimeFigureOut">
              <a:rPr lang="en-US" smtClean="0"/>
              <a:t>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589920-5311-451E-A9A7-E8A784BDE7CE}" type="slidenum">
              <a:rPr lang="en-US" smtClean="0"/>
              <a:t>‹#›</a:t>
            </a:fld>
            <a:endParaRPr lang="en-US"/>
          </a:p>
        </p:txBody>
      </p:sp>
    </p:spTree>
    <p:extLst>
      <p:ext uri="{BB962C8B-B14F-4D97-AF65-F5344CB8AC3E}">
        <p14:creationId xmlns:p14="http://schemas.microsoft.com/office/powerpoint/2010/main" val="1540462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9D1D6B-1D55-46D1-B0A5-AA92243A4ABE}" type="datetimeFigureOut">
              <a:rPr lang="en-US" smtClean="0"/>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589920-5311-451E-A9A7-E8A784BDE7CE}" type="slidenum">
              <a:rPr lang="en-US" smtClean="0"/>
              <a:t>‹#›</a:t>
            </a:fld>
            <a:endParaRPr lang="en-US"/>
          </a:p>
        </p:txBody>
      </p:sp>
    </p:spTree>
    <p:extLst>
      <p:ext uri="{BB962C8B-B14F-4D97-AF65-F5344CB8AC3E}">
        <p14:creationId xmlns:p14="http://schemas.microsoft.com/office/powerpoint/2010/main" val="885819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D1D6B-1D55-46D1-B0A5-AA92243A4ABE}" type="datetimeFigureOut">
              <a:rPr lang="en-US" smtClean="0"/>
              <a:t>7/11/2022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589920-5311-451E-A9A7-E8A784BDE7CE}" type="slidenum">
              <a:rPr lang="en-US" smtClean="0"/>
              <a:t>‹#›</a:t>
            </a:fld>
            <a:endParaRPr lang="en-US"/>
          </a:p>
        </p:txBody>
      </p:sp>
    </p:spTree>
    <p:extLst>
      <p:ext uri="{BB962C8B-B14F-4D97-AF65-F5344CB8AC3E}">
        <p14:creationId xmlns:p14="http://schemas.microsoft.com/office/powerpoint/2010/main" val="4132173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9D1D6B-1D55-46D1-B0A5-AA92243A4ABE}"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89920-5311-451E-A9A7-E8A784BDE7CE}" type="slidenum">
              <a:rPr lang="en-US" smtClean="0"/>
              <a:t>‹#›</a:t>
            </a:fld>
            <a:endParaRPr lang="en-US"/>
          </a:p>
        </p:txBody>
      </p:sp>
    </p:spTree>
    <p:extLst>
      <p:ext uri="{BB962C8B-B14F-4D97-AF65-F5344CB8AC3E}">
        <p14:creationId xmlns:p14="http://schemas.microsoft.com/office/powerpoint/2010/main" val="3160393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9D1D6B-1D55-46D1-B0A5-AA92243A4ABE}"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589920-5311-451E-A9A7-E8A784BDE7CE}" type="slidenum">
              <a:rPr lang="en-US" smtClean="0"/>
              <a:t>‹#›</a:t>
            </a:fld>
            <a:endParaRPr lang="en-US"/>
          </a:p>
        </p:txBody>
      </p:sp>
    </p:spTree>
    <p:extLst>
      <p:ext uri="{BB962C8B-B14F-4D97-AF65-F5344CB8AC3E}">
        <p14:creationId xmlns:p14="http://schemas.microsoft.com/office/powerpoint/2010/main" val="401719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D1D6B-1D55-46D1-B0A5-AA92243A4ABE}" type="datetimeFigureOut">
              <a:rPr lang="en-US" smtClean="0"/>
              <a:t>7/11/2022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589920-5311-451E-A9A7-E8A784BDE7CE}" type="slidenum">
              <a:rPr lang="en-US" smtClean="0"/>
              <a:t>‹#›</a:t>
            </a:fld>
            <a:endParaRPr lang="en-US"/>
          </a:p>
        </p:txBody>
      </p:sp>
    </p:spTree>
    <p:extLst>
      <p:ext uri="{BB962C8B-B14F-4D97-AF65-F5344CB8AC3E}">
        <p14:creationId xmlns:p14="http://schemas.microsoft.com/office/powerpoint/2010/main" val="655333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600" y="175490"/>
            <a:ext cx="9144000" cy="1108509"/>
          </a:xfrm>
        </p:spPr>
        <p:txBody>
          <a:bodyPr/>
          <a:lstStyle/>
          <a:p>
            <a:r>
              <a:rPr lang="en-US" b="1" dirty="0" smtClean="0">
                <a:solidFill>
                  <a:schemeClr val="accent2">
                    <a:lumMod val="75000"/>
                  </a:schemeClr>
                </a:solidFill>
              </a:rPr>
              <a:t>Who is waiting the longest?</a:t>
            </a:r>
            <a:endParaRPr lang="en-US" b="1" dirty="0">
              <a:solidFill>
                <a:schemeClr val="accent2">
                  <a:lumMod val="75000"/>
                </a:schemeClr>
              </a:solidFill>
            </a:endParaRPr>
          </a:p>
        </p:txBody>
      </p:sp>
      <p:sp>
        <p:nvSpPr>
          <p:cNvPr id="3" name="Subtitle 2"/>
          <p:cNvSpPr>
            <a:spLocks noGrp="1"/>
          </p:cNvSpPr>
          <p:nvPr>
            <p:ph type="subTitle" idx="1"/>
          </p:nvPr>
        </p:nvSpPr>
        <p:spPr>
          <a:xfrm>
            <a:off x="8589818" y="1560800"/>
            <a:ext cx="3075709" cy="5144799"/>
          </a:xfrm>
          <a:ln w="28575">
            <a:solidFill>
              <a:schemeClr val="accent2"/>
            </a:solidFill>
          </a:ln>
        </p:spPr>
        <p:txBody>
          <a:bodyPr>
            <a:normAutofit/>
          </a:bodyPr>
          <a:lstStyle/>
          <a:p>
            <a:r>
              <a:rPr lang="en-US" sz="2600" b="1" dirty="0" smtClean="0">
                <a:solidFill>
                  <a:srgbClr val="002060"/>
                </a:solidFill>
              </a:rPr>
              <a:t>Financial Class</a:t>
            </a:r>
          </a:p>
          <a:p>
            <a:pPr algn="just"/>
            <a:r>
              <a:rPr lang="en-US" dirty="0" smtClean="0"/>
              <a:t>From the Analysis Financial Class does not significant change the weight times. Although it seems Medicare takes the longest the process. We do not have enough patients to properly conclude that this is a major factor.</a:t>
            </a:r>
            <a:endParaRPr lang="en-US" dirty="0"/>
          </a:p>
        </p:txBody>
      </p:sp>
      <p:graphicFrame>
        <p:nvGraphicFramePr>
          <p:cNvPr id="4" name="Chart 3"/>
          <p:cNvGraphicFramePr>
            <a:graphicFrameLocks/>
          </p:cNvGraphicFramePr>
          <p:nvPr>
            <p:extLst>
              <p:ext uri="{D42A27DB-BD31-4B8C-83A1-F6EECF244321}">
                <p14:modId xmlns:p14="http://schemas.microsoft.com/office/powerpoint/2010/main" val="862698637"/>
              </p:ext>
            </p:extLst>
          </p:nvPr>
        </p:nvGraphicFramePr>
        <p:xfrm>
          <a:off x="1153852" y="1560800"/>
          <a:ext cx="6124401" cy="48493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4017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What Days of </a:t>
            </a:r>
            <a:r>
              <a:rPr lang="en-US" b="1" dirty="0">
                <a:solidFill>
                  <a:schemeClr val="accent2"/>
                </a:solidFill>
              </a:rPr>
              <a:t>W</a:t>
            </a:r>
            <a:r>
              <a:rPr lang="en-US" b="1" dirty="0" smtClean="0">
                <a:solidFill>
                  <a:schemeClr val="accent2"/>
                </a:solidFill>
              </a:rPr>
              <a:t>eek Are Affected?</a:t>
            </a:r>
            <a:endParaRPr lang="en-US" b="1" dirty="0">
              <a:solidFill>
                <a:schemeClr val="accent2"/>
              </a:solidFill>
            </a:endParaRPr>
          </a:p>
        </p:txBody>
      </p:sp>
      <p:sp>
        <p:nvSpPr>
          <p:cNvPr id="3" name="Content Placeholder 2"/>
          <p:cNvSpPr>
            <a:spLocks noGrp="1"/>
          </p:cNvSpPr>
          <p:nvPr>
            <p:ph idx="1"/>
          </p:nvPr>
        </p:nvSpPr>
        <p:spPr>
          <a:xfrm>
            <a:off x="396009" y="4758198"/>
            <a:ext cx="3512127" cy="1028411"/>
          </a:xfrm>
        </p:spPr>
        <p:txBody>
          <a:bodyPr>
            <a:normAutofit/>
          </a:bodyPr>
          <a:lstStyle/>
          <a:p>
            <a:pPr marL="0" indent="0" algn="ctr">
              <a:buNone/>
            </a:pPr>
            <a:r>
              <a:rPr lang="en-US" sz="3200" b="1" dirty="0" smtClean="0">
                <a:solidFill>
                  <a:srgbClr val="002060"/>
                </a:solidFill>
              </a:rPr>
              <a:t>Average Wait Time</a:t>
            </a:r>
            <a:endParaRPr lang="en-US" sz="3200" b="1" dirty="0">
              <a:solidFill>
                <a:srgbClr val="002060"/>
              </a:solidFill>
            </a:endParaRPr>
          </a:p>
        </p:txBody>
      </p:sp>
      <p:sp>
        <p:nvSpPr>
          <p:cNvPr id="5" name="Oval 4"/>
          <p:cNvSpPr/>
          <p:nvPr/>
        </p:nvSpPr>
        <p:spPr>
          <a:xfrm>
            <a:off x="780473" y="1910947"/>
            <a:ext cx="2743200" cy="2574750"/>
          </a:xfrm>
          <a:prstGeom prst="ellipse">
            <a:avLst/>
          </a:prstGeom>
          <a:ln w="571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TextBox 3"/>
          <p:cNvSpPr txBox="1"/>
          <p:nvPr/>
        </p:nvSpPr>
        <p:spPr>
          <a:xfrm>
            <a:off x="942109" y="1910947"/>
            <a:ext cx="2419928" cy="2354491"/>
          </a:xfrm>
          <a:prstGeom prst="rect">
            <a:avLst/>
          </a:prstGeom>
          <a:noFill/>
        </p:spPr>
        <p:txBody>
          <a:bodyPr wrap="square" rtlCol="0">
            <a:spAutoFit/>
          </a:bodyPr>
          <a:lstStyle/>
          <a:p>
            <a:pPr algn="ctr"/>
            <a:r>
              <a:rPr lang="en-US" sz="11500" b="1" u="sng" dirty="0" smtClean="0">
                <a:solidFill>
                  <a:srgbClr val="002060"/>
                </a:solidFill>
              </a:rPr>
              <a:t>44</a:t>
            </a:r>
          </a:p>
          <a:p>
            <a:pPr algn="ctr"/>
            <a:r>
              <a:rPr lang="en-US" dirty="0" smtClean="0"/>
              <a:t> </a:t>
            </a:r>
            <a:r>
              <a:rPr lang="en-US" sz="3200" dirty="0" smtClean="0">
                <a:solidFill>
                  <a:schemeClr val="accent2"/>
                </a:solidFill>
              </a:rPr>
              <a:t>minutes</a:t>
            </a:r>
            <a:r>
              <a:rPr lang="en-US" dirty="0" smtClean="0"/>
              <a:t> </a:t>
            </a:r>
            <a:endParaRPr lang="en-US" dirty="0"/>
          </a:p>
        </p:txBody>
      </p:sp>
      <p:graphicFrame>
        <p:nvGraphicFramePr>
          <p:cNvPr id="6" name="Chart 5"/>
          <p:cNvGraphicFramePr>
            <a:graphicFrameLocks/>
          </p:cNvGraphicFramePr>
          <p:nvPr>
            <p:extLst>
              <p:ext uri="{D42A27DB-BD31-4B8C-83A1-F6EECF244321}">
                <p14:modId xmlns:p14="http://schemas.microsoft.com/office/powerpoint/2010/main" val="2768687125"/>
              </p:ext>
            </p:extLst>
          </p:nvPr>
        </p:nvGraphicFramePr>
        <p:xfrm>
          <a:off x="4069772" y="2039691"/>
          <a:ext cx="7813041" cy="44514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85220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solidFill>
                  <a:schemeClr val="accent2"/>
                </a:solidFill>
              </a:rPr>
              <a:t>Are Wait Times Associated with Busy periods?</a:t>
            </a:r>
            <a:endParaRPr lang="en-US" sz="4800" b="1" dirty="0">
              <a:solidFill>
                <a:schemeClr val="accent2"/>
              </a:solidFill>
            </a:endParaRPr>
          </a:p>
        </p:txBody>
      </p:sp>
      <p:sp>
        <p:nvSpPr>
          <p:cNvPr id="3" name="Content Placeholder 2"/>
          <p:cNvSpPr>
            <a:spLocks noGrp="1"/>
          </p:cNvSpPr>
          <p:nvPr>
            <p:ph idx="1"/>
          </p:nvPr>
        </p:nvSpPr>
        <p:spPr>
          <a:xfrm>
            <a:off x="397164" y="2093480"/>
            <a:ext cx="2623127" cy="3827029"/>
          </a:xfrm>
          <a:ln w="38100">
            <a:solidFill>
              <a:schemeClr val="accent2"/>
            </a:solidFill>
          </a:ln>
        </p:spPr>
        <p:txBody>
          <a:bodyPr>
            <a:normAutofit/>
          </a:bodyPr>
          <a:lstStyle/>
          <a:p>
            <a:pPr marL="0" indent="0" algn="ctr">
              <a:buNone/>
            </a:pPr>
            <a:r>
              <a:rPr lang="en-US" b="1" dirty="0" smtClean="0">
                <a:solidFill>
                  <a:srgbClr val="002060"/>
                </a:solidFill>
              </a:rPr>
              <a:t>Lack of Staffing</a:t>
            </a:r>
          </a:p>
          <a:p>
            <a:pPr marL="0" indent="0">
              <a:buNone/>
            </a:pPr>
            <a:r>
              <a:rPr lang="en-US" sz="2400" dirty="0" smtClean="0"/>
              <a:t>From the existing data it seems that staffing sufficient. However we may want to look at ensuring we have adequate staffing at the appropriate hours. </a:t>
            </a:r>
            <a:endParaRPr lang="en-US" sz="2400" dirty="0"/>
          </a:p>
        </p:txBody>
      </p:sp>
      <p:graphicFrame>
        <p:nvGraphicFramePr>
          <p:cNvPr id="4" name="Chart 3"/>
          <p:cNvGraphicFramePr>
            <a:graphicFrameLocks/>
          </p:cNvGraphicFramePr>
          <p:nvPr>
            <p:extLst>
              <p:ext uri="{D42A27DB-BD31-4B8C-83A1-F6EECF244321}">
                <p14:modId xmlns:p14="http://schemas.microsoft.com/office/powerpoint/2010/main" val="689431496"/>
              </p:ext>
            </p:extLst>
          </p:nvPr>
        </p:nvGraphicFramePr>
        <p:xfrm>
          <a:off x="3863109" y="1690688"/>
          <a:ext cx="8144164" cy="47541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655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Where Do We Need Staff?</a:t>
            </a:r>
            <a:endParaRPr lang="en-US" b="1" dirty="0">
              <a:solidFill>
                <a:schemeClr val="accent2"/>
              </a:solidFill>
            </a:endParaRPr>
          </a:p>
        </p:txBody>
      </p:sp>
      <p:sp>
        <p:nvSpPr>
          <p:cNvPr id="3" name="Content Placeholder 2"/>
          <p:cNvSpPr>
            <a:spLocks noGrp="1"/>
          </p:cNvSpPr>
          <p:nvPr>
            <p:ph idx="1"/>
          </p:nvPr>
        </p:nvSpPr>
        <p:spPr>
          <a:xfrm>
            <a:off x="579583" y="1908752"/>
            <a:ext cx="2680854" cy="3817793"/>
          </a:xfrm>
          <a:ln w="38100">
            <a:solidFill>
              <a:schemeClr val="accent2"/>
            </a:solidFill>
          </a:ln>
        </p:spPr>
        <p:txBody>
          <a:bodyPr/>
          <a:lstStyle/>
          <a:p>
            <a:pPr marL="0" indent="0">
              <a:buNone/>
            </a:pPr>
            <a:r>
              <a:rPr lang="en-US" b="1" dirty="0" smtClean="0">
                <a:solidFill>
                  <a:schemeClr val="accent5">
                    <a:lumMod val="75000"/>
                  </a:schemeClr>
                </a:solidFill>
              </a:rPr>
              <a:t>Staff Breakdown</a:t>
            </a:r>
            <a:endParaRPr lang="en-US" b="1" dirty="0">
              <a:solidFill>
                <a:schemeClr val="accent5">
                  <a:lumMod val="75000"/>
                </a:schemeClr>
              </a:solidFill>
            </a:endParaRPr>
          </a:p>
          <a:p>
            <a:pPr marL="0" indent="0">
              <a:buNone/>
            </a:pPr>
            <a:r>
              <a:rPr lang="en-US" sz="2400" dirty="0" smtClean="0"/>
              <a:t>We should focus our efforts on the medical staff because we are assuming the time to wait to see the doctor is limited by the number of doctors.</a:t>
            </a:r>
            <a:endParaRPr lang="en-US" sz="2400" dirty="0"/>
          </a:p>
        </p:txBody>
      </p:sp>
      <p:graphicFrame>
        <p:nvGraphicFramePr>
          <p:cNvPr id="5" name="Chart 4"/>
          <p:cNvGraphicFramePr>
            <a:graphicFrameLocks/>
          </p:cNvGraphicFramePr>
          <p:nvPr>
            <p:extLst>
              <p:ext uri="{D42A27DB-BD31-4B8C-83A1-F6EECF244321}">
                <p14:modId xmlns:p14="http://schemas.microsoft.com/office/powerpoint/2010/main" val="910676217"/>
              </p:ext>
            </p:extLst>
          </p:nvPr>
        </p:nvGraphicFramePr>
        <p:xfrm>
          <a:off x="3702996" y="1690688"/>
          <a:ext cx="7230894" cy="43210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99830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150</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Who is waiting the longest?</vt:lpstr>
      <vt:lpstr>What Days of Week Are Affected?</vt:lpstr>
      <vt:lpstr>Are Wait Times Associated with Busy periods?</vt:lpstr>
      <vt:lpstr>Where Do We Need Staff?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Who is waiting the longest?</dc:title>
  <dc:creator>One</dc:creator>
  <cp:lastModifiedBy>One</cp:lastModifiedBy>
  <cp:revision>8</cp:revision>
  <dcterms:created xsi:type="dcterms:W3CDTF">2022-07-10T16:12:15Z</dcterms:created>
  <dcterms:modified xsi:type="dcterms:W3CDTF">2022-07-11T03:18:55Z</dcterms:modified>
</cp:coreProperties>
</file>