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6" r:id="rId5"/>
    <p:sldId id="353" r:id="rId6"/>
    <p:sldId id="355" r:id="rId7"/>
    <p:sldId id="356" r:id="rId8"/>
    <p:sldId id="357" r:id="rId9"/>
    <p:sldId id="354" r:id="rId10"/>
    <p:sldId id="358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61" r:id="rId20"/>
    <p:sldId id="351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192F25-0672-433F-90A0-9127EE5786B9}" type="datetime1">
              <a:rPr lang="pt-BR" smtClean="0"/>
              <a:t>15/05/2020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63C5C-7BE8-4973-BB91-039C08B7CF9B}" type="datetime1">
              <a:rPr lang="pt-BR" smtClean="0"/>
              <a:pPr/>
              <a:t>15/05/2020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3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13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72B77-DCEF-434C-81B9-C3E8838E6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Gra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 title="Gráfico de Sobreposição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pt-BR" noProof="0" dirty="0"/>
              <a:t>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marca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Forma livre: Forma 13" title="Seta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Forma livre: Forma 14" title="Seta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pt-BR" noProof="0" dirty="0"/>
              <a:t>Título da Seção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MM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item</a:t>
            </a:r>
          </a:p>
        </p:txBody>
      </p:sp>
      <p:sp>
        <p:nvSpPr>
          <p:cNvPr id="41" name="Espaço Reservado para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Mês, Ano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39" name="Espaço Reservado para Texto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3" name="Espaço Reservado para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4" name="Espaço Reservado para Imagem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47" name="Espaço Reservado para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8" name="Espaço Reservado para Imagem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Biografia Curta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7" name="Espaço Reservado para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4" name="Espaço Reservado para Imagem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5" name="Espaço Reservado para Imagem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Foto de Perfil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56" name="Espaço Reservado para Imagem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pt-BR" noProof="0" dirty="0"/>
              <a:t>Foto de Perfil</a:t>
            </a:r>
          </a:p>
        </p:txBody>
      </p:sp>
      <p:sp>
        <p:nvSpPr>
          <p:cNvPr id="59" name="Espaço Reservado para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r>
              <a:rPr lang="pt-BR" noProof="0" dirty="0"/>
              <a:t>VOCÊ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Nome completo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22" title="Gráfico de Sobreposição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Retângulo 25" title="Gráfico de Sobreposição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 title="Gráfico de Sobreposição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9" name="Retângulo 8" title="Gráfico de Sobreposição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Opção de Capa da Apresentação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Elemento Gráfico do Título da Capa (Mova-me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26" name="Grupo 25" descr="Elemento Gráfico do Título da Capa (Gire-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 com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pt-BR" noProof="0" dirty="0"/>
              <a:t>Insira ou Arraste e Solte sua Foto2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 title="Gráfico de Sobreposição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Gráfico de Sobreposição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17" name="Espaço Reservado para Imagem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8" name="Espaço Reservado para Imagem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9" name="Espaço Reservado para Imagem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0" name="Espaço Reservado para Imagem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1" name="Espaço Reservado para Imagem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Espaço Reservado para Imagem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Insira ou Arraste e Solte sua foto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1" name="Espaço Reservado para Imagem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2" name="Espaço Reservado para Imagem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3X Op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Imagem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5" name="Espaço Reservado para Imagem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Imagem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como ícone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Imagem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Insira ou Arraste e Solte sua Foto </a:t>
            </a:r>
            <a:br>
              <a:rPr lang="pt-BR" noProof="0" dirty="0"/>
            </a:br>
            <a:r>
              <a:rPr lang="pt-BR" noProof="0" dirty="0"/>
              <a:t>em seguida, Enviar para Trás para efeito de sobreposição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1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7" name="Espaço Reservado para Imagem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2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7" name="Espaço Reservado para Imagem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3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41" name="Espaço Reservado para Imagem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Ícone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Marcador 4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do Marcador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estilo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Insira ou Arraste e Solte o Design de sua Tela aqui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 dirty="0"/>
              <a:t>Cabeçalho da Seção</a:t>
            </a:r>
          </a:p>
        </p:txBody>
      </p:sp>
      <p:sp>
        <p:nvSpPr>
          <p:cNvPr id="8" name="Espaço Reservado para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pt-BR" noProof="0" dirty="0"/>
              <a:t>Cabeçalho da Seção</a:t>
            </a: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2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pt-BR" noProof="0" dirty="0"/>
              <a:t>3</a:t>
            </a:r>
          </a:p>
        </p:txBody>
      </p:sp>
      <p:sp>
        <p:nvSpPr>
          <p:cNvPr id="15" name="Espaço Reservado para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Descrição da Seção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do quadrante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página </a:t>
            </a:r>
            <a:fld id="{19B51A1E-902D-48AF-9020-955120F399B6}" type="slidenum">
              <a:rPr lang="pt-BR" b="1" i="1" noProof="0" smtClean="0"/>
              <a:pPr rtl="0"/>
              <a:t>‹nº›</a:t>
            </a:fld>
            <a:endParaRPr lang="pt-BR" b="1" i="1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25" y="3022896"/>
            <a:ext cx="5291769" cy="374215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79C51C8B-9DBA-45D6-A086-4DF1D059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8" y="3757699"/>
            <a:ext cx="2268512" cy="2272549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AB580727-3D52-4836-B83E-DA7F5215DADC}"/>
              </a:ext>
            </a:extLst>
          </p:cNvPr>
          <p:cNvSpPr txBox="1">
            <a:spLocks/>
          </p:cNvSpPr>
          <p:nvPr/>
        </p:nvSpPr>
        <p:spPr>
          <a:xfrm>
            <a:off x="638175" y="248234"/>
            <a:ext cx="12192000" cy="3261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 err="1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Meetup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Porto Alegre .NET </a:t>
            </a:r>
            <a:b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</a:br>
            <a:r>
              <a:rPr lang="pt-BR" sz="88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agora é...</a:t>
            </a:r>
            <a:r>
              <a:rPr lang="pt-BR" sz="6600" dirty="0">
                <a:solidFill>
                  <a:srgbClr val="212121"/>
                </a:solidFill>
                <a:highlight>
                  <a:srgbClr val="FFFFFF"/>
                </a:highlight>
                <a:latin typeface="Graphik Meetup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10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4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11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0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12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3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66148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Resiliência</a:t>
            </a:r>
            <a:endParaRPr lang="pt-BR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2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14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66148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Resiliência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774BE8-3242-47D1-B824-7CA2CF7C9E39}"/>
              </a:ext>
            </a:extLst>
          </p:cNvPr>
          <p:cNvSpPr txBox="1"/>
          <p:nvPr/>
        </p:nvSpPr>
        <p:spPr>
          <a:xfrm>
            <a:off x="912939" y="5367275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Trabalhando com </a:t>
            </a:r>
            <a:r>
              <a:rPr lang="pt-BR" sz="4000" b="1" i="1" dirty="0" err="1">
                <a:solidFill>
                  <a:schemeClr val="bg1"/>
                </a:solidFill>
              </a:rPr>
              <a:t>views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9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15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FA2AAE-7240-4636-A70A-D2F31F35B5A2}"/>
              </a:ext>
            </a:extLst>
          </p:cNvPr>
          <p:cNvSpPr txBox="1"/>
          <p:nvPr/>
        </p:nvSpPr>
        <p:spPr>
          <a:xfrm>
            <a:off x="912940" y="2542022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valores de objetos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FBE4-511B-4245-8086-8863013B255F}"/>
              </a:ext>
            </a:extLst>
          </p:cNvPr>
          <p:cNvSpPr txBox="1"/>
          <p:nvPr/>
        </p:nvSpPr>
        <p:spPr>
          <a:xfrm>
            <a:off x="912939" y="3247811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1 para muitos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3D448B-41E7-4D2D-B61C-57855A6C6332}"/>
              </a:ext>
            </a:extLst>
          </p:cNvPr>
          <p:cNvSpPr txBox="1"/>
          <p:nvPr/>
        </p:nvSpPr>
        <p:spPr>
          <a:xfrm>
            <a:off x="912939" y="3955697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Salvando agregados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26651E-7358-420C-81A3-25E2521A26CF}"/>
              </a:ext>
            </a:extLst>
          </p:cNvPr>
          <p:cNvSpPr txBox="1"/>
          <p:nvPr/>
        </p:nvSpPr>
        <p:spPr>
          <a:xfrm>
            <a:off x="912939" y="466148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Resiliência</a:t>
            </a:r>
            <a:endParaRPr lang="pt-BR" sz="4000" b="1" dirty="0">
              <a:solidFill>
                <a:srgbClr val="FFFF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774BE8-3242-47D1-B824-7CA2CF7C9E39}"/>
              </a:ext>
            </a:extLst>
          </p:cNvPr>
          <p:cNvSpPr txBox="1"/>
          <p:nvPr/>
        </p:nvSpPr>
        <p:spPr>
          <a:xfrm>
            <a:off x="912939" y="5367275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Trabalhando com </a:t>
            </a:r>
            <a:r>
              <a:rPr lang="pt-BR" sz="4000" b="1" i="1" dirty="0" err="1">
                <a:solidFill>
                  <a:schemeClr val="bg1"/>
                </a:solidFill>
              </a:rPr>
              <a:t>views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C4128A-D2FB-485D-A98C-CEE766B3DB99}"/>
              </a:ext>
            </a:extLst>
          </p:cNvPr>
          <p:cNvSpPr txBox="1"/>
          <p:nvPr/>
        </p:nvSpPr>
        <p:spPr>
          <a:xfrm>
            <a:off x="912939" y="6073064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solidFill>
                  <a:schemeClr val="bg1"/>
                </a:solidFill>
              </a:rPr>
              <a:t>Migrations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87AC8E-126A-4345-9530-51CF70E56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16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F9FCFE-BE04-4979-9099-DB87042FB1B1}"/>
              </a:ext>
            </a:extLst>
          </p:cNvPr>
          <p:cNvSpPr txBox="1"/>
          <p:nvPr/>
        </p:nvSpPr>
        <p:spPr>
          <a:xfrm>
            <a:off x="404332" y="2140777"/>
            <a:ext cx="11383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Ok, tudo isso com um “</a:t>
            </a:r>
            <a:r>
              <a:rPr lang="pt-BR" sz="6600" b="1" dirty="0">
                <a:solidFill>
                  <a:srgbClr val="FFFF00"/>
                </a:solidFill>
              </a:rPr>
              <a:t>projeto novo</a:t>
            </a:r>
            <a:r>
              <a:rPr lang="pt-BR" sz="6600" b="1" dirty="0">
                <a:solidFill>
                  <a:schemeClr val="bg1"/>
                </a:solidFill>
              </a:rPr>
              <a:t>”, e o meu </a:t>
            </a:r>
            <a:r>
              <a:rPr lang="pt-BR" sz="6600" b="1" dirty="0">
                <a:solidFill>
                  <a:srgbClr val="FFFF00"/>
                </a:solidFill>
              </a:rPr>
              <a:t>legado</a:t>
            </a:r>
            <a:r>
              <a:rPr lang="pt-BR" sz="6600" b="1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3656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9FE14D6F-0C57-469A-8E4F-6B8B313F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31" y="1616247"/>
            <a:ext cx="5126815" cy="3625505"/>
          </a:xfrm>
          <a:prstGeom prst="rect">
            <a:avLst/>
          </a:prstGeom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CD07D3F8-9038-4EA2-A55D-871D12BAB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152" y="1632700"/>
            <a:ext cx="3586217" cy="35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32149" y="3674653"/>
            <a:ext cx="9683619" cy="2349826"/>
          </a:xfrm>
        </p:spPr>
        <p:txBody>
          <a:bodyPr rtlCol="0"/>
          <a:lstStyle/>
          <a:p>
            <a:pPr algn="l"/>
            <a:r>
              <a:rPr lang="pt-BR" sz="4800" dirty="0"/>
              <a:t>EF Core &amp; </a:t>
            </a:r>
            <a:r>
              <a:rPr lang="pt-BR" sz="4800" dirty="0" err="1"/>
              <a:t>Dapper</a:t>
            </a:r>
            <a:r>
              <a:rPr lang="pt-BR" sz="4800" dirty="0"/>
              <a:t> no dia-a-dia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32149" y="5874665"/>
            <a:ext cx="5168900" cy="690562"/>
          </a:xfrm>
        </p:spPr>
        <p:txBody>
          <a:bodyPr rtlCol="0"/>
          <a:lstStyle/>
          <a:p>
            <a:pPr marL="0" indent="0" algn="l">
              <a:buNone/>
            </a:pPr>
            <a:r>
              <a:rPr lang="pt-BR" dirty="0"/>
              <a:t>RSNUG #6</a:t>
            </a:r>
            <a:endParaRPr lang="en-US" dirty="0"/>
          </a:p>
        </p:txBody>
      </p:sp>
      <p:sp>
        <p:nvSpPr>
          <p:cNvPr id="11" name="Oval 10" descr="Elemento Gráfico do Título da Capa (Mova-me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grpSp>
        <p:nvGrpSpPr>
          <p:cNvPr id="21" name="Grupo 20" descr="Elemento Gráfico do Título da Capa (Mova-me)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22" name="Grupo 21" descr="Elemento Gráfico do Título da Capa (Gire-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to 15" descr="elemento decorativo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7550" y="0"/>
            <a:ext cx="0" cy="6791325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6">
            <a:extLst>
              <a:ext uri="{FF2B5EF4-FFF2-40B4-BE49-F238E27FC236}">
                <a16:creationId xmlns:a16="http://schemas.microsoft.com/office/drawing/2014/main" id="{4B053C37-BB65-494E-AF9B-E3BEF142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063" y="283242"/>
            <a:ext cx="5126815" cy="36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4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3CF281-97FC-456D-A850-CF8C45E58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3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6C759A-8BCA-4CC3-8A2A-18E75E5A1800}"/>
              </a:ext>
            </a:extLst>
          </p:cNvPr>
          <p:cNvSpPr txBox="1"/>
          <p:nvPr/>
        </p:nvSpPr>
        <p:spPr>
          <a:xfrm>
            <a:off x="267010" y="612560"/>
            <a:ext cx="5288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domínio do problema: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7B2B8C-C61B-4221-937A-829BABC240A2}"/>
              </a:ext>
            </a:extLst>
          </p:cNvPr>
          <p:cNvSpPr txBox="1"/>
          <p:nvPr/>
        </p:nvSpPr>
        <p:spPr>
          <a:xfrm>
            <a:off x="410829" y="3013501"/>
            <a:ext cx="11464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Um </a:t>
            </a:r>
            <a:r>
              <a:rPr lang="pt-BR" sz="4800" b="1" dirty="0">
                <a:solidFill>
                  <a:srgbClr val="FFFF00"/>
                </a:solidFill>
              </a:rPr>
              <a:t>aluno</a:t>
            </a:r>
            <a:r>
              <a:rPr lang="pt-BR" sz="4800" b="1" dirty="0">
                <a:solidFill>
                  <a:schemeClr val="bg1"/>
                </a:solidFill>
              </a:rPr>
              <a:t> realiza </a:t>
            </a:r>
            <a:r>
              <a:rPr lang="pt-BR" sz="4800" b="1" dirty="0">
                <a:solidFill>
                  <a:srgbClr val="FFFF00"/>
                </a:solidFill>
              </a:rPr>
              <a:t>inscrição</a:t>
            </a:r>
            <a:r>
              <a:rPr lang="pt-BR" sz="4800" b="1" dirty="0">
                <a:solidFill>
                  <a:schemeClr val="bg1"/>
                </a:solidFill>
              </a:rPr>
              <a:t> para uma </a:t>
            </a:r>
            <a:r>
              <a:rPr lang="pt-BR" sz="4800" b="1" dirty="0">
                <a:solidFill>
                  <a:srgbClr val="FFFF00"/>
                </a:solidFill>
              </a:rPr>
              <a:t>turma</a:t>
            </a:r>
          </a:p>
        </p:txBody>
      </p:sp>
    </p:spTree>
    <p:extLst>
      <p:ext uri="{BB962C8B-B14F-4D97-AF65-F5344CB8AC3E}">
        <p14:creationId xmlns:p14="http://schemas.microsoft.com/office/powerpoint/2010/main" val="24234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0E79AE4-D2F3-458F-9959-9F7342868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4</a:t>
            </a:fld>
            <a:endParaRPr lang="pt-BR" b="1" i="1" noProof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3C432-244B-48D1-9101-4A880FB8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26" y="639607"/>
            <a:ext cx="8712748" cy="57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5F4242-B01E-4119-ACD3-E0BB2FAA1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5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BF5D62-CB8B-4ABE-BAED-C06DC986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280974"/>
            <a:ext cx="8415654" cy="42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3A578CA-69B4-4EFF-87E8-02F37C68E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6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E9717C-2D85-4001-88AB-DC82E77B2D14}"/>
              </a:ext>
            </a:extLst>
          </p:cNvPr>
          <p:cNvSpPr txBox="1"/>
          <p:nvPr/>
        </p:nvSpPr>
        <p:spPr>
          <a:xfrm>
            <a:off x="1272269" y="2551837"/>
            <a:ext cx="9032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 com uma abordagem mais “</a:t>
            </a:r>
            <a:r>
              <a:rPr lang="pt-BR" sz="5400" b="1" dirty="0">
                <a:solidFill>
                  <a:srgbClr val="FFFF00"/>
                </a:solidFill>
              </a:rPr>
              <a:t>rica</a:t>
            </a:r>
            <a:r>
              <a:rPr lang="pt-BR" sz="5400" b="1" dirty="0">
                <a:solidFill>
                  <a:schemeClr val="bg1"/>
                </a:solidFill>
              </a:rPr>
              <a:t>” no domínio?</a:t>
            </a:r>
          </a:p>
        </p:txBody>
      </p:sp>
    </p:spTree>
    <p:extLst>
      <p:ext uri="{BB962C8B-B14F-4D97-AF65-F5344CB8AC3E}">
        <p14:creationId xmlns:p14="http://schemas.microsoft.com/office/powerpoint/2010/main" val="6123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87C32E-72C9-4AC4-9EEB-2CDF97CAA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7</a:t>
            </a:fld>
            <a:endParaRPr lang="pt-BR" b="1" i="1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B204CC-C37E-4DEB-B4EB-1A8ACB70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5" y="41512"/>
            <a:ext cx="8958216" cy="67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8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3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A0E4171-3F15-4646-BC8F-80F036785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pt-BR" noProof="0"/>
              <a:t>página </a:t>
            </a:r>
            <a:fld id="{19B51A1E-902D-48AF-9020-955120F399B6}" type="slidenum">
              <a:rPr lang="pt-BR" b="1" i="1" noProof="0" smtClean="0"/>
              <a:pPr rtl="0"/>
              <a:t>9</a:t>
            </a:fld>
            <a:endParaRPr lang="pt-BR" b="1" i="1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E7DB6-EA95-4FD5-8D91-3C3AAB36A487}"/>
              </a:ext>
            </a:extLst>
          </p:cNvPr>
          <p:cNvSpPr txBox="1"/>
          <p:nvPr/>
        </p:nvSpPr>
        <p:spPr>
          <a:xfrm>
            <a:off x="72643" y="202920"/>
            <a:ext cx="903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Exemplos</a:t>
            </a:r>
            <a:endParaRPr lang="pt-BR" sz="5400" b="1" dirty="0">
              <a:solidFill>
                <a:srgbClr val="FFFF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2EBECC-552C-4164-853C-856663C5F5B4}"/>
              </a:ext>
            </a:extLst>
          </p:cNvPr>
          <p:cNvSpPr txBox="1"/>
          <p:nvPr/>
        </p:nvSpPr>
        <p:spPr>
          <a:xfrm>
            <a:off x="912941" y="1126250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Repositórios e </a:t>
            </a:r>
            <a:r>
              <a:rPr lang="pt-BR" sz="4000" b="1" i="1" dirty="0">
                <a:solidFill>
                  <a:schemeClr val="bg1"/>
                </a:solidFill>
              </a:rPr>
              <a:t>Unit </a:t>
            </a:r>
            <a:r>
              <a:rPr lang="pt-BR" sz="4000" b="1" i="1" dirty="0" err="1">
                <a:solidFill>
                  <a:schemeClr val="bg1"/>
                </a:solidFill>
              </a:rPr>
              <a:t>of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i="1" dirty="0" err="1">
                <a:solidFill>
                  <a:schemeClr val="bg1"/>
                </a:solidFill>
              </a:rPr>
              <a:t>Work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6974E5-06E7-4863-AC37-91A20DB741AC}"/>
              </a:ext>
            </a:extLst>
          </p:cNvPr>
          <p:cNvSpPr txBox="1"/>
          <p:nvPr/>
        </p:nvSpPr>
        <p:spPr>
          <a:xfrm>
            <a:off x="912940" y="1834136"/>
            <a:ext cx="9032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Mapeando entidades</a:t>
            </a:r>
            <a:endParaRPr lang="pt-BR" sz="4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5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38_TF12041065" id="{A2C4782A-D2BF-40DA-AD47-817D9BCA35AA}" vid="{F7AFF76A-9AC4-4ADE-82CC-7502B58A558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Conjunto de ambientação STEM</Template>
  <TotalTime>0</TotalTime>
  <Words>211</Words>
  <Application>Microsoft Office PowerPoint</Application>
  <PresentationFormat>Widescreen</PresentationFormat>
  <Paragraphs>68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Graphik Meetup</vt:lpstr>
      <vt:lpstr>Times New Roman</vt:lpstr>
      <vt:lpstr>Tema do Office</vt:lpstr>
      <vt:lpstr>Apresentação do PowerPoint</vt:lpstr>
      <vt:lpstr>EF Core &amp; Dapper no dia-a-dia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2020-03-04T15:45:32Z</dcterms:created>
  <dcterms:modified xsi:type="dcterms:W3CDTF">2020-05-15T21:08:05Z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