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8" r:id="rId3"/>
    <p:sldId id="259" r:id="rId4"/>
    <p:sldId id="262" r:id="rId5"/>
    <p:sldId id="264" r:id="rId6"/>
    <p:sldId id="260" r:id="rId7"/>
    <p:sldId id="267" r:id="rId8"/>
    <p:sldId id="273" r:id="rId9"/>
    <p:sldId id="282" r:id="rId10"/>
    <p:sldId id="275" r:id="rId11"/>
    <p:sldId id="272" r:id="rId12"/>
    <p:sldId id="27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100" d="100"/>
          <a:sy n="100" d="100"/>
        </p:scale>
        <p:origin x="10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AF924-2D45-4A58-A7D2-E43ACA9E38B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EAAE23-9D73-4509-B29E-A43C938981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dirty="0">
              <a:latin typeface="Calibri" panose="020F0502020204030204" pitchFamily="34" charset="0"/>
              <a:cs typeface="Calibri" panose="020F0502020204030204" pitchFamily="34" charset="0"/>
            </a:rPr>
            <a:t>Terrible Delivery</a:t>
          </a:r>
        </a:p>
        <a:p>
          <a:pPr>
            <a:lnSpc>
              <a:spcPct val="100000"/>
            </a:lnSpc>
            <a:defRPr b="1"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 (6 days or more)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A6DA4BB8-F5B1-412F-B617-7A4802B7A278}" type="parTrans" cxnId="{20C4FC30-AF05-49BC-A288-CB678221FD82}">
      <dgm:prSet/>
      <dgm:spPr/>
      <dgm:t>
        <a:bodyPr/>
        <a:lstStyle/>
        <a:p>
          <a:endParaRPr lang="en-US"/>
        </a:p>
      </dgm:t>
    </dgm:pt>
    <dgm:pt modelId="{84E4DAA5-4C7B-4A06-8EDF-2987C0A77E75}" type="sibTrans" cxnId="{20C4FC30-AF05-49BC-A288-CB678221FD82}">
      <dgm:prSet/>
      <dgm:spPr/>
      <dgm:t>
        <a:bodyPr/>
        <a:lstStyle/>
        <a:p>
          <a:endParaRPr lang="en-US"/>
        </a:p>
      </dgm:t>
    </dgm:pt>
    <dgm:pt modelId="{938C8C8A-3BF5-4A2E-8E14-271E0CCC39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62.32% of total orders.</a:t>
          </a:r>
        </a:p>
      </dgm:t>
    </dgm:pt>
    <dgm:pt modelId="{A2595D61-F5DA-4433-84CE-988872551848}" type="parTrans" cxnId="{168E2004-ADCA-4665-A1CC-BE67E1DD53C2}">
      <dgm:prSet/>
      <dgm:spPr/>
      <dgm:t>
        <a:bodyPr/>
        <a:lstStyle/>
        <a:p>
          <a:endParaRPr lang="en-US"/>
        </a:p>
      </dgm:t>
    </dgm:pt>
    <dgm:pt modelId="{29AB4ED7-FB7C-448E-85BB-79FF94F65ACC}" type="sibTrans" cxnId="{168E2004-ADCA-4665-A1CC-BE67E1DD53C2}">
      <dgm:prSet/>
      <dgm:spPr/>
      <dgm:t>
        <a:bodyPr/>
        <a:lstStyle/>
        <a:p>
          <a:endParaRPr lang="en-US"/>
        </a:p>
      </dgm:t>
    </dgm:pt>
    <dgm:pt modelId="{11525CF9-79EC-47BA-A03D-D8A2AD98F3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Furniture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leads with the </a:t>
          </a: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worst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performance at 16.70%.</a:t>
          </a:r>
        </a:p>
      </dgm:t>
    </dgm:pt>
    <dgm:pt modelId="{7745F51F-BFB3-47BB-B17A-ADAC2D6A3C14}" type="parTrans" cxnId="{9BFEC674-DF16-44D5-8E2F-BAE46A74EF48}">
      <dgm:prSet/>
      <dgm:spPr/>
      <dgm:t>
        <a:bodyPr/>
        <a:lstStyle/>
        <a:p>
          <a:endParaRPr lang="en-US"/>
        </a:p>
      </dgm:t>
    </dgm:pt>
    <dgm:pt modelId="{62A238AC-72B0-498D-A93F-9AB9E90BE518}" type="sibTrans" cxnId="{9BFEC674-DF16-44D5-8E2F-BAE46A74EF48}">
      <dgm:prSet/>
      <dgm:spPr/>
      <dgm:t>
        <a:bodyPr/>
        <a:lstStyle/>
        <a:p>
          <a:endParaRPr lang="en-US"/>
        </a:p>
      </dgm:t>
    </dgm:pt>
    <dgm:pt modelId="{440E9074-8002-4FDB-B46E-A3ABBB5BDF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dirty="0">
              <a:latin typeface="Calibri" panose="020F0502020204030204" pitchFamily="34" charset="0"/>
              <a:cs typeface="Calibri" panose="020F0502020204030204" pitchFamily="34" charset="0"/>
            </a:rPr>
            <a:t>Excellent Delivery</a:t>
          </a:r>
        </a:p>
        <a:p>
          <a:pPr>
            <a:lnSpc>
              <a:spcPct val="100000"/>
            </a:lnSpc>
            <a:defRPr b="1"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 (0 to 3 days)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70C43A3B-00DC-4BC7-BFEA-0DCBAE5EDF43}" type="parTrans" cxnId="{43426CA9-2B83-48F0-88B9-006DC1964600}">
      <dgm:prSet/>
      <dgm:spPr/>
      <dgm:t>
        <a:bodyPr/>
        <a:lstStyle/>
        <a:p>
          <a:endParaRPr lang="en-US"/>
        </a:p>
      </dgm:t>
    </dgm:pt>
    <dgm:pt modelId="{13FB1F8F-BD8E-4B14-B1D8-78920034FA61}" type="sibTrans" cxnId="{43426CA9-2B83-48F0-88B9-006DC1964600}">
      <dgm:prSet/>
      <dgm:spPr/>
      <dgm:t>
        <a:bodyPr/>
        <a:lstStyle/>
        <a:p>
          <a:endParaRPr lang="en-US"/>
        </a:p>
      </dgm:t>
    </dgm:pt>
    <dgm:pt modelId="{B5E88BE0-3234-44FB-9D1A-FCF53778B9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25% of total orders.</a:t>
          </a:r>
        </a:p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Fashion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leads in this category with 11.76%.</a:t>
          </a:r>
        </a:p>
      </dgm:t>
    </dgm:pt>
    <dgm:pt modelId="{90201C68-843B-427A-A15D-73C43F78CB29}" type="parTrans" cxnId="{03BBCAEE-B3AA-4D0E-8CEB-493720451238}">
      <dgm:prSet/>
      <dgm:spPr/>
      <dgm:t>
        <a:bodyPr/>
        <a:lstStyle/>
        <a:p>
          <a:endParaRPr lang="en-US"/>
        </a:p>
      </dgm:t>
    </dgm:pt>
    <dgm:pt modelId="{9E41ED32-FE97-40BB-BD13-9BD9884708E4}" type="sibTrans" cxnId="{03BBCAEE-B3AA-4D0E-8CEB-493720451238}">
      <dgm:prSet/>
      <dgm:spPr/>
      <dgm:t>
        <a:bodyPr/>
        <a:lstStyle/>
        <a:p>
          <a:endParaRPr lang="en-US"/>
        </a:p>
      </dgm:t>
    </dgm:pt>
    <dgm:pt modelId="{A61EB164-663A-46C4-A1F7-0426E3D6A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dirty="0">
              <a:latin typeface="Calibri" panose="020F0502020204030204" pitchFamily="34" charset="0"/>
              <a:cs typeface="Calibri" panose="020F0502020204030204" pitchFamily="34" charset="0"/>
            </a:rPr>
            <a:t>Good Delivery</a:t>
          </a:r>
        </a:p>
        <a:p>
          <a:pPr>
            <a:lnSpc>
              <a:spcPct val="100000"/>
            </a:lnSpc>
            <a:defRPr b="1"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(4 to 5 days)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44CBF2EC-FB80-4489-8B70-88E098897FC0}" type="parTrans" cxnId="{2593E766-7C16-4238-B0E9-3689CE1D03E3}">
      <dgm:prSet/>
      <dgm:spPr/>
      <dgm:t>
        <a:bodyPr/>
        <a:lstStyle/>
        <a:p>
          <a:endParaRPr lang="en-US"/>
        </a:p>
      </dgm:t>
    </dgm:pt>
    <dgm:pt modelId="{9D2A5354-32BE-4238-A532-8596AAC09599}" type="sibTrans" cxnId="{2593E766-7C16-4238-B0E9-3689CE1D03E3}">
      <dgm:prSet/>
      <dgm:spPr/>
      <dgm:t>
        <a:bodyPr/>
        <a:lstStyle/>
        <a:p>
          <a:endParaRPr lang="en-US"/>
        </a:p>
      </dgm:t>
    </dgm:pt>
    <dgm:pt modelId="{35FA1BC4-9D80-4FF9-8076-985694978D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12.69% of total orders.</a:t>
          </a:r>
        </a:p>
      </dgm:t>
    </dgm:pt>
    <dgm:pt modelId="{1EF8EEEE-8C7E-4127-ABAA-FD9F63425173}" type="parTrans" cxnId="{6204602D-C479-4076-A8D7-CF549B05E6A0}">
      <dgm:prSet/>
      <dgm:spPr/>
      <dgm:t>
        <a:bodyPr/>
        <a:lstStyle/>
        <a:p>
          <a:endParaRPr lang="en-US"/>
        </a:p>
      </dgm:t>
    </dgm:pt>
    <dgm:pt modelId="{0363CE46-C84F-46C9-94A6-3436E3C9C5C1}" type="sibTrans" cxnId="{6204602D-C479-4076-A8D7-CF549B05E6A0}">
      <dgm:prSet/>
      <dgm:spPr/>
      <dgm:t>
        <a:bodyPr/>
        <a:lstStyle/>
        <a:p>
          <a:endParaRPr lang="en-US"/>
        </a:p>
      </dgm:t>
    </dgm:pt>
    <dgm:pt modelId="{D9E37890-7ED6-4915-8EED-5748E80B2D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Fashion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also leads here at 5.97%.</a:t>
          </a:r>
        </a:p>
      </dgm:t>
    </dgm:pt>
    <dgm:pt modelId="{D3E13C96-4624-49FF-BE32-31CB43E22863}" type="parTrans" cxnId="{1255201A-AD45-489F-AC0C-C7F900BAC360}">
      <dgm:prSet/>
      <dgm:spPr/>
      <dgm:t>
        <a:bodyPr/>
        <a:lstStyle/>
        <a:p>
          <a:endParaRPr lang="en-US"/>
        </a:p>
      </dgm:t>
    </dgm:pt>
    <dgm:pt modelId="{CA918E45-3229-433D-935D-66F9CF04A84E}" type="sibTrans" cxnId="{1255201A-AD45-489F-AC0C-C7F900BAC360}">
      <dgm:prSet/>
      <dgm:spPr/>
      <dgm:t>
        <a:bodyPr/>
        <a:lstStyle/>
        <a:p>
          <a:endParaRPr lang="en-US"/>
        </a:p>
      </dgm:t>
    </dgm:pt>
    <dgm:pt modelId="{18CFA5AF-41F5-4E85-9E3E-E040018BF4B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Insights</a:t>
          </a:r>
          <a:r>
            <a:rPr lang="en-US" sz="1800" u="sng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CE63FC8B-4FA9-4C8C-922A-2591514C7CC8}" type="parTrans" cxnId="{498010F0-F764-48D5-8B3D-F3B0F916F0CA}">
      <dgm:prSet/>
      <dgm:spPr/>
      <dgm:t>
        <a:bodyPr/>
        <a:lstStyle/>
        <a:p>
          <a:endParaRPr lang="en-US"/>
        </a:p>
      </dgm:t>
    </dgm:pt>
    <dgm:pt modelId="{C4B53F1F-E2E7-434A-A941-54BD89ACCC4E}" type="sibTrans" cxnId="{498010F0-F764-48D5-8B3D-F3B0F916F0CA}">
      <dgm:prSet/>
      <dgm:spPr/>
      <dgm:t>
        <a:bodyPr/>
        <a:lstStyle/>
        <a:p>
          <a:endParaRPr lang="en-US"/>
        </a:p>
      </dgm:t>
    </dgm:pt>
    <dgm:pt modelId="{3D0F78DE-6149-4CA2-A0B6-5AE37676E6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Shopee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should focus on improving delivery times, especially for “Terrible Delivery” to boost customer satisfaction and increase sales revenue.</a:t>
          </a:r>
        </a:p>
      </dgm:t>
    </dgm:pt>
    <dgm:pt modelId="{3BD79FD1-B23A-480F-8859-ABDF3966ADF1}" type="parTrans" cxnId="{D28180C7-83B9-46E9-8DD1-D95910E57194}">
      <dgm:prSet/>
      <dgm:spPr/>
      <dgm:t>
        <a:bodyPr/>
        <a:lstStyle/>
        <a:p>
          <a:endParaRPr lang="en-US"/>
        </a:p>
      </dgm:t>
    </dgm:pt>
    <dgm:pt modelId="{EA368262-2624-4C03-99F2-83BD37BEAA1B}" type="sibTrans" cxnId="{D28180C7-83B9-46E9-8DD1-D95910E57194}">
      <dgm:prSet/>
      <dgm:spPr/>
      <dgm:t>
        <a:bodyPr/>
        <a:lstStyle/>
        <a:p>
          <a:endParaRPr lang="en-US"/>
        </a:p>
      </dgm:t>
    </dgm:pt>
    <dgm:pt modelId="{176E2823-C3DF-4B6C-A2A4-16AF8EB9D82B}" type="pres">
      <dgm:prSet presAssocID="{2FAAF924-2D45-4A58-A7D2-E43ACA9E38B1}" presName="root" presStyleCnt="0">
        <dgm:presLayoutVars>
          <dgm:dir/>
          <dgm:resizeHandles val="exact"/>
        </dgm:presLayoutVars>
      </dgm:prSet>
      <dgm:spPr/>
    </dgm:pt>
    <dgm:pt modelId="{467333F5-8648-43F4-8999-0A0F23E2BEE1}" type="pres">
      <dgm:prSet presAssocID="{D4EAAE23-9D73-4509-B29E-A43C938981BD}" presName="compNode" presStyleCnt="0"/>
      <dgm:spPr/>
    </dgm:pt>
    <dgm:pt modelId="{1297FF27-28A2-477E-8558-CDE84836E826}" type="pres">
      <dgm:prSet presAssocID="{D4EAAE23-9D73-4509-B29E-A43C938981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FE62CCDA-E0D7-4041-81A1-ACF11D674DAB}" type="pres">
      <dgm:prSet presAssocID="{D4EAAE23-9D73-4509-B29E-A43C938981BD}" presName="iconSpace" presStyleCnt="0"/>
      <dgm:spPr/>
    </dgm:pt>
    <dgm:pt modelId="{388EE125-73E3-41C1-B6F7-B33F60B5239A}" type="pres">
      <dgm:prSet presAssocID="{D4EAAE23-9D73-4509-B29E-A43C938981BD}" presName="parTx" presStyleLbl="revTx" presStyleIdx="0" presStyleCnt="8">
        <dgm:presLayoutVars>
          <dgm:chMax val="0"/>
          <dgm:chPref val="0"/>
        </dgm:presLayoutVars>
      </dgm:prSet>
      <dgm:spPr/>
    </dgm:pt>
    <dgm:pt modelId="{FDBCA01B-B757-4C9A-BBF9-97BAE88C6825}" type="pres">
      <dgm:prSet presAssocID="{D4EAAE23-9D73-4509-B29E-A43C938981BD}" presName="txSpace" presStyleCnt="0"/>
      <dgm:spPr/>
    </dgm:pt>
    <dgm:pt modelId="{6F377D99-8515-4452-B79B-041B1F034618}" type="pres">
      <dgm:prSet presAssocID="{D4EAAE23-9D73-4509-B29E-A43C938981BD}" presName="desTx" presStyleLbl="revTx" presStyleIdx="1" presStyleCnt="8">
        <dgm:presLayoutVars/>
      </dgm:prSet>
      <dgm:spPr/>
    </dgm:pt>
    <dgm:pt modelId="{4714EE1D-AFCC-41AD-A084-C8452328D042}" type="pres">
      <dgm:prSet presAssocID="{84E4DAA5-4C7B-4A06-8EDF-2987C0A77E75}" presName="sibTrans" presStyleCnt="0"/>
      <dgm:spPr/>
    </dgm:pt>
    <dgm:pt modelId="{869855A8-1B40-431B-9903-DB64385FFACF}" type="pres">
      <dgm:prSet presAssocID="{440E9074-8002-4FDB-B46E-A3ABBB5BDFD6}" presName="compNode" presStyleCnt="0"/>
      <dgm:spPr/>
    </dgm:pt>
    <dgm:pt modelId="{FB69C2AD-30EA-4ADB-AA7C-49214BD41152}" type="pres">
      <dgm:prSet presAssocID="{440E9074-8002-4FDB-B46E-A3ABBB5BD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5D30766B-A7DA-4BA6-AD83-3D8D86C225C5}" type="pres">
      <dgm:prSet presAssocID="{440E9074-8002-4FDB-B46E-A3ABBB5BDFD6}" presName="iconSpace" presStyleCnt="0"/>
      <dgm:spPr/>
    </dgm:pt>
    <dgm:pt modelId="{E9E21857-E713-4741-BD2F-FEDD28731F3A}" type="pres">
      <dgm:prSet presAssocID="{440E9074-8002-4FDB-B46E-A3ABBB5BDFD6}" presName="parTx" presStyleLbl="revTx" presStyleIdx="2" presStyleCnt="8">
        <dgm:presLayoutVars>
          <dgm:chMax val="0"/>
          <dgm:chPref val="0"/>
        </dgm:presLayoutVars>
      </dgm:prSet>
      <dgm:spPr/>
    </dgm:pt>
    <dgm:pt modelId="{12F68714-204A-4F01-8E79-F3F1ACA8BD42}" type="pres">
      <dgm:prSet presAssocID="{440E9074-8002-4FDB-B46E-A3ABBB5BDFD6}" presName="txSpace" presStyleCnt="0"/>
      <dgm:spPr/>
    </dgm:pt>
    <dgm:pt modelId="{7B8FE338-6474-4DAC-A305-259F68C9C679}" type="pres">
      <dgm:prSet presAssocID="{440E9074-8002-4FDB-B46E-A3ABBB5BDFD6}" presName="desTx" presStyleLbl="revTx" presStyleIdx="3" presStyleCnt="8">
        <dgm:presLayoutVars/>
      </dgm:prSet>
      <dgm:spPr/>
    </dgm:pt>
    <dgm:pt modelId="{472DA467-4365-420D-AE01-9686D7CB9A84}" type="pres">
      <dgm:prSet presAssocID="{13FB1F8F-BD8E-4B14-B1D8-78920034FA61}" presName="sibTrans" presStyleCnt="0"/>
      <dgm:spPr/>
    </dgm:pt>
    <dgm:pt modelId="{24E39234-4887-49D5-9ECA-9816D0315EDB}" type="pres">
      <dgm:prSet presAssocID="{A61EB164-663A-46C4-A1F7-0426E3D6A9FD}" presName="compNode" presStyleCnt="0"/>
      <dgm:spPr/>
    </dgm:pt>
    <dgm:pt modelId="{76CF5802-B27A-4E24-947D-5A246C701B7C}" type="pres">
      <dgm:prSet presAssocID="{A61EB164-663A-46C4-A1F7-0426E3D6A9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90D3D457-9041-476D-AD12-B5BF97F92D60}" type="pres">
      <dgm:prSet presAssocID="{A61EB164-663A-46C4-A1F7-0426E3D6A9FD}" presName="iconSpace" presStyleCnt="0"/>
      <dgm:spPr/>
    </dgm:pt>
    <dgm:pt modelId="{485D77B7-6A73-4A90-918C-801A130E7096}" type="pres">
      <dgm:prSet presAssocID="{A61EB164-663A-46C4-A1F7-0426E3D6A9FD}" presName="parTx" presStyleLbl="revTx" presStyleIdx="4" presStyleCnt="8">
        <dgm:presLayoutVars>
          <dgm:chMax val="0"/>
          <dgm:chPref val="0"/>
        </dgm:presLayoutVars>
      </dgm:prSet>
      <dgm:spPr/>
    </dgm:pt>
    <dgm:pt modelId="{C0EB2EBC-4135-4ECD-8A46-F52A3DDB56CF}" type="pres">
      <dgm:prSet presAssocID="{A61EB164-663A-46C4-A1F7-0426E3D6A9FD}" presName="txSpace" presStyleCnt="0"/>
      <dgm:spPr/>
    </dgm:pt>
    <dgm:pt modelId="{44EBC5AA-6B66-47A8-BB4F-CA33399718F1}" type="pres">
      <dgm:prSet presAssocID="{A61EB164-663A-46C4-A1F7-0426E3D6A9FD}" presName="desTx" presStyleLbl="revTx" presStyleIdx="5" presStyleCnt="8">
        <dgm:presLayoutVars/>
      </dgm:prSet>
      <dgm:spPr/>
    </dgm:pt>
    <dgm:pt modelId="{C5177F91-CB7D-4BF0-B799-DBA24046D5DD}" type="pres">
      <dgm:prSet presAssocID="{9D2A5354-32BE-4238-A532-8596AAC09599}" presName="sibTrans" presStyleCnt="0"/>
      <dgm:spPr/>
    </dgm:pt>
    <dgm:pt modelId="{0751AB1A-0C6E-4CC4-AA0F-35BF0094AB0B}" type="pres">
      <dgm:prSet presAssocID="{18CFA5AF-41F5-4E85-9E3E-E040018BF4B1}" presName="compNode" presStyleCnt="0"/>
      <dgm:spPr/>
    </dgm:pt>
    <dgm:pt modelId="{3E003B15-8098-47F5-9FC9-69A158C529D3}" type="pres">
      <dgm:prSet presAssocID="{18CFA5AF-41F5-4E85-9E3E-E040018BF4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16E5C92-200B-42E8-AB5C-E4D48B919B13}" type="pres">
      <dgm:prSet presAssocID="{18CFA5AF-41F5-4E85-9E3E-E040018BF4B1}" presName="iconSpace" presStyleCnt="0"/>
      <dgm:spPr/>
    </dgm:pt>
    <dgm:pt modelId="{8845FE65-850C-44E1-B401-31FBD85A725E}" type="pres">
      <dgm:prSet presAssocID="{18CFA5AF-41F5-4E85-9E3E-E040018BF4B1}" presName="parTx" presStyleLbl="revTx" presStyleIdx="6" presStyleCnt="8">
        <dgm:presLayoutVars>
          <dgm:chMax val="0"/>
          <dgm:chPref val="0"/>
        </dgm:presLayoutVars>
      </dgm:prSet>
      <dgm:spPr/>
    </dgm:pt>
    <dgm:pt modelId="{88A736C8-D8E2-4E41-AA84-89C36A7DF65A}" type="pres">
      <dgm:prSet presAssocID="{18CFA5AF-41F5-4E85-9E3E-E040018BF4B1}" presName="txSpace" presStyleCnt="0"/>
      <dgm:spPr/>
    </dgm:pt>
    <dgm:pt modelId="{385B63ED-9F28-4D12-8164-9DC43CDC00C7}" type="pres">
      <dgm:prSet presAssocID="{18CFA5AF-41F5-4E85-9E3E-E040018BF4B1}" presName="desTx" presStyleLbl="revTx" presStyleIdx="7" presStyleCnt="8" custLinFactNeighborX="452" custLinFactNeighborY="-7310">
        <dgm:presLayoutVars/>
      </dgm:prSet>
      <dgm:spPr/>
    </dgm:pt>
  </dgm:ptLst>
  <dgm:cxnLst>
    <dgm:cxn modelId="{168E2004-ADCA-4665-A1CC-BE67E1DD53C2}" srcId="{D4EAAE23-9D73-4509-B29E-A43C938981BD}" destId="{938C8C8A-3BF5-4A2E-8E14-271E0CCC39FF}" srcOrd="0" destOrd="0" parTransId="{A2595D61-F5DA-4433-84CE-988872551848}" sibTransId="{29AB4ED7-FB7C-448E-85BB-79FF94F65ACC}"/>
    <dgm:cxn modelId="{E248BE0A-3ADC-4F02-9DE9-CA7110BBFA0C}" type="presOf" srcId="{A61EB164-663A-46C4-A1F7-0426E3D6A9FD}" destId="{485D77B7-6A73-4A90-918C-801A130E7096}" srcOrd="0" destOrd="0" presId="urn:microsoft.com/office/officeart/2018/5/layout/CenteredIconLabelDescriptionList"/>
    <dgm:cxn modelId="{BE56260D-973A-4C79-B937-6D081476B22F}" type="presOf" srcId="{440E9074-8002-4FDB-B46E-A3ABBB5BDFD6}" destId="{E9E21857-E713-4741-BD2F-FEDD28731F3A}" srcOrd="0" destOrd="0" presId="urn:microsoft.com/office/officeart/2018/5/layout/CenteredIconLabelDescriptionList"/>
    <dgm:cxn modelId="{1255201A-AD45-489F-AC0C-C7F900BAC360}" srcId="{A61EB164-663A-46C4-A1F7-0426E3D6A9FD}" destId="{D9E37890-7ED6-4915-8EED-5748E80B2DB3}" srcOrd="1" destOrd="0" parTransId="{D3E13C96-4624-49FF-BE32-31CB43E22863}" sibTransId="{CA918E45-3229-433D-935D-66F9CF04A84E}"/>
    <dgm:cxn modelId="{6204602D-C479-4076-A8D7-CF549B05E6A0}" srcId="{A61EB164-663A-46C4-A1F7-0426E3D6A9FD}" destId="{35FA1BC4-9D80-4FF9-8076-985694978D8E}" srcOrd="0" destOrd="0" parTransId="{1EF8EEEE-8C7E-4127-ABAA-FD9F63425173}" sibTransId="{0363CE46-C84F-46C9-94A6-3436E3C9C5C1}"/>
    <dgm:cxn modelId="{20C4FC30-AF05-49BC-A288-CB678221FD82}" srcId="{2FAAF924-2D45-4A58-A7D2-E43ACA9E38B1}" destId="{D4EAAE23-9D73-4509-B29E-A43C938981BD}" srcOrd="0" destOrd="0" parTransId="{A6DA4BB8-F5B1-412F-B617-7A4802B7A278}" sibTransId="{84E4DAA5-4C7B-4A06-8EDF-2987C0A77E75}"/>
    <dgm:cxn modelId="{232E4641-0A30-49E4-BCE3-7BAC4E300513}" type="presOf" srcId="{D9E37890-7ED6-4915-8EED-5748E80B2DB3}" destId="{44EBC5AA-6B66-47A8-BB4F-CA33399718F1}" srcOrd="0" destOrd="1" presId="urn:microsoft.com/office/officeart/2018/5/layout/CenteredIconLabelDescriptionList"/>
    <dgm:cxn modelId="{2593E766-7C16-4238-B0E9-3689CE1D03E3}" srcId="{2FAAF924-2D45-4A58-A7D2-E43ACA9E38B1}" destId="{A61EB164-663A-46C4-A1F7-0426E3D6A9FD}" srcOrd="2" destOrd="0" parTransId="{44CBF2EC-FB80-4489-8B70-88E098897FC0}" sibTransId="{9D2A5354-32BE-4238-A532-8596AAC09599}"/>
    <dgm:cxn modelId="{04DB5C6D-E8E3-4881-9890-6B00A36437FD}" type="presOf" srcId="{D4EAAE23-9D73-4509-B29E-A43C938981BD}" destId="{388EE125-73E3-41C1-B6F7-B33F60B5239A}" srcOrd="0" destOrd="0" presId="urn:microsoft.com/office/officeart/2018/5/layout/CenteredIconLabelDescriptionList"/>
    <dgm:cxn modelId="{B58E6370-8A58-4EA6-9C8A-7CB87AB473D6}" type="presOf" srcId="{3D0F78DE-6149-4CA2-A0B6-5AE37676E6FE}" destId="{385B63ED-9F28-4D12-8164-9DC43CDC00C7}" srcOrd="0" destOrd="0" presId="urn:microsoft.com/office/officeart/2018/5/layout/CenteredIconLabelDescriptionList"/>
    <dgm:cxn modelId="{9BFEC674-DF16-44D5-8E2F-BAE46A74EF48}" srcId="{D4EAAE23-9D73-4509-B29E-A43C938981BD}" destId="{11525CF9-79EC-47BA-A03D-D8A2AD98F3CB}" srcOrd="1" destOrd="0" parTransId="{7745F51F-BFB3-47BB-B17A-ADAC2D6A3C14}" sibTransId="{62A238AC-72B0-498D-A93F-9AB9E90BE518}"/>
    <dgm:cxn modelId="{3BF4D68C-539E-411E-92B8-EE1185357383}" type="presOf" srcId="{18CFA5AF-41F5-4E85-9E3E-E040018BF4B1}" destId="{8845FE65-850C-44E1-B401-31FBD85A725E}" srcOrd="0" destOrd="0" presId="urn:microsoft.com/office/officeart/2018/5/layout/CenteredIconLabelDescriptionList"/>
    <dgm:cxn modelId="{35BAF196-E9B1-4877-AC61-DB2F2901D287}" type="presOf" srcId="{2FAAF924-2D45-4A58-A7D2-E43ACA9E38B1}" destId="{176E2823-C3DF-4B6C-A2A4-16AF8EB9D82B}" srcOrd="0" destOrd="0" presId="urn:microsoft.com/office/officeart/2018/5/layout/CenteredIconLabelDescriptionList"/>
    <dgm:cxn modelId="{43426CA9-2B83-48F0-88B9-006DC1964600}" srcId="{2FAAF924-2D45-4A58-A7D2-E43ACA9E38B1}" destId="{440E9074-8002-4FDB-B46E-A3ABBB5BDFD6}" srcOrd="1" destOrd="0" parTransId="{70C43A3B-00DC-4BC7-BFEA-0DCBAE5EDF43}" sibTransId="{13FB1F8F-BD8E-4B14-B1D8-78920034FA61}"/>
    <dgm:cxn modelId="{D28180C7-83B9-46E9-8DD1-D95910E57194}" srcId="{18CFA5AF-41F5-4E85-9E3E-E040018BF4B1}" destId="{3D0F78DE-6149-4CA2-A0B6-5AE37676E6FE}" srcOrd="0" destOrd="0" parTransId="{3BD79FD1-B23A-480F-8859-ABDF3966ADF1}" sibTransId="{EA368262-2624-4C03-99F2-83BD37BEAA1B}"/>
    <dgm:cxn modelId="{5B6038CF-AD0C-4B38-8FD9-E3E4D476CC6D}" type="presOf" srcId="{35FA1BC4-9D80-4FF9-8076-985694978D8E}" destId="{44EBC5AA-6B66-47A8-BB4F-CA33399718F1}" srcOrd="0" destOrd="0" presId="urn:microsoft.com/office/officeart/2018/5/layout/CenteredIconLabelDescriptionList"/>
    <dgm:cxn modelId="{BEA31BE1-2A89-4CE2-ACD3-7E7EBE386522}" type="presOf" srcId="{938C8C8A-3BF5-4A2E-8E14-271E0CCC39FF}" destId="{6F377D99-8515-4452-B79B-041B1F034618}" srcOrd="0" destOrd="0" presId="urn:microsoft.com/office/officeart/2018/5/layout/CenteredIconLabelDescriptionList"/>
    <dgm:cxn modelId="{A86FAEEC-CABD-4811-9EA7-04D9BF859360}" type="presOf" srcId="{11525CF9-79EC-47BA-A03D-D8A2AD98F3CB}" destId="{6F377D99-8515-4452-B79B-041B1F034618}" srcOrd="0" destOrd="1" presId="urn:microsoft.com/office/officeart/2018/5/layout/CenteredIconLabelDescriptionList"/>
    <dgm:cxn modelId="{03BBCAEE-B3AA-4D0E-8CEB-493720451238}" srcId="{440E9074-8002-4FDB-B46E-A3ABBB5BDFD6}" destId="{B5E88BE0-3234-44FB-9D1A-FCF53778B936}" srcOrd="0" destOrd="0" parTransId="{90201C68-843B-427A-A15D-73C43F78CB29}" sibTransId="{9E41ED32-FE97-40BB-BD13-9BD9884708E4}"/>
    <dgm:cxn modelId="{498010F0-F764-48D5-8B3D-F3B0F916F0CA}" srcId="{2FAAF924-2D45-4A58-A7D2-E43ACA9E38B1}" destId="{18CFA5AF-41F5-4E85-9E3E-E040018BF4B1}" srcOrd="3" destOrd="0" parTransId="{CE63FC8B-4FA9-4C8C-922A-2591514C7CC8}" sibTransId="{C4B53F1F-E2E7-434A-A941-54BD89ACCC4E}"/>
    <dgm:cxn modelId="{67E11CF9-0C28-4F2F-A545-B00EBB9654B2}" type="presOf" srcId="{B5E88BE0-3234-44FB-9D1A-FCF53778B936}" destId="{7B8FE338-6474-4DAC-A305-259F68C9C679}" srcOrd="0" destOrd="0" presId="urn:microsoft.com/office/officeart/2018/5/layout/CenteredIconLabelDescriptionList"/>
    <dgm:cxn modelId="{ACD18133-77E7-44A3-90B0-8CF96A11248F}" type="presParOf" srcId="{176E2823-C3DF-4B6C-A2A4-16AF8EB9D82B}" destId="{467333F5-8648-43F4-8999-0A0F23E2BEE1}" srcOrd="0" destOrd="0" presId="urn:microsoft.com/office/officeart/2018/5/layout/CenteredIconLabelDescriptionList"/>
    <dgm:cxn modelId="{0392DE86-5E8A-4C8B-810E-57C25DA80BAE}" type="presParOf" srcId="{467333F5-8648-43F4-8999-0A0F23E2BEE1}" destId="{1297FF27-28A2-477E-8558-CDE84836E826}" srcOrd="0" destOrd="0" presId="urn:microsoft.com/office/officeart/2018/5/layout/CenteredIconLabelDescriptionList"/>
    <dgm:cxn modelId="{C388E4E9-2A11-4A84-822C-F6F81E723DB7}" type="presParOf" srcId="{467333F5-8648-43F4-8999-0A0F23E2BEE1}" destId="{FE62CCDA-E0D7-4041-81A1-ACF11D674DAB}" srcOrd="1" destOrd="0" presId="urn:microsoft.com/office/officeart/2018/5/layout/CenteredIconLabelDescriptionList"/>
    <dgm:cxn modelId="{285F2838-DF7C-41BA-9FAE-D113B7468EC0}" type="presParOf" srcId="{467333F5-8648-43F4-8999-0A0F23E2BEE1}" destId="{388EE125-73E3-41C1-B6F7-B33F60B5239A}" srcOrd="2" destOrd="0" presId="urn:microsoft.com/office/officeart/2018/5/layout/CenteredIconLabelDescriptionList"/>
    <dgm:cxn modelId="{2003BE89-E794-4AF2-9676-9649CA096D6F}" type="presParOf" srcId="{467333F5-8648-43F4-8999-0A0F23E2BEE1}" destId="{FDBCA01B-B757-4C9A-BBF9-97BAE88C6825}" srcOrd="3" destOrd="0" presId="urn:microsoft.com/office/officeart/2018/5/layout/CenteredIconLabelDescriptionList"/>
    <dgm:cxn modelId="{9621D673-213E-4E67-B055-08B2EFE7FAC8}" type="presParOf" srcId="{467333F5-8648-43F4-8999-0A0F23E2BEE1}" destId="{6F377D99-8515-4452-B79B-041B1F034618}" srcOrd="4" destOrd="0" presId="urn:microsoft.com/office/officeart/2018/5/layout/CenteredIconLabelDescriptionList"/>
    <dgm:cxn modelId="{D7828BFD-1592-4A1D-858C-C4D4D8108B26}" type="presParOf" srcId="{176E2823-C3DF-4B6C-A2A4-16AF8EB9D82B}" destId="{4714EE1D-AFCC-41AD-A084-C8452328D042}" srcOrd="1" destOrd="0" presId="urn:microsoft.com/office/officeart/2018/5/layout/CenteredIconLabelDescriptionList"/>
    <dgm:cxn modelId="{B4BFABE0-BA04-4242-9CE8-3C3F6DF1FE2A}" type="presParOf" srcId="{176E2823-C3DF-4B6C-A2A4-16AF8EB9D82B}" destId="{869855A8-1B40-431B-9903-DB64385FFACF}" srcOrd="2" destOrd="0" presId="urn:microsoft.com/office/officeart/2018/5/layout/CenteredIconLabelDescriptionList"/>
    <dgm:cxn modelId="{371F7C6E-7EA0-4FAB-8DC8-BC171CBAF547}" type="presParOf" srcId="{869855A8-1B40-431B-9903-DB64385FFACF}" destId="{FB69C2AD-30EA-4ADB-AA7C-49214BD41152}" srcOrd="0" destOrd="0" presId="urn:microsoft.com/office/officeart/2018/5/layout/CenteredIconLabelDescriptionList"/>
    <dgm:cxn modelId="{4C4B6B43-CCEF-4E11-9791-7F9094DF3F65}" type="presParOf" srcId="{869855A8-1B40-431B-9903-DB64385FFACF}" destId="{5D30766B-A7DA-4BA6-AD83-3D8D86C225C5}" srcOrd="1" destOrd="0" presId="urn:microsoft.com/office/officeart/2018/5/layout/CenteredIconLabelDescriptionList"/>
    <dgm:cxn modelId="{64D6BF53-FD1B-44A0-B21D-B32CB0F97ACC}" type="presParOf" srcId="{869855A8-1B40-431B-9903-DB64385FFACF}" destId="{E9E21857-E713-4741-BD2F-FEDD28731F3A}" srcOrd="2" destOrd="0" presId="urn:microsoft.com/office/officeart/2018/5/layout/CenteredIconLabelDescriptionList"/>
    <dgm:cxn modelId="{ECEE0464-AA47-4DF1-99BE-99606FE8E421}" type="presParOf" srcId="{869855A8-1B40-431B-9903-DB64385FFACF}" destId="{12F68714-204A-4F01-8E79-F3F1ACA8BD42}" srcOrd="3" destOrd="0" presId="urn:microsoft.com/office/officeart/2018/5/layout/CenteredIconLabelDescriptionList"/>
    <dgm:cxn modelId="{75881AB3-2F24-4DEA-A71D-EAC6B0A7C3BC}" type="presParOf" srcId="{869855A8-1B40-431B-9903-DB64385FFACF}" destId="{7B8FE338-6474-4DAC-A305-259F68C9C679}" srcOrd="4" destOrd="0" presId="urn:microsoft.com/office/officeart/2018/5/layout/CenteredIconLabelDescriptionList"/>
    <dgm:cxn modelId="{A5CEB893-A25B-4653-92B0-27654B14354B}" type="presParOf" srcId="{176E2823-C3DF-4B6C-A2A4-16AF8EB9D82B}" destId="{472DA467-4365-420D-AE01-9686D7CB9A84}" srcOrd="3" destOrd="0" presId="urn:microsoft.com/office/officeart/2018/5/layout/CenteredIconLabelDescriptionList"/>
    <dgm:cxn modelId="{BA96620B-2895-43B2-A45A-E4FF444A08CB}" type="presParOf" srcId="{176E2823-C3DF-4B6C-A2A4-16AF8EB9D82B}" destId="{24E39234-4887-49D5-9ECA-9816D0315EDB}" srcOrd="4" destOrd="0" presId="urn:microsoft.com/office/officeart/2018/5/layout/CenteredIconLabelDescriptionList"/>
    <dgm:cxn modelId="{A9DC7B7A-9EE0-4142-A3FF-4366C3989691}" type="presParOf" srcId="{24E39234-4887-49D5-9ECA-9816D0315EDB}" destId="{76CF5802-B27A-4E24-947D-5A246C701B7C}" srcOrd="0" destOrd="0" presId="urn:microsoft.com/office/officeart/2018/5/layout/CenteredIconLabelDescriptionList"/>
    <dgm:cxn modelId="{3FB995A7-CD61-4FF7-8D2E-881DAFB48FE4}" type="presParOf" srcId="{24E39234-4887-49D5-9ECA-9816D0315EDB}" destId="{90D3D457-9041-476D-AD12-B5BF97F92D60}" srcOrd="1" destOrd="0" presId="urn:microsoft.com/office/officeart/2018/5/layout/CenteredIconLabelDescriptionList"/>
    <dgm:cxn modelId="{3442AFEC-6410-42FF-B43F-02A7D71F9FA7}" type="presParOf" srcId="{24E39234-4887-49D5-9ECA-9816D0315EDB}" destId="{485D77B7-6A73-4A90-918C-801A130E7096}" srcOrd="2" destOrd="0" presId="urn:microsoft.com/office/officeart/2018/5/layout/CenteredIconLabelDescriptionList"/>
    <dgm:cxn modelId="{0567745E-4B7C-4F44-8BF8-2503E67A0BBF}" type="presParOf" srcId="{24E39234-4887-49D5-9ECA-9816D0315EDB}" destId="{C0EB2EBC-4135-4ECD-8A46-F52A3DDB56CF}" srcOrd="3" destOrd="0" presId="urn:microsoft.com/office/officeart/2018/5/layout/CenteredIconLabelDescriptionList"/>
    <dgm:cxn modelId="{B61C157C-93E9-4386-83A9-394CC74D1179}" type="presParOf" srcId="{24E39234-4887-49D5-9ECA-9816D0315EDB}" destId="{44EBC5AA-6B66-47A8-BB4F-CA33399718F1}" srcOrd="4" destOrd="0" presId="urn:microsoft.com/office/officeart/2018/5/layout/CenteredIconLabelDescriptionList"/>
    <dgm:cxn modelId="{B658BF09-02FE-4FE0-9609-712751ED6971}" type="presParOf" srcId="{176E2823-C3DF-4B6C-A2A4-16AF8EB9D82B}" destId="{C5177F91-CB7D-4BF0-B799-DBA24046D5DD}" srcOrd="5" destOrd="0" presId="urn:microsoft.com/office/officeart/2018/5/layout/CenteredIconLabelDescriptionList"/>
    <dgm:cxn modelId="{75536BD1-9420-40C4-B1F8-8B9D00F8773F}" type="presParOf" srcId="{176E2823-C3DF-4B6C-A2A4-16AF8EB9D82B}" destId="{0751AB1A-0C6E-4CC4-AA0F-35BF0094AB0B}" srcOrd="6" destOrd="0" presId="urn:microsoft.com/office/officeart/2018/5/layout/CenteredIconLabelDescriptionList"/>
    <dgm:cxn modelId="{F0DC62DC-8A75-41A8-89F2-44292F49500E}" type="presParOf" srcId="{0751AB1A-0C6E-4CC4-AA0F-35BF0094AB0B}" destId="{3E003B15-8098-47F5-9FC9-69A158C529D3}" srcOrd="0" destOrd="0" presId="urn:microsoft.com/office/officeart/2018/5/layout/CenteredIconLabelDescriptionList"/>
    <dgm:cxn modelId="{840C09FC-E643-41A4-94AB-C4B89A0D2124}" type="presParOf" srcId="{0751AB1A-0C6E-4CC4-AA0F-35BF0094AB0B}" destId="{616E5C92-200B-42E8-AB5C-E4D48B919B13}" srcOrd="1" destOrd="0" presId="urn:microsoft.com/office/officeart/2018/5/layout/CenteredIconLabelDescriptionList"/>
    <dgm:cxn modelId="{1AEDB850-F038-42EB-9DCA-2BC81874256F}" type="presParOf" srcId="{0751AB1A-0C6E-4CC4-AA0F-35BF0094AB0B}" destId="{8845FE65-850C-44E1-B401-31FBD85A725E}" srcOrd="2" destOrd="0" presId="urn:microsoft.com/office/officeart/2018/5/layout/CenteredIconLabelDescriptionList"/>
    <dgm:cxn modelId="{3619D0EC-CE84-4D34-8A37-46192D4B3AA2}" type="presParOf" srcId="{0751AB1A-0C6E-4CC4-AA0F-35BF0094AB0B}" destId="{88A736C8-D8E2-4E41-AA84-89C36A7DF65A}" srcOrd="3" destOrd="0" presId="urn:microsoft.com/office/officeart/2018/5/layout/CenteredIconLabelDescriptionList"/>
    <dgm:cxn modelId="{386EF221-771E-419A-B89A-0F130E7AEA2B}" type="presParOf" srcId="{0751AB1A-0C6E-4CC4-AA0F-35BF0094AB0B}" destId="{385B63ED-9F28-4D12-8164-9DC43CDC00C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7FF27-28A2-477E-8558-CDE84836E826}">
      <dsp:nvSpPr>
        <dsp:cNvPr id="0" name=""/>
        <dsp:cNvSpPr/>
      </dsp:nvSpPr>
      <dsp:spPr>
        <a:xfrm>
          <a:off x="696630" y="86793"/>
          <a:ext cx="745664" cy="74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EE125-73E3-41C1-B6F7-B33F60B5239A}">
      <dsp:nvSpPr>
        <dsp:cNvPr id="0" name=""/>
        <dsp:cNvSpPr/>
      </dsp:nvSpPr>
      <dsp:spPr>
        <a:xfrm>
          <a:off x="4227" y="993481"/>
          <a:ext cx="2130468" cy="51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Terrible Delivery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 (6 days or more)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4227" y="993481"/>
        <a:ext cx="2130468" cy="519301"/>
      </dsp:txXfrm>
    </dsp:sp>
    <dsp:sp modelId="{6F377D99-8515-4452-B79B-041B1F034618}">
      <dsp:nvSpPr>
        <dsp:cNvPr id="0" name=""/>
        <dsp:cNvSpPr/>
      </dsp:nvSpPr>
      <dsp:spPr>
        <a:xfrm>
          <a:off x="4227" y="1587678"/>
          <a:ext cx="2130468" cy="22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62.32% of total orders.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Furniture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leads with the </a:t>
          </a: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worst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performance at 16.70%.</a:t>
          </a:r>
        </a:p>
      </dsp:txBody>
      <dsp:txXfrm>
        <a:off x="4227" y="1587678"/>
        <a:ext cx="2130468" cy="2243854"/>
      </dsp:txXfrm>
    </dsp:sp>
    <dsp:sp modelId="{FB69C2AD-30EA-4ADB-AA7C-49214BD41152}">
      <dsp:nvSpPr>
        <dsp:cNvPr id="0" name=""/>
        <dsp:cNvSpPr/>
      </dsp:nvSpPr>
      <dsp:spPr>
        <a:xfrm>
          <a:off x="3199931" y="86793"/>
          <a:ext cx="745664" cy="74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21857-E713-4741-BD2F-FEDD28731F3A}">
      <dsp:nvSpPr>
        <dsp:cNvPr id="0" name=""/>
        <dsp:cNvSpPr/>
      </dsp:nvSpPr>
      <dsp:spPr>
        <a:xfrm>
          <a:off x="2507528" y="993481"/>
          <a:ext cx="2130468" cy="51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Excellent Delivery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 (0 to 3 days)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2507528" y="993481"/>
        <a:ext cx="2130468" cy="519301"/>
      </dsp:txXfrm>
    </dsp:sp>
    <dsp:sp modelId="{7B8FE338-6474-4DAC-A305-259F68C9C679}">
      <dsp:nvSpPr>
        <dsp:cNvPr id="0" name=""/>
        <dsp:cNvSpPr/>
      </dsp:nvSpPr>
      <dsp:spPr>
        <a:xfrm>
          <a:off x="2507528" y="1587678"/>
          <a:ext cx="2130468" cy="22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25% of total orders.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Fashion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leads in this category with 11.76%.</a:t>
          </a:r>
        </a:p>
      </dsp:txBody>
      <dsp:txXfrm>
        <a:off x="2507528" y="1587678"/>
        <a:ext cx="2130468" cy="2243854"/>
      </dsp:txXfrm>
    </dsp:sp>
    <dsp:sp modelId="{76CF5802-B27A-4E24-947D-5A246C701B7C}">
      <dsp:nvSpPr>
        <dsp:cNvPr id="0" name=""/>
        <dsp:cNvSpPr/>
      </dsp:nvSpPr>
      <dsp:spPr>
        <a:xfrm>
          <a:off x="5703231" y="86793"/>
          <a:ext cx="745664" cy="74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D77B7-6A73-4A90-918C-801A130E7096}">
      <dsp:nvSpPr>
        <dsp:cNvPr id="0" name=""/>
        <dsp:cNvSpPr/>
      </dsp:nvSpPr>
      <dsp:spPr>
        <a:xfrm>
          <a:off x="5010829" y="993481"/>
          <a:ext cx="2130468" cy="51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Good Delivery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(4 to 5 days)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5010829" y="993481"/>
        <a:ext cx="2130468" cy="519301"/>
      </dsp:txXfrm>
    </dsp:sp>
    <dsp:sp modelId="{44EBC5AA-6B66-47A8-BB4F-CA33399718F1}">
      <dsp:nvSpPr>
        <dsp:cNvPr id="0" name=""/>
        <dsp:cNvSpPr/>
      </dsp:nvSpPr>
      <dsp:spPr>
        <a:xfrm>
          <a:off x="5010829" y="1587678"/>
          <a:ext cx="2130468" cy="22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12.69% of total orders.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Fashion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also leads here at 5.97%.</a:t>
          </a:r>
        </a:p>
      </dsp:txBody>
      <dsp:txXfrm>
        <a:off x="5010829" y="1587678"/>
        <a:ext cx="2130468" cy="2243854"/>
      </dsp:txXfrm>
    </dsp:sp>
    <dsp:sp modelId="{3E003B15-8098-47F5-9FC9-69A158C529D3}">
      <dsp:nvSpPr>
        <dsp:cNvPr id="0" name=""/>
        <dsp:cNvSpPr/>
      </dsp:nvSpPr>
      <dsp:spPr>
        <a:xfrm>
          <a:off x="8206532" y="86793"/>
          <a:ext cx="745664" cy="74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FE65-850C-44E1-B401-31FBD85A725E}">
      <dsp:nvSpPr>
        <dsp:cNvPr id="0" name=""/>
        <dsp:cNvSpPr/>
      </dsp:nvSpPr>
      <dsp:spPr>
        <a:xfrm>
          <a:off x="7514130" y="993481"/>
          <a:ext cx="2130468" cy="51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Insights</a:t>
          </a:r>
          <a:r>
            <a:rPr lang="en-US" sz="1800" u="sng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7514130" y="993481"/>
        <a:ext cx="2130468" cy="519301"/>
      </dsp:txXfrm>
    </dsp:sp>
    <dsp:sp modelId="{385B63ED-9F28-4D12-8164-9DC43CDC00C7}">
      <dsp:nvSpPr>
        <dsp:cNvPr id="0" name=""/>
        <dsp:cNvSpPr/>
      </dsp:nvSpPr>
      <dsp:spPr>
        <a:xfrm>
          <a:off x="7518358" y="1423652"/>
          <a:ext cx="2130468" cy="224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Shopee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should focus on improving delivery times, especially for “Terrible Delivery” to boost customer satisfaction and increase sales revenue.</a:t>
          </a:r>
        </a:p>
      </dsp:txBody>
      <dsp:txXfrm>
        <a:off x="7518358" y="1423652"/>
        <a:ext cx="2130468" cy="2243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1F90-8269-4BBE-A6DD-4828D173BFB5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A578D-CC7C-4834-9E99-9C36CEE69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A578D-CC7C-4834-9E99-9C36CEE69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FBDE-C074-4DD1-4E58-BD27BA21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0826C-A5C1-F099-B745-5FB5C6C0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CE63-889B-AA28-17A1-B0885A6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DB28-AF2F-66EB-EF04-477652D0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76DB-E545-6958-8408-BA4ECE45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0C4B-1BD5-083E-8698-635EF856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28F3F-A9CC-D214-5DD6-5848234D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5CEC-0887-23B2-6219-D0834839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E245-DECF-C073-BCFD-5936649B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A727-854E-306F-8CE8-EB37E168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2490-AA5E-BF5A-82C2-3A7C24FEF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1216-DCCF-706B-9D27-88E197A7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89F9-24BC-D71F-D7B3-BB52F4C5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2E74-5F67-1FA6-1232-53D0715A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8858-7EE5-9C0D-302F-38F3875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2F8E-B6E4-8224-0EB5-8AA06638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6090-401E-D290-B430-776B1F89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D7F5-ED1B-5240-F06D-A5B308CF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56A7-51C6-D331-7E50-F329D78A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50BD-B1E8-0691-CD5C-1DB5254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B57C-D3F6-1DEE-3511-310E483B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3764-55C6-F2EA-7E87-B1455E3F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01F5-5FF3-1864-5DCE-BF2049DD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1509-2AC4-60C1-77FE-A00C631D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02C0-7B80-74D3-04D3-21CB3816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955B-FC44-8B1C-9295-C7C0B99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B99-60DF-060B-128F-3D069EFE1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A861B-8B26-9D09-D408-5633B6F0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2C9E-5733-A3C4-AA31-64BA2AC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3ED46-35DB-4165-A2A2-719FC1B9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A49D-4269-35CB-90E7-B6DA1E1E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EC02-6F7B-3032-0514-A65ABC11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CC76C-8229-1116-6B11-17664BCB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FFA2-36A6-0C68-4932-B2B1E8C7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4C60F-8BE9-FE4C-ADE6-F451D311B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836F-A7BF-1C80-7B41-3441858D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ABBC0-5976-1ED1-1BA2-1C866EB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C2F74-FBCF-6373-8F5F-71A00F90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88A4-E23C-194A-EF13-5690269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135E-8911-2D0F-8ECF-3EE618EE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349F3-A35C-EC29-7790-75A7132A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3726-4081-9563-87D2-8AB5451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543D2-31D4-748B-DACA-081CA13E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165A0-7A21-E823-650C-36B4401F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7757B-DA4C-552F-31D6-F1273D62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A7C3-97AD-B8DC-B6D4-FA652FB9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94C5-1956-3277-A452-080D7DEB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8E85-B1BC-D2EF-C35B-2D4F7826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D2677-0F85-BB84-C33A-BB86766D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7579-A093-357F-5B14-A879A3D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2553-B47A-D3D3-1BB5-1A2F129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1A6B7-2CE1-53AF-4D3B-86BD9AD7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A2B0-4D61-95B1-AE36-AE31B176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707BF-81DF-0C91-4150-904636A3F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113AD-C2D5-445D-2D8F-E54015AF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974D-806F-4723-6813-9686ADDA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EAE6-5C9C-50E7-4234-92A5255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25238-F0FA-DBE2-B94C-CC510EDB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D876-9BBD-A3CC-2A07-878D6CB3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1CD6-14FF-3D29-488C-32EBB0ED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C01A-0665-7447-3F85-4BE5ED761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E1A9-B0FE-4A50-B8D8-5D798EEB065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72134-CD6A-16E4-0D13-AF55D30C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0573-4658-0F53-B8CD-2DA183EC5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66F3-DFAC-4946-AA51-E45BE40EE7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7510-3191-1F1F-9BC7-C76F3B2C66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25975" y="6642100"/>
            <a:ext cx="29686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ENTEGRIS PROPRIETARY AND CONFIDENTIAL – INTERNAL</a:t>
            </a:r>
          </a:p>
        </p:txBody>
      </p:sp>
    </p:spTree>
    <p:extLst>
      <p:ext uri="{BB962C8B-B14F-4D97-AF65-F5344CB8AC3E}">
        <p14:creationId xmlns:p14="http://schemas.microsoft.com/office/powerpoint/2010/main" val="56913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lose-up-view-blur-game-king-136352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eyez.medium.com/everything-you-need-to-know-about-shopee-34bed3b6652f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com.br/blog/dicas-shopee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fr/m%C3%A9daille-troph%C3%A9e-r%C3%A9alisation-prix-1622523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pixabay.com/ko/illustrations/%EC%B9%A0%EB%A0%88-%ED%94%8C%EB%9E%98%EA%B7%B8-%EA%B5%AD%EA%B0%80-1460323/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hyperlink" Target="https://www.wallpaperflare.com/brasil-maranhao-sunset-at-lencois-maranhenses-wallpaper-hwjnt" TargetMode="External"/><Relationship Id="rId5" Type="http://schemas.openxmlformats.org/officeDocument/2006/relationships/hyperlink" Target="https://pixabay.com/es/colombia-bandera-bandera-colombiana-1460312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1.jpg"/><Relationship Id="rId9" Type="http://schemas.openxmlformats.org/officeDocument/2006/relationships/hyperlink" Target="https://pixabay.com/de/mexikanischen-flagge-flagge-mexiko-3001452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hyperlink" Target="https://pixabay.com/fr/m%C3%A9daille-troph%C3%A9e-r%C3%A9alisation-prix-1622523/" TargetMode="External"/><Relationship Id="rId3" Type="http://schemas.openxmlformats.org/officeDocument/2006/relationships/hyperlink" Target="https://www.wallpaperflare.com/brasil-maranhao-sunset-at-lencois-maranhenses-wallpaper-hwjnt" TargetMode="External"/><Relationship Id="rId7" Type="http://schemas.openxmlformats.org/officeDocument/2006/relationships/hyperlink" Target="https://pixabay.com/es/colombia-bandera-bandera-colombiana-1460312/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2.png"/><Relationship Id="rId5" Type="http://schemas.openxmlformats.org/officeDocument/2006/relationships/hyperlink" Target="https://pixabay.com/de/mexikanischen-flagge-flagge-mexiko-3001452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hyperlink" Target="https://pixabay.com/ko/illustrations/%EC%B9%A0%EB%A0%88-%ED%94%8C%EB%9E%98%EA%B7%B8-%EA%B5%AD%EA%B0%80-1460323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dcommerce.com/blog/expand-your-business-with-shopee-mexi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FDD7-9939-7737-A1EF-BB0F0D9A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2825"/>
            <a:ext cx="12325350" cy="600075"/>
          </a:xfrm>
        </p:spPr>
        <p:txBody>
          <a:bodyPr>
            <a:normAutofit/>
          </a:bodyPr>
          <a:lstStyle/>
          <a:p>
            <a:pPr algn="ctr"/>
            <a:r>
              <a:rPr lang="en-US" sz="2400" b="0" i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15-Aug-2019 to 01-January 2023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5998-2D1D-3DCF-F6BB-A1D1042F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28750"/>
          </a:xfrm>
        </p:spPr>
      </p:pic>
      <p:pic>
        <p:nvPicPr>
          <p:cNvPr id="7" name="Picture 6" descr="A bag with a logo and many boxes&#10;&#10;Description automatically generated with medium confidence">
            <a:extLst>
              <a:ext uri="{FF2B5EF4-FFF2-40B4-BE49-F238E27FC236}">
                <a16:creationId xmlns:a16="http://schemas.microsoft.com/office/drawing/2014/main" id="{DD085F85-0737-85D0-FE60-0DE36904F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674"/>
            <a:ext cx="12192000" cy="4505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2356084" y="60198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Shopee Brazil Customers</a:t>
            </a:r>
          </a:p>
          <a:p>
            <a:pPr algn="ctr"/>
            <a:endParaRPr lang="en-US" sz="1400" b="1" i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b="1" i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Data Analysis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4DCB4-E3D7-90CE-FFA1-1727072FF149}"/>
              </a:ext>
            </a:extLst>
          </p:cNvPr>
          <p:cNvSpPr txBox="1"/>
          <p:nvPr/>
        </p:nvSpPr>
        <p:spPr>
          <a:xfrm>
            <a:off x="95693" y="6478035"/>
            <a:ext cx="3130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(SCTP) Associate Data Analyst: Capstone Project – P4</a:t>
            </a:r>
          </a:p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Emma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5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AEF4D-EDE3-49B0-1C91-6156A264ABF9}"/>
              </a:ext>
            </a:extLst>
          </p:cNvPr>
          <p:cNvSpPr txBox="1"/>
          <p:nvPr/>
        </p:nvSpPr>
        <p:spPr>
          <a:xfrm>
            <a:off x="4181474" y="1"/>
            <a:ext cx="8007477" cy="1304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Challenges Faced And Problem Solving</a:t>
            </a:r>
            <a:endParaRPr lang="en-US" sz="4400" b="1" kern="1200" dirty="0">
              <a:solidFill>
                <a:schemeClr val="accent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2" name="Picture 11" descr="Close-up of a chess piece&#10;&#10;Description automatically generated">
            <a:extLst>
              <a:ext uri="{FF2B5EF4-FFF2-40B4-BE49-F238E27FC236}">
                <a16:creationId xmlns:a16="http://schemas.microsoft.com/office/drawing/2014/main" id="{024C11D9-6D0C-2762-7EEA-2B9DCA82C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143" b="-3"/>
          <a:stretch/>
        </p:blipFill>
        <p:spPr>
          <a:xfrm>
            <a:off x="0" y="-1"/>
            <a:ext cx="4730620" cy="3248015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23" name="Picture 22" descr="A bag with a logo and many boxes&#10;&#10;Description automatically generated with medium confidence">
            <a:extLst>
              <a:ext uri="{FF2B5EF4-FFF2-40B4-BE49-F238E27FC236}">
                <a16:creationId xmlns:a16="http://schemas.microsoft.com/office/drawing/2014/main" id="{9FDAB551-CE8E-44FA-D833-800017EB1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-2" b="11090"/>
          <a:stretch/>
        </p:blipFill>
        <p:spPr>
          <a:xfrm>
            <a:off x="0" y="5622846"/>
            <a:ext cx="2543170" cy="1235154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AD6EAA-E473-B04A-BD8F-80F4E04D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620" y="1304925"/>
            <a:ext cx="7458331" cy="546026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Challenges: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During the analysis, Shopee Brazil Excel Customer and Purchase Data.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Missing Data:</a:t>
            </a:r>
          </a:p>
          <a:p>
            <a:pPr marL="36000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Age Range and Income Range</a:t>
            </a:r>
          </a:p>
          <a:p>
            <a:pPr marL="36000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Purchase Delivery Lead Time, Delivery Lead Time Range, Sales Amount, and Product Categories.</a:t>
            </a:r>
          </a:p>
          <a:p>
            <a:pPr marL="0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Time Gaps: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 Aug 2019 to 01 Jan 2023</a:t>
            </a:r>
          </a:p>
          <a:p>
            <a:pPr marL="0"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Large Dataset: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Managing large data for a beginner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Problem-Solving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Date Fixes: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Used Power Query Editor to handle missing data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Created new columns in Power BI for better analysis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Classification: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Age Range: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 to 34: “Younger Adults”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35-54: “Middle-Age Adults”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55+: “Retirement Age”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Income Range: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20,000 to 49,999: “Low”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50,000 to 99,999: “Middle”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100,000+: “High”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Improved analysis of customer behavior and sales trends.</a:t>
            </a:r>
          </a:p>
        </p:txBody>
      </p:sp>
    </p:spTree>
    <p:extLst>
      <p:ext uri="{BB962C8B-B14F-4D97-AF65-F5344CB8AC3E}">
        <p14:creationId xmlns:p14="http://schemas.microsoft.com/office/powerpoint/2010/main" val="289615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ag and a light bulb&#10;&#10;Description automatically generated">
            <a:extLst>
              <a:ext uri="{FF2B5EF4-FFF2-40B4-BE49-F238E27FC236}">
                <a16:creationId xmlns:a16="http://schemas.microsoft.com/office/drawing/2014/main" id="{3D56A41F-C40C-D374-B89C-9F0A9B221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76"/>
          <a:stretch/>
        </p:blipFill>
        <p:spPr>
          <a:xfrm>
            <a:off x="1" y="10"/>
            <a:ext cx="7528563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3213924" y="2651125"/>
            <a:ext cx="3822189" cy="61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411E9B-56F5-FE04-53DF-2507D083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0"/>
            <a:ext cx="4629521" cy="685799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endParaRPr lang="en-US" sz="4000" b="1" u="sng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000" b="1" u="sng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Reflections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primary challenge was handling missing data in customer dataset. Through the process of data cleaning, I learned how crucial complete and accurate data is for generating reliable insights. Working with Power BI also enhanced my understanding of data visualization techniques, helping to present complex data in a clear and actionable way.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SG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 I would do differently?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Better understanding of customer behavior trends.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Improved data cleaning and analysis techniques.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Increased confidence in using tools like Power BI.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8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and white card with white text&#10;&#10;Description automatically generated">
            <a:extLst>
              <a:ext uri="{FF2B5EF4-FFF2-40B4-BE49-F238E27FC236}">
                <a16:creationId xmlns:a16="http://schemas.microsoft.com/office/drawing/2014/main" id="{33443245-22AD-9DBF-6C91-F69D0DE4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1" b="15944"/>
          <a:stretch/>
        </p:blipFill>
        <p:spPr>
          <a:xfrm>
            <a:off x="821203" y="705255"/>
            <a:ext cx="10628376" cy="5440003"/>
          </a:xfrm>
          <a:prstGeom prst="rect">
            <a:avLst/>
          </a:prstGeom>
          <a:noFill/>
        </p:spPr>
      </p:pic>
      <p:pic>
        <p:nvPicPr>
          <p:cNvPr id="7" name="Picture 6" descr="A bag with a logo and many boxes&#10;&#10;Description automatically generated with medium confidence">
            <a:extLst>
              <a:ext uri="{FF2B5EF4-FFF2-40B4-BE49-F238E27FC236}">
                <a16:creationId xmlns:a16="http://schemas.microsoft.com/office/drawing/2014/main" id="{986479BA-47A1-69DD-7DEE-94498CBF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99" y="2324101"/>
            <a:ext cx="2886075" cy="17336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16C15E6-E3A5-04EE-A0FC-C9D5CA7C03C8}"/>
              </a:ext>
            </a:extLst>
          </p:cNvPr>
          <p:cNvSpPr/>
          <p:nvPr/>
        </p:nvSpPr>
        <p:spPr>
          <a:xfrm>
            <a:off x="2288632" y="4679557"/>
            <a:ext cx="7878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with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Shopee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66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Latin America</a:t>
            </a:r>
          </a:p>
        </p:txBody>
      </p:sp>
    </p:spTree>
    <p:extLst>
      <p:ext uri="{BB962C8B-B14F-4D97-AF65-F5344CB8AC3E}">
        <p14:creationId xmlns:p14="http://schemas.microsoft.com/office/powerpoint/2010/main" val="362948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artoon dog with a thumbs up&#10;&#10;Description automatically generated">
            <a:extLst>
              <a:ext uri="{FF2B5EF4-FFF2-40B4-BE49-F238E27FC236}">
                <a16:creationId xmlns:a16="http://schemas.microsoft.com/office/drawing/2014/main" id="{FD3633FC-C0F9-AC0E-EF87-D4664654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85" r="11304"/>
          <a:stretch/>
        </p:blipFill>
        <p:spPr>
          <a:xfrm>
            <a:off x="-3047" y="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DBA32-C3E6-6C78-8305-75F445DC32E6}"/>
              </a:ext>
            </a:extLst>
          </p:cNvPr>
          <p:cNvSpPr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34C79-9456-F758-6742-73F032F3D9F6}"/>
              </a:ext>
            </a:extLst>
          </p:cNvPr>
          <p:cNvSpPr/>
          <p:nvPr/>
        </p:nvSpPr>
        <p:spPr>
          <a:xfrm>
            <a:off x="8488906" y="3179986"/>
            <a:ext cx="1880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3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 Pipeline</a:t>
            </a:r>
            <a:endParaRPr lang="en-US" sz="4800" b="1" kern="1200" dirty="0">
              <a:solidFill>
                <a:srgbClr val="FFFFFF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57A89-37C6-3475-7C42-6992E4CB320D}"/>
              </a:ext>
            </a:extLst>
          </p:cNvPr>
          <p:cNvSpPr txBox="1"/>
          <p:nvPr/>
        </p:nvSpPr>
        <p:spPr>
          <a:xfrm>
            <a:off x="4474462" y="630936"/>
            <a:ext cx="7086601" cy="1463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Dataset includes Two main parts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Customer Data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Purchase Data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provided by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Shopee Brazil from the Year 2019 to 2023.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5998-2D1D-3DCF-F6BB-A1D1042F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461" y="0"/>
            <a:ext cx="7074409" cy="630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FD974D-1AFF-9E1C-3F5F-F91E513F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2824693"/>
            <a:ext cx="5349875" cy="2219327"/>
          </a:xfrm>
          <a:prstGeom prst="rect">
            <a:avLst/>
          </a:prstGeom>
        </p:spPr>
      </p:pic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43723E1C-F792-C38A-C062-D44E4567A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3060777"/>
            <a:ext cx="5183188" cy="3056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0221D-FA8C-784D-FD50-227EAD6FF12C}"/>
              </a:ext>
            </a:extLst>
          </p:cNvPr>
          <p:cNvSpPr txBox="1"/>
          <p:nvPr/>
        </p:nvSpPr>
        <p:spPr>
          <a:xfrm>
            <a:off x="398460" y="2385389"/>
            <a:ext cx="52768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Customer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D0C61-D701-7612-731C-6073CF55F5F9}"/>
              </a:ext>
            </a:extLst>
          </p:cNvPr>
          <p:cNvSpPr txBox="1"/>
          <p:nvPr/>
        </p:nvSpPr>
        <p:spPr>
          <a:xfrm>
            <a:off x="6219825" y="2660972"/>
            <a:ext cx="518318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Purchase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09217E-4CCC-D459-EAE8-EC2B51622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09542"/>
              </p:ext>
            </p:extLst>
          </p:nvPr>
        </p:nvGraphicFramePr>
        <p:xfrm>
          <a:off x="390520" y="5035524"/>
          <a:ext cx="528037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5607">
                  <a:extLst>
                    <a:ext uri="{9D8B030D-6E8A-4147-A177-3AD203B41FA5}">
                      <a16:colId xmlns:a16="http://schemas.microsoft.com/office/drawing/2014/main" val="3335274569"/>
                    </a:ext>
                  </a:extLst>
                </a:gridCol>
                <a:gridCol w="2734769">
                  <a:extLst>
                    <a:ext uri="{9D8B030D-6E8A-4147-A177-3AD203B41FA5}">
                      <a16:colId xmlns:a16="http://schemas.microsoft.com/office/drawing/2014/main" val="2258762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 Size &amp;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0179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877C61-6A05-2ACE-07E6-58BB5821D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92660"/>
              </p:ext>
            </p:extLst>
          </p:nvPr>
        </p:nvGraphicFramePr>
        <p:xfrm>
          <a:off x="6231432" y="6122807"/>
          <a:ext cx="517158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70117">
                  <a:extLst>
                    <a:ext uri="{9D8B030D-6E8A-4147-A177-3AD203B41FA5}">
                      <a16:colId xmlns:a16="http://schemas.microsoft.com/office/drawing/2014/main" val="3828841052"/>
                    </a:ext>
                  </a:extLst>
                </a:gridCol>
                <a:gridCol w="2701464">
                  <a:extLst>
                    <a:ext uri="{9D8B030D-6E8A-4147-A177-3AD203B41FA5}">
                      <a16:colId xmlns:a16="http://schemas.microsoft.com/office/drawing/2014/main" val="3153304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 Size &amp;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6,814.csv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123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8B6E44-5EDC-54F0-A01A-E4042819C195}"/>
              </a:ext>
            </a:extLst>
          </p:cNvPr>
          <p:cNvSpPr txBox="1"/>
          <p:nvPr/>
        </p:nvSpPr>
        <p:spPr>
          <a:xfrm>
            <a:off x="361949" y="5462060"/>
            <a:ext cx="52697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 Dataset (in CSV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Purchase Dataset (in CSV format)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These datasets are imported into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Power Query Editor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within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Power BI for further cleaning and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28899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5998-2D1D-3DCF-F6BB-A1D1042F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" y="1751998"/>
            <a:ext cx="3874124" cy="387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93498-08B4-3FCA-9695-271C5499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727119"/>
            <a:ext cx="3874124" cy="2363215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414475" y="213549"/>
            <a:ext cx="4379198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Data Cleaning &amp; Process</a:t>
            </a:r>
            <a:endParaRPr lang="en-US" sz="48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6F66A-57EE-451C-0089-715D850404C3}"/>
              </a:ext>
            </a:extLst>
          </p:cNvPr>
          <p:cNvSpPr txBox="1"/>
          <p:nvPr/>
        </p:nvSpPr>
        <p:spPr>
          <a:xfrm>
            <a:off x="5041783" y="623275"/>
            <a:ext cx="65050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Power Query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Change Data Types: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Converted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Customer Income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field from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Whole 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Fixed Decimal Number.</a:t>
            </a:r>
          </a:p>
          <a:p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Adjusted 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Purchase Price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Shipping Cost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columns from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Decimal 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Fixed Decimal Number.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 New 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Delivery Lead Time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count/track the number of days on delivery of product from Seller to Buyer.</a:t>
            </a:r>
          </a:p>
          <a:p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Delivery Lead Time Rate (Range)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track the delivery lead time rating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from 0 to 3 is “Excellent”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from 4 to 5 is “Good”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6 onward is “Terrible”</a:t>
            </a:r>
          </a:p>
          <a:p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 has been successfully cleaned, transformed, and loaded into Power BI for further analysis and visualization.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D118BD-1E82-89E7-18D5-5F8C1E7E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99" y="4316160"/>
            <a:ext cx="5971132" cy="619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E108-A6D0-F5CE-C49B-0013DB100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699" y="3070309"/>
            <a:ext cx="5829300" cy="3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9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6159883" y="198437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Introduction</a:t>
            </a:r>
            <a:endParaRPr lang="en-US" sz="4800" b="1" kern="1200" dirty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My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5998-2D1D-3DCF-F6BB-A1D1042F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737539"/>
            <a:ext cx="4555700" cy="455569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group of people with a red sign&#10;&#10;Description automatically generated">
            <a:extLst>
              <a:ext uri="{FF2B5EF4-FFF2-40B4-BE49-F238E27FC236}">
                <a16:creationId xmlns:a16="http://schemas.microsoft.com/office/drawing/2014/main" id="{75A50D04-04CC-2CAF-2864-C0393740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3611385"/>
            <a:ext cx="4555700" cy="256258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57A89-37C6-3475-7C42-6992E4CB320D}"/>
              </a:ext>
            </a:extLst>
          </p:cNvPr>
          <p:cNvSpPr txBox="1"/>
          <p:nvPr/>
        </p:nvSpPr>
        <p:spPr>
          <a:xfrm>
            <a:off x="6151294" y="1434333"/>
            <a:ext cx="5397237" cy="54236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19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of Shopee Brazil’s sales data, focusing on customer sales trends.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9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19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Persona </a:t>
            </a:r>
            <a:r>
              <a:rPr lang="en-US" sz="1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(Power BI Slide)</a:t>
            </a:r>
            <a:endParaRPr lang="en-US" sz="19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by 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by Income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Revenue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  <a:tabLst>
                <a:tab pos="53498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 Behavior (Power BI Slide)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Income by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Income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  <a:tabLst>
                <a:tab pos="53498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Insights (Power BI Slide)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 Lead Time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  <a:tabLst>
                <a:tab pos="534988" algn="l"/>
              </a:tabLst>
            </a:pP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  <a:tabLst>
                <a:tab pos="53498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Idea (Power Point Slide)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 Plan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500" dirty="0">
              <a:solidFill>
                <a:schemeClr val="tx1"/>
              </a:solidFill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0170A-D3D2-47D2-588E-3DF381A6C13B}"/>
              </a:ext>
            </a:extLst>
          </p:cNvPr>
          <p:cNvSpPr txBox="1"/>
          <p:nvPr/>
        </p:nvSpPr>
        <p:spPr>
          <a:xfrm>
            <a:off x="1653603" y="6163431"/>
            <a:ext cx="3600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Portuguese translates to English it means “Discover”, “Shopee” &amp; “Brazil”</a:t>
            </a:r>
          </a:p>
        </p:txBody>
      </p:sp>
    </p:spTree>
    <p:extLst>
      <p:ext uri="{BB962C8B-B14F-4D97-AF65-F5344CB8AC3E}">
        <p14:creationId xmlns:p14="http://schemas.microsoft.com/office/powerpoint/2010/main" val="372541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5998-2D1D-3DCF-F6BB-A1D1042F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360"/>
            <a:ext cx="12192000" cy="14630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1566208" y="445224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7E0A6-7357-7390-0750-9DB18E13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466"/>
            <a:ext cx="12192000" cy="56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D0741-E365-E539-DEE5-1EBAAE77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1" y="164661"/>
            <a:ext cx="4848118" cy="12781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Total Sales by Income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Range &amp; Country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04A42B1-64DB-B9CD-614C-AAB5E7BA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6" y="1442846"/>
            <a:ext cx="4100921" cy="41009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29" name="Picture 28" descr="A graph of income from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BC92C678-ACBD-8A22-0880-48E849D4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6" y="1852937"/>
            <a:ext cx="3362325" cy="456927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54698A9-C34A-AA31-4C02-B5E5ED77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3508" y="754912"/>
            <a:ext cx="7258492" cy="610308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Stacker Column Chart displays the sum of sales by income range (Low, Middle, High) across four countries: Brazil, Chile, Colombia, and Mexico.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900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Middle Income Range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the highest sales, with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Chile and Mexico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leading.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Colombia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consistently ranks high across all income ranges, with a total of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17.98M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Brazil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consistently has lower sales across all ranges, totaling 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14.71M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b="1" u="sng" dirty="0">
                <a:latin typeface="Calibri" panose="020F0502020204030204" pitchFamily="34" charset="0"/>
                <a:cs typeface="Calibri" panose="020F0502020204030204" pitchFamily="34" charset="0"/>
              </a:rPr>
              <a:t>Total Sales Ranking by Country:</a:t>
            </a:r>
            <a:endParaRPr lang="en-US" sz="19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9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Colombia: 17.98M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		2</a:t>
            </a:r>
            <a:r>
              <a:rPr lang="en-US" sz="19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Chile: 16.15M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			3</a:t>
            </a:r>
            <a:r>
              <a:rPr lang="en-US" sz="19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Mexico: 14.88M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					4</a:t>
            </a:r>
            <a:r>
              <a:rPr lang="en-US" sz="19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Brazil: 14.71M</a:t>
            </a:r>
          </a:p>
          <a:p>
            <a:pPr marL="2286000" lvl="5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 descr="A flag with a blue and red stripe&#10;&#10;Description automatically generated">
            <a:extLst>
              <a:ext uri="{FF2B5EF4-FFF2-40B4-BE49-F238E27FC236}">
                <a16:creationId xmlns:a16="http://schemas.microsoft.com/office/drawing/2014/main" id="{8FF7C32B-85CE-5DA1-E733-9A8727500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66515" y="3648354"/>
            <a:ext cx="734027" cy="475971"/>
          </a:xfrm>
          <a:prstGeom prst="rect">
            <a:avLst/>
          </a:prstGeom>
        </p:spPr>
      </p:pic>
      <p:pic>
        <p:nvPicPr>
          <p:cNvPr id="62" name="Picture 61" descr="A flag with a star on it&#10;&#10;Description automatically generated">
            <a:extLst>
              <a:ext uri="{FF2B5EF4-FFF2-40B4-BE49-F238E27FC236}">
                <a16:creationId xmlns:a16="http://schemas.microsoft.com/office/drawing/2014/main" id="{3DEBD65C-C874-47D8-6FEC-A5CFDF4B4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86547" y="4261183"/>
            <a:ext cx="723070" cy="463217"/>
          </a:xfrm>
          <a:prstGeom prst="rect">
            <a:avLst/>
          </a:prstGeom>
        </p:spPr>
      </p:pic>
      <p:pic>
        <p:nvPicPr>
          <p:cNvPr id="63" name="Picture 62" descr="A flag with a red white and green stripe&#10;&#10;Description automatically generated">
            <a:extLst>
              <a:ext uri="{FF2B5EF4-FFF2-40B4-BE49-F238E27FC236}">
                <a16:creationId xmlns:a16="http://schemas.microsoft.com/office/drawing/2014/main" id="{D2C5A0DC-04AB-8EB9-13C1-8A593B243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710596" y="5237970"/>
            <a:ext cx="923012" cy="553230"/>
          </a:xfrm>
          <a:prstGeom prst="rect">
            <a:avLst/>
          </a:prstGeom>
        </p:spPr>
      </p:pic>
      <p:pic>
        <p:nvPicPr>
          <p:cNvPr id="64" name="Picture 63" descr="A close up of a flag&#10;&#10;Description automatically generated">
            <a:extLst>
              <a:ext uri="{FF2B5EF4-FFF2-40B4-BE49-F238E27FC236}">
                <a16:creationId xmlns:a16="http://schemas.microsoft.com/office/drawing/2014/main" id="{ADA43605-DDFC-60E5-6536-1E7DBC3C0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92322" y="6035359"/>
            <a:ext cx="923012" cy="578482"/>
          </a:xfrm>
          <a:prstGeom prst="rect">
            <a:avLst/>
          </a:prstGeom>
        </p:spPr>
      </p:pic>
      <p:pic>
        <p:nvPicPr>
          <p:cNvPr id="65" name="Picture 64" descr="A gold medal with a red white and blue ribbon&#10;&#10;Description automatically generated">
            <a:extLst>
              <a:ext uri="{FF2B5EF4-FFF2-40B4-BE49-F238E27FC236}">
                <a16:creationId xmlns:a16="http://schemas.microsoft.com/office/drawing/2014/main" id="{BE62BCA8-9268-8093-6F30-C4CC8FF98C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933508" y="3648354"/>
            <a:ext cx="734027" cy="7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8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0741-E365-E539-DEE5-1EBAAE77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493" y="88141"/>
            <a:ext cx="4239358" cy="12621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Sales by Age Range &amp; Country</a:t>
            </a:r>
          </a:p>
        </p:txBody>
      </p:sp>
      <p:pic>
        <p:nvPicPr>
          <p:cNvPr id="64" name="Picture 63" descr="A close up of a flag&#10;&#10;Description automatically generated">
            <a:extLst>
              <a:ext uri="{FF2B5EF4-FFF2-40B4-BE49-F238E27FC236}">
                <a16:creationId xmlns:a16="http://schemas.microsoft.com/office/drawing/2014/main" id="{ADA43605-DDFC-60E5-6536-1E7DBC3C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9406" y="719238"/>
            <a:ext cx="1282857" cy="767714"/>
          </a:xfrm>
          <a:prstGeom prst="rect">
            <a:avLst/>
          </a:prstGeom>
        </p:spPr>
      </p:pic>
      <p:pic>
        <p:nvPicPr>
          <p:cNvPr id="63" name="Picture 62" descr="A flag with a red white and green stripe&#10;&#10;Description automatically generated">
            <a:extLst>
              <a:ext uri="{FF2B5EF4-FFF2-40B4-BE49-F238E27FC236}">
                <a16:creationId xmlns:a16="http://schemas.microsoft.com/office/drawing/2014/main" id="{D2C5A0DC-04AB-8EB9-13C1-8A593B243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89994" y="2950848"/>
            <a:ext cx="1301683" cy="815616"/>
          </a:xfrm>
          <a:prstGeom prst="rect">
            <a:avLst/>
          </a:prstGeom>
        </p:spPr>
      </p:pic>
      <p:pic>
        <p:nvPicPr>
          <p:cNvPr id="61" name="Picture 60" descr="A flag with a blue and red stripe&#10;&#10;Description automatically generated">
            <a:extLst>
              <a:ext uri="{FF2B5EF4-FFF2-40B4-BE49-F238E27FC236}">
                <a16:creationId xmlns:a16="http://schemas.microsoft.com/office/drawing/2014/main" id="{8FF7C32B-85CE-5DA1-E733-9A8727500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2610" y="5099404"/>
            <a:ext cx="1259644" cy="815619"/>
          </a:xfrm>
          <a:prstGeom prst="rect">
            <a:avLst/>
          </a:prstGeom>
        </p:spPr>
      </p:pic>
      <p:pic>
        <p:nvPicPr>
          <p:cNvPr id="62" name="Picture 61" descr="A flag with a star on it&#10;&#10;Description automatically generated">
            <a:extLst>
              <a:ext uri="{FF2B5EF4-FFF2-40B4-BE49-F238E27FC236}">
                <a16:creationId xmlns:a16="http://schemas.microsoft.com/office/drawing/2014/main" id="{3DEBD65C-C874-47D8-6FEC-A5CFDF4B4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55430" y="5058820"/>
            <a:ext cx="1296460" cy="82973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54698A9-C34A-AA31-4C02-B5E5ED77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59" y="1676402"/>
            <a:ext cx="4348492" cy="517340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Stacker Column </a:t>
            </a:r>
            <a:r>
              <a:rPr lang="en-US" sz="1800" dirty="0"/>
              <a:t>chart shows total sales by age group (Younger Adult, Middle Age Adult, Retirement Age) across four countries: Brazil, Chile, Colombia, and Mexico.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800" b="1" i="0" u="sng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Middle Income Range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the highest sales, with 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Mexico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Colombia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leading.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Colombia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consistently ranks high across all income ranges, with a total of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17.99M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US" sz="100" b="0" i="0" dirty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Total Sales by Country:</a:t>
            </a:r>
            <a:endParaRPr lang="en-US" sz="1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Colombia: 17.99M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Chile: 16.15M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Mexico: 14.88M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Brazil: 14.71M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4722C0-E34D-1E31-3B63-327BFDE072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49" y="88141"/>
            <a:ext cx="4215262" cy="4356266"/>
          </a:xfrm>
          <a:prstGeom prst="rect">
            <a:avLst/>
          </a:prstGeom>
        </p:spPr>
      </p:pic>
      <p:pic>
        <p:nvPicPr>
          <p:cNvPr id="11" name="Picture 10" descr="A bag with a logo and many boxes&#10;&#10;Description automatically generated with medium confidence">
            <a:extLst>
              <a:ext uri="{FF2B5EF4-FFF2-40B4-BE49-F238E27FC236}">
                <a16:creationId xmlns:a16="http://schemas.microsoft.com/office/drawing/2014/main" id="{5A827297-000F-7F5D-241C-DDDC203846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82" y="4919110"/>
            <a:ext cx="2931358" cy="1938889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CB4DE8A2-F176-57BF-3225-FCB70578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26A3B-1400-D08C-6D55-69912B23599A}"/>
              </a:ext>
            </a:extLst>
          </p:cNvPr>
          <p:cNvSpPr txBox="1"/>
          <p:nvPr/>
        </p:nvSpPr>
        <p:spPr>
          <a:xfrm>
            <a:off x="92149" y="6221771"/>
            <a:ext cx="22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Colombia: 17.99M</a:t>
            </a:r>
            <a:endParaRPr lang="en-US" dirty="0"/>
          </a:p>
        </p:txBody>
      </p:sp>
      <p:pic>
        <p:nvPicPr>
          <p:cNvPr id="22" name="Picture 21" descr="A gold medal with a red white and blue ribbon&#10;&#10;Description automatically generated">
            <a:extLst>
              <a:ext uri="{FF2B5EF4-FFF2-40B4-BE49-F238E27FC236}">
                <a16:creationId xmlns:a16="http://schemas.microsoft.com/office/drawing/2014/main" id="{4187D608-D619-818D-942D-2DC30DD25E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13" y="4604450"/>
            <a:ext cx="815616" cy="8156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2DACBF-1BF7-606C-2820-CA766F513E37}"/>
              </a:ext>
            </a:extLst>
          </p:cNvPr>
          <p:cNvSpPr txBox="1"/>
          <p:nvPr/>
        </p:nvSpPr>
        <p:spPr>
          <a:xfrm>
            <a:off x="2563034" y="6195946"/>
            <a:ext cx="1942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Chile: 16.15M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8C158-DCB3-601C-DEDB-9103DC779B62}"/>
              </a:ext>
            </a:extLst>
          </p:cNvPr>
          <p:cNvSpPr txBox="1"/>
          <p:nvPr/>
        </p:nvSpPr>
        <p:spPr>
          <a:xfrm>
            <a:off x="4902652" y="4100071"/>
            <a:ext cx="263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Mexico: 14.88M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0CABB-59E6-AB8A-A34F-4E7E026FF210}"/>
              </a:ext>
            </a:extLst>
          </p:cNvPr>
          <p:cNvSpPr txBox="1"/>
          <p:nvPr/>
        </p:nvSpPr>
        <p:spPr>
          <a:xfrm>
            <a:off x="4902652" y="1810187"/>
            <a:ext cx="2599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Brazil: 14.71M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0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D0741-E365-E539-DEE5-1EBAAE77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75613"/>
            <a:ext cx="2371725" cy="1425472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Order Delivery Lead Time &amp; Product Category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6F90F-7215-3C09-84E2-3A187BBFAC6D}"/>
              </a:ext>
            </a:extLst>
          </p:cNvPr>
          <p:cNvSpPr txBox="1"/>
          <p:nvPr/>
        </p:nvSpPr>
        <p:spPr>
          <a:xfrm>
            <a:off x="69198" y="2935541"/>
            <a:ext cx="2035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Stacked Bar chart shows the delivery lead time performance categorized by Product Category (Furniture, Fashion, and Technology) across three ratings:</a:t>
            </a:r>
            <a:endParaRPr lang="en-US" dirty="0"/>
          </a:p>
        </p:txBody>
      </p:sp>
      <p:graphicFrame>
        <p:nvGraphicFramePr>
          <p:cNvPr id="99" name="TextBox 14">
            <a:extLst>
              <a:ext uri="{FF2B5EF4-FFF2-40B4-BE49-F238E27FC236}">
                <a16:creationId xmlns:a16="http://schemas.microsoft.com/office/drawing/2014/main" id="{9A37723E-4219-989C-A44C-6EF9F839C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522397"/>
              </p:ext>
            </p:extLst>
          </p:nvPr>
        </p:nvGraphicFramePr>
        <p:xfrm>
          <a:off x="2247898" y="2974130"/>
          <a:ext cx="9648827" cy="3918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9B97A8-3804-E3D2-C68B-7DA611159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-1"/>
            <a:ext cx="9201150" cy="75412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4DA39-57F7-1E91-C440-6D3808CB5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850" y="740510"/>
            <a:ext cx="9201150" cy="2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2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38FE1-8896-8BE2-6091-1A5DEB899A47}"/>
              </a:ext>
            </a:extLst>
          </p:cNvPr>
          <p:cNvSpPr txBox="1"/>
          <p:nvPr/>
        </p:nvSpPr>
        <p:spPr>
          <a:xfrm>
            <a:off x="377029" y="798242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Conclusion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&amp;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 Plan</a:t>
            </a:r>
            <a:endParaRPr lang="en-US" sz="36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5998-2D1D-3DCF-F6BB-A1D1042FE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6" y="3475078"/>
            <a:ext cx="4637566" cy="455569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57A89-37C6-3475-7C42-6992E4CB320D}"/>
              </a:ext>
            </a:extLst>
          </p:cNvPr>
          <p:cNvSpPr txBox="1"/>
          <p:nvPr/>
        </p:nvSpPr>
        <p:spPr>
          <a:xfrm>
            <a:off x="6151294" y="1244009"/>
            <a:ext cx="5397237" cy="5613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Younger Adults Income (35.3%%)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Middle-Income customers (39.3%)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key segments for Shopee. However,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62.32%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orders experienced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Terrible delivery times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particularly in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Furniture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category (28.93%).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improve, Shopee should: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Younger Adults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affordable products.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premium offerings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Middle- and High-Income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Improve delivery performance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especially for Furniture products.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monitoring of customer behavior and delivery trends will help Shopee stay competitive.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34988" algn="l"/>
              </a:tabLst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hand holding a phone&#10;&#10;Description automatically generated">
            <a:extLst>
              <a:ext uri="{FF2B5EF4-FFF2-40B4-BE49-F238E27FC236}">
                <a16:creationId xmlns:a16="http://schemas.microsoft.com/office/drawing/2014/main" id="{6FF707AD-EF67-C0AD-5A26-DBB67D17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6486" y="3930647"/>
            <a:ext cx="4637567" cy="24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995</Words>
  <Application>Microsoft Office PowerPoint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from 15-Aug-2019 to 01-January 2023</vt:lpstr>
      <vt:lpstr>PowerPoint Presentation</vt:lpstr>
      <vt:lpstr>PowerPoint Presentation</vt:lpstr>
      <vt:lpstr>PowerPoint Presentation</vt:lpstr>
      <vt:lpstr>PowerPoint Presentation</vt:lpstr>
      <vt:lpstr>Total Sales by Income Range &amp; Country</vt:lpstr>
      <vt:lpstr>Total Sales by Age Range &amp; Country</vt:lpstr>
      <vt:lpstr>Order Delivery Lead Time &amp; Product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15-Aug-2019 to 01-January 2023</dc:title>
  <dc:creator>Emma Sze</dc:creator>
  <cp:lastModifiedBy>Emma Sze</cp:lastModifiedBy>
  <cp:revision>27</cp:revision>
  <dcterms:created xsi:type="dcterms:W3CDTF">2024-09-11T13:21:37Z</dcterms:created>
  <dcterms:modified xsi:type="dcterms:W3CDTF">2024-09-16T10:59:44Z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60bcce-d4df-47e1-9234-cfe82b789499_Enabled">
    <vt:lpwstr>true</vt:lpwstr>
  </property>
  <property fmtid="{D5CDD505-2E9C-101B-9397-08002B2CF9AE}" pid="3" name="MSIP_Label_ce60bcce-d4df-47e1-9234-cfe82b789499_SetDate">
    <vt:lpwstr>2024-09-11T15:10:18Z</vt:lpwstr>
  </property>
  <property fmtid="{D5CDD505-2E9C-101B-9397-08002B2CF9AE}" pid="4" name="MSIP_Label_ce60bcce-d4df-47e1-9234-cfe82b789499_Method">
    <vt:lpwstr>Standard</vt:lpwstr>
  </property>
  <property fmtid="{D5CDD505-2E9C-101B-9397-08002B2CF9AE}" pid="5" name="MSIP_Label_ce60bcce-d4df-47e1-9234-cfe82b789499_Name">
    <vt:lpwstr>ce60bcce-d4df-47e1-9234-cfe82b789499</vt:lpwstr>
  </property>
  <property fmtid="{D5CDD505-2E9C-101B-9397-08002B2CF9AE}" pid="6" name="MSIP_Label_ce60bcce-d4df-47e1-9234-cfe82b789499_SiteId">
    <vt:lpwstr>4494342c-10c2-46ae-a60c-c172122e8b05</vt:lpwstr>
  </property>
  <property fmtid="{D5CDD505-2E9C-101B-9397-08002B2CF9AE}" pid="7" name="MSIP_Label_ce60bcce-d4df-47e1-9234-cfe82b789499_ActionId">
    <vt:lpwstr>b4a1c454-dc51-4dea-9e1f-f16a8bfe8818</vt:lpwstr>
  </property>
  <property fmtid="{D5CDD505-2E9C-101B-9397-08002B2CF9AE}" pid="8" name="MSIP_Label_ce60bcce-d4df-47e1-9234-cfe82b78949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ENTEGRIS PROPRIETARY AND CONFIDENTIAL – INTERNAL</vt:lpwstr>
  </property>
</Properties>
</file>