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9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8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127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16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82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62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45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0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2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9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7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5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03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73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657DB9-64FA-4D4E-A6A8-D6CF8C57D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668" y="1097280"/>
            <a:ext cx="7060717" cy="4626864"/>
          </a:xfrm>
        </p:spPr>
        <p:txBody>
          <a:bodyPr anchor="ctr">
            <a:normAutofit/>
          </a:bodyPr>
          <a:lstStyle/>
          <a:p>
            <a:pPr algn="r"/>
            <a:r>
              <a:rPr lang="cs-CZ" dirty="0">
                <a:solidFill>
                  <a:schemeClr val="tx1"/>
                </a:solidFill>
              </a:rPr>
              <a:t>Prezentace recenze</a:t>
            </a:r>
            <a:br>
              <a:rPr lang="cs-CZ" dirty="0">
                <a:solidFill>
                  <a:schemeClr val="tx1"/>
                </a:solidFill>
              </a:rPr>
            </a:br>
            <a:r>
              <a:rPr lang="cs-CZ" dirty="0">
                <a:solidFill>
                  <a:schemeClr val="tx1"/>
                </a:solidFill>
              </a:rPr>
              <a:t>  </a:t>
            </a:r>
            <a:r>
              <a:rPr lang="cs-CZ" sz="3600" dirty="0">
                <a:solidFill>
                  <a:schemeClr val="tx1"/>
                </a:solidFill>
              </a:rPr>
              <a:t>hodnotící: Falcon 9 </a:t>
            </a:r>
            <a:br>
              <a:rPr lang="cs-CZ" sz="3600" dirty="0">
                <a:solidFill>
                  <a:schemeClr val="tx1"/>
                </a:solidFill>
              </a:rPr>
            </a:br>
            <a:r>
              <a:rPr lang="cs-CZ" sz="3600" dirty="0">
                <a:solidFill>
                  <a:schemeClr val="tx1"/>
                </a:solidFill>
              </a:rPr>
              <a:t>hodnocený tým: Team Černý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B7C9B5-0B1D-4BE1-99FB-3F53B4E34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2028" y="1097280"/>
            <a:ext cx="3256177" cy="4626863"/>
          </a:xfrm>
        </p:spPr>
        <p:txBody>
          <a:bodyPr anchor="ctr">
            <a:normAutofit/>
          </a:bodyPr>
          <a:lstStyle/>
          <a:p>
            <a:pPr algn="l"/>
            <a:r>
              <a:rPr lang="cs-CZ" dirty="0"/>
              <a:t>ŘSP, ZS 2019/20</a:t>
            </a:r>
          </a:p>
          <a:p>
            <a:pPr algn="l"/>
            <a:r>
              <a:rPr lang="cs-CZ" dirty="0"/>
              <a:t>Jana Bláhová, Jiří Nenáhlo, Daniel Matějka, Pavel Hanzlík, Pavel Ryšavý</a:t>
            </a:r>
          </a:p>
          <a:p>
            <a:pPr algn="l"/>
            <a:endParaRPr lang="cs-CZ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22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366823-921D-4EF8-B0B8-0BA7BD59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3" y="627139"/>
            <a:ext cx="4764764" cy="970450"/>
          </a:xfrm>
        </p:spPr>
        <p:txBody>
          <a:bodyPr>
            <a:normAutofit fontScale="90000"/>
          </a:bodyPr>
          <a:lstStyle/>
          <a:p>
            <a:r>
              <a:rPr lang="cs-CZ" b="1" dirty="0">
                <a:effectLst/>
              </a:rPr>
              <a:t>Úplnost podkladů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B04DCAA-A324-4801-B47F-5F14216026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>
                <a:effectLst/>
              </a:rPr>
              <a:t>Hodnocení: 1</a:t>
            </a:r>
          </a:p>
          <a:p>
            <a:r>
              <a:rPr lang="cs-CZ" dirty="0">
                <a:effectLst/>
              </a:rPr>
              <a:t>veřejně přístupná adresa</a:t>
            </a:r>
          </a:p>
          <a:p>
            <a:r>
              <a:rPr lang="cs-CZ" dirty="0">
                <a:effectLst/>
              </a:rPr>
              <a:t>nejlepší řešení pro zákazníka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436710E-6FC2-4906-8D94-F2550711FB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>
                <a:effectLst/>
              </a:rPr>
              <a:t>Hodnocení: 2-</a:t>
            </a:r>
          </a:p>
          <a:p>
            <a:r>
              <a:rPr lang="cs-CZ" dirty="0">
                <a:effectLst/>
              </a:rPr>
              <a:t>systém skoro funkční</a:t>
            </a:r>
          </a:p>
          <a:p>
            <a:r>
              <a:rPr lang="cs-CZ" dirty="0">
                <a:effectLst/>
              </a:rPr>
              <a:t>po celém systému malé drobnosti a nejasnosti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705D6CEF-0346-4DAA-8AC6-BBB13ADCB13A}"/>
              </a:ext>
            </a:extLst>
          </p:cNvPr>
          <p:cNvSpPr txBox="1">
            <a:spLocks/>
          </p:cNvSpPr>
          <p:nvPr/>
        </p:nvSpPr>
        <p:spPr>
          <a:xfrm>
            <a:off x="6381225" y="627139"/>
            <a:ext cx="4764764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b="1" dirty="0">
                <a:effectLst/>
              </a:rPr>
              <a:t>Rozsah předané funkčnosti</a:t>
            </a:r>
            <a:r>
              <a:rPr lang="cs-CZ" dirty="0">
                <a:effectLst/>
              </a:rPr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2617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027D15-FE02-4027-8B6B-8CFA4F4E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3" y="627139"/>
            <a:ext cx="4764764" cy="970450"/>
          </a:xfrm>
        </p:spPr>
        <p:txBody>
          <a:bodyPr>
            <a:normAutofit fontScale="90000"/>
          </a:bodyPr>
          <a:lstStyle/>
          <a:p>
            <a:r>
              <a:rPr lang="cs-CZ" b="1" dirty="0">
                <a:effectLst/>
              </a:rPr>
              <a:t>Uživatelská přívětivost</a:t>
            </a:r>
            <a:r>
              <a:rPr lang="cs-CZ" dirty="0">
                <a:effectLst/>
              </a:rPr>
              <a:t> 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DCBEFAD-FBE0-471B-990D-EE083A44C7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>
                <a:effectLst/>
              </a:rPr>
              <a:t>Hodnocení: 2</a:t>
            </a:r>
          </a:p>
          <a:p>
            <a:r>
              <a:rPr lang="cs-CZ" dirty="0"/>
              <a:t>orientace celkem dobrá</a:t>
            </a:r>
          </a:p>
          <a:p>
            <a:r>
              <a:rPr lang="cs-CZ" dirty="0"/>
              <a:t>nesjednocené prostředí – někde design existuje někde není vůbec, nepasují komponenty)</a:t>
            </a:r>
          </a:p>
          <a:p>
            <a:r>
              <a:rPr lang="cs-CZ" dirty="0"/>
              <a:t>působí zmateně, dezorientace uživatele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9836C76-19BB-4D6F-8D2A-DD1FECEE54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Hodnocení: 3-</a:t>
            </a:r>
            <a:endParaRPr lang="cs-CZ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systém chybí řádně odladit a otestovat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vypnout nefunkční komponenty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cs-CZ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5B997754-494C-4DC9-B160-3ADB0F7B6571}"/>
              </a:ext>
            </a:extLst>
          </p:cNvPr>
          <p:cNvSpPr txBox="1">
            <a:spLocks/>
          </p:cNvSpPr>
          <p:nvPr/>
        </p:nvSpPr>
        <p:spPr>
          <a:xfrm>
            <a:off x="6381225" y="627139"/>
            <a:ext cx="4764764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b="1" dirty="0">
                <a:effectLst/>
              </a:rPr>
              <a:t>Chyby</a:t>
            </a:r>
            <a:r>
              <a:rPr lang="cs-CZ" dirty="0">
                <a:effectLst/>
              </a:rPr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430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9EDFCC5-6C27-46F6-ABE5-BC7A86B8E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189" y="4483916"/>
            <a:ext cx="10353762" cy="1992385"/>
          </a:xfrm>
        </p:spPr>
        <p:txBody>
          <a:bodyPr>
            <a:normAutofit lnSpcReduction="10000"/>
          </a:bodyPr>
          <a:lstStyle/>
          <a:p>
            <a:pPr algn="l"/>
            <a:r>
              <a:rPr lang="cs-CZ" dirty="0">
                <a:effectLst/>
              </a:rPr>
              <a:t>Červené tlačítka by měla být vypnutá, ale chovají se, jak kdyby šlo na ně klikat. </a:t>
            </a:r>
          </a:p>
          <a:p>
            <a:pPr algn="l"/>
            <a:r>
              <a:rPr lang="cs-CZ" dirty="0">
                <a:effectLst/>
              </a:rPr>
              <a:t>Nezobrazuje se stav článku. </a:t>
            </a:r>
          </a:p>
          <a:p>
            <a:pPr algn="l"/>
            <a:r>
              <a:rPr lang="cs-CZ" dirty="0">
                <a:effectLst/>
              </a:rPr>
              <a:t>Nelze zobrazit nebo stáhnout daný článek jinde než v archivaci článku. </a:t>
            </a:r>
          </a:p>
          <a:p>
            <a:pPr algn="l"/>
            <a:r>
              <a:rPr lang="cs-CZ" dirty="0">
                <a:effectLst/>
              </a:rPr>
              <a:t>V menu nahoře se dle zobrazované stránky liší záložky v menu.</a:t>
            </a:r>
          </a:p>
          <a:p>
            <a:pPr algn="l"/>
            <a:r>
              <a:rPr lang="cs-CZ" dirty="0">
                <a:effectLst/>
              </a:rPr>
              <a:t>Při recenzním formuláři se hodnocení 1-5 s vyplněnými nulami automaticky změní na hodnoty 1.</a:t>
            </a:r>
          </a:p>
          <a:p>
            <a:pPr algn="l"/>
            <a:endParaRPr lang="cs-CZ" dirty="0">
              <a:effectLst/>
            </a:endParaRPr>
          </a:p>
          <a:p>
            <a:pPr algn="l"/>
            <a:endParaRPr lang="cs-CZ" dirty="0"/>
          </a:p>
        </p:txBody>
      </p:sp>
      <p:pic>
        <p:nvPicPr>
          <p:cNvPr id="9" name="Zástupný symbol obrázku 8">
            <a:extLst>
              <a:ext uri="{FF2B5EF4-FFF2-40B4-BE49-F238E27FC236}">
                <a16:creationId xmlns:a16="http://schemas.microsoft.com/office/drawing/2014/main" id="{4AC97BFD-756E-4613-B6BE-1187D70C0835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192" b="7192"/>
          <a:stretch/>
        </p:blipFill>
        <p:spPr bwMode="auto">
          <a:xfrm>
            <a:off x="1661020" y="716851"/>
            <a:ext cx="8556101" cy="34730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0332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rázku 4">
            <a:extLst>
              <a:ext uri="{FF2B5EF4-FFF2-40B4-BE49-F238E27FC236}">
                <a16:creationId xmlns:a16="http://schemas.microsoft.com/office/drawing/2014/main" id="{0509DA3C-AE22-4387-A07B-5E14F4A69C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983" b="5983"/>
          <a:stretch>
            <a:fillRect/>
          </a:stretch>
        </p:blipFill>
        <p:spPr>
          <a:xfrm>
            <a:off x="2296122" y="427475"/>
            <a:ext cx="7599756" cy="3773528"/>
          </a:xfrm>
          <a:prstGeom prst="rect">
            <a:avLst/>
          </a:prstGeom>
        </p:spPr>
      </p:pic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049C7BA-8D0D-4AEB-B8EC-3D90063C5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9119" y="4819890"/>
            <a:ext cx="10353762" cy="543472"/>
          </a:xfrm>
        </p:spPr>
        <p:txBody>
          <a:bodyPr/>
          <a:lstStyle/>
          <a:p>
            <a:pPr algn="l"/>
            <a:r>
              <a:rPr lang="cs-CZ" dirty="0">
                <a:effectLst/>
              </a:rPr>
              <a:t>Po kliknutí na „</a:t>
            </a:r>
            <a:r>
              <a:rPr lang="cs-CZ" dirty="0" err="1">
                <a:effectLst/>
              </a:rPr>
              <a:t>neklikatelné</a:t>
            </a:r>
            <a:r>
              <a:rPr lang="cs-CZ" dirty="0">
                <a:effectLst/>
              </a:rPr>
              <a:t>“ tlačítko Smazat vyskočí následující obrazovka.</a:t>
            </a:r>
          </a:p>
        </p:txBody>
      </p:sp>
    </p:spTree>
    <p:extLst>
      <p:ext uri="{BB962C8B-B14F-4D97-AF65-F5344CB8AC3E}">
        <p14:creationId xmlns:p14="http://schemas.microsoft.com/office/powerpoint/2010/main" val="84330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rázku 4">
            <a:extLst>
              <a:ext uri="{FF2B5EF4-FFF2-40B4-BE49-F238E27FC236}">
                <a16:creationId xmlns:a16="http://schemas.microsoft.com/office/drawing/2014/main" id="{30154D1B-37FD-41C7-9C0A-7B5BBECABEA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998" b="6998"/>
          <a:stretch>
            <a:fillRect/>
          </a:stretch>
        </p:blipFill>
        <p:spPr>
          <a:xfrm>
            <a:off x="2174482" y="591424"/>
            <a:ext cx="7843036" cy="3789346"/>
          </a:xfrm>
          <a:prstGeom prst="rect">
            <a:avLst/>
          </a:prstGeom>
        </p:spPr>
      </p:pic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2F13CFE-BFA1-4355-A643-222483D4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9119" y="4744389"/>
            <a:ext cx="10353762" cy="1018848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effectLst/>
              </a:rPr>
              <a:t>Není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stanoven</a:t>
            </a:r>
            <a:r>
              <a:rPr lang="en-US" dirty="0">
                <a:effectLst/>
              </a:rPr>
              <a:t> limit </a:t>
            </a:r>
            <a:r>
              <a:rPr lang="en-US" dirty="0" err="1">
                <a:effectLst/>
              </a:rPr>
              <a:t>velikosti</a:t>
            </a:r>
            <a:r>
              <a:rPr lang="en-US" dirty="0">
                <a:effectLst/>
              </a:rPr>
              <a:t> PDF </a:t>
            </a:r>
            <a:r>
              <a:rPr lang="en-US" dirty="0" err="1">
                <a:effectLst/>
              </a:rPr>
              <a:t>souboru</a:t>
            </a:r>
            <a:r>
              <a:rPr lang="en-US" dirty="0">
                <a:effectLst/>
              </a:rPr>
              <a:t> pro </a:t>
            </a:r>
            <a:r>
              <a:rPr lang="en-US" dirty="0" err="1">
                <a:effectLst/>
              </a:rPr>
              <a:t>článek</a:t>
            </a:r>
            <a:r>
              <a:rPr lang="cs-CZ" dirty="0">
                <a:effectLst/>
              </a:rPr>
              <a:t>.</a:t>
            </a:r>
            <a:r>
              <a:rPr lang="en-US" dirty="0">
                <a:effectLst/>
              </a:rPr>
              <a:t> </a:t>
            </a:r>
            <a:endParaRPr lang="cs-CZ" dirty="0">
              <a:effectLst/>
            </a:endParaRPr>
          </a:p>
          <a:p>
            <a:pPr algn="l"/>
            <a:r>
              <a:rPr lang="cs-CZ" dirty="0">
                <a:effectLst/>
              </a:rPr>
              <a:t>N</a:t>
            </a:r>
            <a:r>
              <a:rPr lang="en-US" dirty="0" err="1">
                <a:effectLst/>
              </a:rPr>
              <a:t>ěkteré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chybové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hlášky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nebo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texty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stránce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jsou</a:t>
            </a:r>
            <a:r>
              <a:rPr lang="en-US" dirty="0">
                <a:effectLst/>
              </a:rPr>
              <a:t> v </a:t>
            </a:r>
            <a:r>
              <a:rPr lang="en-US" dirty="0" err="1">
                <a:effectLst/>
              </a:rPr>
              <a:t>různých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jazycích</a:t>
            </a:r>
            <a:r>
              <a:rPr lang="cs-CZ" dirty="0">
                <a:effectLst/>
              </a:rPr>
              <a:t>.</a:t>
            </a:r>
          </a:p>
          <a:p>
            <a:pPr algn="l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74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B91135-0C16-4220-A873-1163AE5D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3" y="627139"/>
            <a:ext cx="4764764" cy="970450"/>
          </a:xfrm>
        </p:spPr>
        <p:txBody>
          <a:bodyPr>
            <a:noAutofit/>
          </a:bodyPr>
          <a:lstStyle/>
          <a:p>
            <a:r>
              <a:rPr lang="cs-CZ" sz="3200" dirty="0">
                <a:effectLst/>
              </a:rPr>
              <a:t>Aktuální </a:t>
            </a:r>
            <a:r>
              <a:rPr lang="cs-CZ" sz="3200" b="1" dirty="0">
                <a:effectLst/>
              </a:rPr>
              <a:t>informační hodnota</a:t>
            </a:r>
            <a:r>
              <a:rPr lang="cs-CZ" sz="3200" dirty="0">
                <a:effectLst/>
              </a:rPr>
              <a:t> portálu </a:t>
            </a:r>
            <a:endParaRPr lang="cs-CZ" sz="3200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8586F24-21FC-491D-9E76-B65E8850BE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>
                <a:effectLst/>
              </a:rPr>
              <a:t>Hodnocení: 3</a:t>
            </a:r>
          </a:p>
          <a:p>
            <a:r>
              <a:rPr lang="cs-CZ" dirty="0">
                <a:effectLst/>
              </a:rPr>
              <a:t>informace o systému, časopisu, redakční radě a způsobu publikování nenalezeno</a:t>
            </a:r>
          </a:p>
          <a:p>
            <a:r>
              <a:rPr lang="cs-CZ" dirty="0">
                <a:effectLst/>
              </a:rPr>
              <a:t>komprimace všech článků daného vydání časopisu do zip souboru</a:t>
            </a:r>
          </a:p>
          <a:p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86E3CAB-8264-4CA0-A958-D25A297F9A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>
                <a:effectLst/>
              </a:rPr>
              <a:t>Hodnocení: 2</a:t>
            </a:r>
          </a:p>
          <a:p>
            <a:r>
              <a:rPr lang="cs-CZ" dirty="0">
                <a:effectLst/>
              </a:rPr>
              <a:t>použitelný ale musí se doladit drobnosti a chyby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B5A7B60-6A72-4F85-BFAB-23BD2CF5710B}"/>
              </a:ext>
            </a:extLst>
          </p:cNvPr>
          <p:cNvSpPr txBox="1">
            <a:spLocks/>
          </p:cNvSpPr>
          <p:nvPr/>
        </p:nvSpPr>
        <p:spPr>
          <a:xfrm>
            <a:off x="6363167" y="627139"/>
            <a:ext cx="4764764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z="3600" dirty="0">
                <a:effectLst/>
              </a:rPr>
              <a:t>Subjektivně vnímaná </a:t>
            </a:r>
            <a:r>
              <a:rPr lang="cs-CZ" sz="3600" b="1" dirty="0">
                <a:effectLst/>
              </a:rPr>
              <a:t>kvalita</a:t>
            </a:r>
            <a:r>
              <a:rPr lang="cs-CZ" sz="3600" dirty="0">
                <a:effectLst/>
              </a:rPr>
              <a:t> 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375577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B91135-0C16-4220-A873-1163AE5D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3" y="627139"/>
            <a:ext cx="4764764" cy="970450"/>
          </a:xfrm>
        </p:spPr>
        <p:txBody>
          <a:bodyPr>
            <a:noAutofit/>
          </a:bodyPr>
          <a:lstStyle/>
          <a:p>
            <a:r>
              <a:rPr lang="cs-CZ" sz="2800" dirty="0">
                <a:effectLst/>
              </a:rPr>
              <a:t>Užitečnost </a:t>
            </a:r>
            <a:r>
              <a:rPr lang="cs-CZ" sz="2800" b="1" dirty="0">
                <a:effectLst/>
              </a:rPr>
              <a:t>uživatelské dokumentace</a:t>
            </a:r>
            <a:endParaRPr lang="cs-CZ" sz="2800" dirty="0">
              <a:effectLst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8586F24-21FC-491D-9E76-B65E8850BE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>
                <a:effectLst/>
              </a:rPr>
              <a:t>Hodnocení: 3-</a:t>
            </a:r>
          </a:p>
          <a:p>
            <a:r>
              <a:rPr lang="cs-CZ" dirty="0">
                <a:effectLst/>
              </a:rPr>
              <a:t>nenalezena</a:t>
            </a:r>
          </a:p>
          <a:p>
            <a:r>
              <a:rPr lang="cs-CZ" dirty="0">
                <a:effectLst/>
              </a:rPr>
              <a:t> v systému se orientuje i bez dokumentace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86E3CAB-8264-4CA0-A958-D25A297F9A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>
                <a:effectLst/>
              </a:rPr>
              <a:t>lepší design, aby se v systému lépe orientovalo</a:t>
            </a:r>
          </a:p>
          <a:p>
            <a:r>
              <a:rPr lang="cs-CZ" dirty="0">
                <a:effectLst/>
              </a:rPr>
              <a:t>sjednotit jazyk systému</a:t>
            </a:r>
          </a:p>
          <a:p>
            <a:r>
              <a:rPr lang="cs-CZ" dirty="0">
                <a:effectLst/>
              </a:rPr>
              <a:t>doplnit informace pro zákazníka</a:t>
            </a:r>
          </a:p>
          <a:p>
            <a:r>
              <a:rPr lang="cs-CZ" dirty="0">
                <a:effectLst/>
              </a:rPr>
              <a:t>doplnit dokumentaci</a:t>
            </a:r>
          </a:p>
          <a:p>
            <a:r>
              <a:rPr lang="cs-CZ" dirty="0">
                <a:effectLst/>
              </a:rPr>
              <a:t>zprovoznit chybné komponenty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B5A7B60-6A72-4F85-BFAB-23BD2CF5710B}"/>
              </a:ext>
            </a:extLst>
          </p:cNvPr>
          <p:cNvSpPr txBox="1">
            <a:spLocks/>
          </p:cNvSpPr>
          <p:nvPr/>
        </p:nvSpPr>
        <p:spPr>
          <a:xfrm>
            <a:off x="6381225" y="627139"/>
            <a:ext cx="4764764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z="3200" b="1" dirty="0">
                <a:effectLst/>
              </a:rPr>
              <a:t>Další doporučení</a:t>
            </a:r>
            <a:r>
              <a:rPr lang="cs-CZ" sz="3200" dirty="0">
                <a:effectLst/>
              </a:rPr>
              <a:t> hodnocenému týmu</a:t>
            </a:r>
            <a:endParaRPr lang="cs-CZ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843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C7ADB0-E465-4F30-95B3-BA447225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Díky za pozornost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9C843A3-557A-41D9-BB5C-4E9006AC3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93846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TM10001106[[fn=Značka]]</Template>
  <TotalTime>310</TotalTime>
  <Words>280</Words>
  <Application>Microsoft Office PowerPoint</Application>
  <PresentationFormat>Širokoúhlá obrazovka</PresentationFormat>
  <Paragraphs>46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Wingdings 2</vt:lpstr>
      <vt:lpstr>SlateVTI</vt:lpstr>
      <vt:lpstr>Prezentace recenze   hodnotící: Falcon 9  hodnocený tým: Team Černý</vt:lpstr>
      <vt:lpstr>Úplnost podkladů</vt:lpstr>
      <vt:lpstr>Uživatelská přívětivost </vt:lpstr>
      <vt:lpstr>Prezentace aplikace PowerPoint</vt:lpstr>
      <vt:lpstr>Prezentace aplikace PowerPoint</vt:lpstr>
      <vt:lpstr>Prezentace aplikace PowerPoint</vt:lpstr>
      <vt:lpstr>Aktuální informační hodnota portálu </vt:lpstr>
      <vt:lpstr>Užitečnost uživatelské dokumentace</vt:lpstr>
      <vt:lpstr>Díky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recenze  hodnotící: Falcon 9  hodnocený tým: Team Černý</dc:title>
  <dc:creator>Jana Bláhová</dc:creator>
  <cp:lastModifiedBy>Jana Bláhová</cp:lastModifiedBy>
  <cp:revision>11</cp:revision>
  <dcterms:created xsi:type="dcterms:W3CDTF">2019-12-10T15:16:58Z</dcterms:created>
  <dcterms:modified xsi:type="dcterms:W3CDTF">2019-12-10T20:27:23Z</dcterms:modified>
</cp:coreProperties>
</file>