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Orbitron"/>
      <p:regular r:id="rId11"/>
      <p:bold r:id="rId12"/>
    </p:embeddedFon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rbitron-regular.fntdata"/><Relationship Id="rId10" Type="http://schemas.openxmlformats.org/officeDocument/2006/relationships/slide" Target="slides/slide5.xml"/><Relationship Id="rId13" Type="http://schemas.openxmlformats.org/officeDocument/2006/relationships/font" Target="fonts/Merriweather-regular.fntdata"/><Relationship Id="rId12" Type="http://schemas.openxmlformats.org/officeDocument/2006/relationships/font" Target="fonts/Orbitro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italic.fntdata"/><Relationship Id="rId14" Type="http://schemas.openxmlformats.org/officeDocument/2006/relationships/font" Target="fonts/Merriweather-bold.fntdata"/><Relationship Id="rId16"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a802d7b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a802d7b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a802d7b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a802d7b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a802d7b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a802d7b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a802d7b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a802d7b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33750" y="1935450"/>
            <a:ext cx="8114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latin typeface="Orbitron"/>
                <a:ea typeface="Orbitron"/>
                <a:cs typeface="Orbitron"/>
                <a:sym typeface="Orbitron"/>
              </a:rPr>
              <a:t>PATIENT  IDENTIFICATION  ERRORS</a:t>
            </a:r>
            <a:endParaRPr b="1" sz="3000">
              <a:latin typeface="Orbitron"/>
              <a:ea typeface="Orbitron"/>
              <a:cs typeface="Orbitron"/>
              <a:sym typeface="Orbitron"/>
            </a:endParaRPr>
          </a:p>
        </p:txBody>
      </p:sp>
      <p:sp>
        <p:nvSpPr>
          <p:cNvPr id="55" name="Google Shape;55;p13"/>
          <p:cNvSpPr txBox="1"/>
          <p:nvPr/>
        </p:nvSpPr>
        <p:spPr>
          <a:xfrm>
            <a:off x="6301500" y="3629500"/>
            <a:ext cx="235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S.R.G. RAGHAVI</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12775" y="192325"/>
            <a:ext cx="8666700" cy="562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u="sng">
                <a:solidFill>
                  <a:srgbClr val="990000"/>
                </a:solidFill>
                <a:latin typeface="Merriweather"/>
                <a:ea typeface="Merriweather"/>
                <a:cs typeface="Merriweather"/>
                <a:sym typeface="Merriweather"/>
              </a:rPr>
              <a:t>PATIENT IDENTIFICATION ERRORS</a:t>
            </a:r>
            <a:endParaRPr b="1" sz="1800" u="sng">
              <a:solidFill>
                <a:srgbClr val="990000"/>
              </a:solidFill>
              <a:latin typeface="Merriweather"/>
              <a:ea typeface="Merriweather"/>
              <a:cs typeface="Merriweather"/>
              <a:sym typeface="Merriweather"/>
            </a:endParaRPr>
          </a:p>
          <a:p>
            <a:pPr indent="0" lvl="0" marL="0" rtl="0" algn="ctr">
              <a:spcBef>
                <a:spcPts val="0"/>
              </a:spcBef>
              <a:spcAft>
                <a:spcPts val="0"/>
              </a:spcAft>
              <a:buNone/>
            </a:pPr>
            <a:r>
              <a:t/>
            </a:r>
            <a:endParaRPr b="1" sz="1800">
              <a:latin typeface="Merriweather"/>
              <a:ea typeface="Merriweather"/>
              <a:cs typeface="Merriweather"/>
              <a:sym typeface="Merriweather"/>
            </a:endParaRPr>
          </a:p>
          <a:p>
            <a:pPr indent="0" lvl="0" marL="0" rtl="0" algn="ctr">
              <a:spcBef>
                <a:spcPts val="0"/>
              </a:spcBef>
              <a:spcAft>
                <a:spcPts val="0"/>
              </a:spcAft>
              <a:buNone/>
            </a:pPr>
            <a:r>
              <a:t/>
            </a:r>
            <a:endParaRPr b="1" sz="18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Char char="-"/>
            </a:pPr>
            <a:r>
              <a:rPr lang="en-GB" sz="1800"/>
              <a:t>Patient identification errors refer to mistakes in correctly identifying patients.</a:t>
            </a:r>
            <a:endParaRPr sz="1800"/>
          </a:p>
          <a:p>
            <a:pPr indent="-342900" lvl="0" marL="457200" rtl="0" algn="l">
              <a:lnSpc>
                <a:spcPct val="115000"/>
              </a:lnSpc>
              <a:spcBef>
                <a:spcPts val="0"/>
              </a:spcBef>
              <a:spcAft>
                <a:spcPts val="0"/>
              </a:spcAft>
              <a:buSzPts val="1800"/>
              <a:buChar char="-"/>
            </a:pPr>
            <a:r>
              <a:rPr lang="en-GB" sz="1800"/>
              <a:t>These errors can occur at various points of care, including during registration, medication administration, lab testing, . </a:t>
            </a:r>
            <a:endParaRPr sz="1800"/>
          </a:p>
          <a:p>
            <a:pPr indent="-342900" lvl="0" marL="457200" rtl="0" algn="l">
              <a:lnSpc>
                <a:spcPct val="115000"/>
              </a:lnSpc>
              <a:spcBef>
                <a:spcPts val="0"/>
              </a:spcBef>
              <a:spcAft>
                <a:spcPts val="0"/>
              </a:spcAft>
              <a:buSzPts val="1800"/>
              <a:buChar char="-"/>
            </a:pPr>
            <a:r>
              <a:rPr lang="en-GB" sz="1800"/>
              <a:t>Patient identification errors can have serious consequences, such as incorrect treatment, delayed or missed diagnoses, and compromised patient safety.</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50000"/>
              </a:lnSpc>
              <a:spcBef>
                <a:spcPts val="0"/>
              </a:spcBef>
              <a:spcAft>
                <a:spcPts val="0"/>
              </a:spcAft>
              <a:buNone/>
            </a:pPr>
            <a:r>
              <a:rPr lang="en-GB" sz="1800"/>
              <a:t>There are several common types of patient identification errors:</a:t>
            </a:r>
            <a:endParaRPr sz="1800"/>
          </a:p>
          <a:p>
            <a:pPr indent="0" lvl="0" marL="0" rtl="0" algn="l">
              <a:lnSpc>
                <a:spcPct val="150000"/>
              </a:lnSpc>
              <a:spcBef>
                <a:spcPts val="0"/>
              </a:spcBef>
              <a:spcAft>
                <a:spcPts val="0"/>
              </a:spcAft>
              <a:buNone/>
            </a:pPr>
            <a:r>
              <a:rPr lang="en-GB" sz="1800">
                <a:solidFill>
                  <a:srgbClr val="990000"/>
                </a:solidFill>
              </a:rPr>
              <a:t>1. </a:t>
            </a:r>
            <a:r>
              <a:rPr lang="en-GB" sz="1800">
                <a:solidFill>
                  <a:srgbClr val="990000"/>
                </a:solidFill>
              </a:rPr>
              <a:t> </a:t>
            </a:r>
            <a:r>
              <a:rPr lang="en-GB" sz="1800">
                <a:solidFill>
                  <a:srgbClr val="990000"/>
                </a:solidFill>
              </a:rPr>
              <a:t> </a:t>
            </a:r>
            <a:r>
              <a:rPr lang="en-GB" sz="1800" u="sng">
                <a:solidFill>
                  <a:srgbClr val="990000"/>
                </a:solidFill>
              </a:rPr>
              <a:t>NAME AND DEMOGRAPHIC ERRORS</a:t>
            </a:r>
            <a:r>
              <a:rPr lang="en-GB" sz="1800">
                <a:solidFill>
                  <a:srgbClr val="990000"/>
                </a:solidFill>
              </a:rPr>
              <a:t>:</a:t>
            </a:r>
            <a:r>
              <a:rPr lang="en-GB" sz="1800"/>
              <a:t> </a:t>
            </a:r>
            <a:endParaRPr sz="1800"/>
          </a:p>
          <a:p>
            <a:pPr indent="-342900" lvl="0" marL="457200" rtl="0" algn="l">
              <a:lnSpc>
                <a:spcPct val="115000"/>
              </a:lnSpc>
              <a:spcBef>
                <a:spcPts val="0"/>
              </a:spcBef>
              <a:spcAft>
                <a:spcPts val="0"/>
              </a:spcAft>
              <a:buSzPts val="1800"/>
              <a:buChar char="-"/>
            </a:pPr>
            <a:r>
              <a:rPr lang="en-GB" sz="1800"/>
              <a:t>This can include spelling mistakes or mispronouncing a patient's name, or other demogr</a:t>
            </a:r>
            <a:r>
              <a:rPr lang="en-GB" sz="1800"/>
              <a:t>aphic information.</a:t>
            </a:r>
            <a:r>
              <a:rPr lang="en-GB" sz="1800"/>
              <a:t> These errors can lead to confusion, miscommunication, and difficulties in accurately identifying patients.</a:t>
            </a:r>
            <a:endParaRPr sz="1800"/>
          </a:p>
          <a:p>
            <a:pPr indent="0" lvl="0" marL="45720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b="1" sz="18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98700" y="180050"/>
            <a:ext cx="8556300" cy="5753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800">
                <a:solidFill>
                  <a:srgbClr val="990000"/>
                </a:solidFill>
              </a:rPr>
              <a:t>2. </a:t>
            </a:r>
            <a:r>
              <a:rPr lang="en-GB" sz="1800" u="sng">
                <a:solidFill>
                  <a:srgbClr val="990000"/>
                </a:solidFill>
              </a:rPr>
              <a:t>IDENTITY MIX-UP</a:t>
            </a:r>
            <a:r>
              <a:rPr lang="en-GB" sz="1800">
                <a:solidFill>
                  <a:srgbClr val="990000"/>
                </a:solidFill>
              </a:rPr>
              <a:t> :</a:t>
            </a:r>
            <a:r>
              <a:rPr lang="en-GB" sz="1800"/>
              <a:t> </a:t>
            </a:r>
            <a:endParaRPr sz="1800"/>
          </a:p>
          <a:p>
            <a:pPr indent="-342900" lvl="0" marL="457200" rtl="0" algn="l">
              <a:lnSpc>
                <a:spcPct val="115000"/>
              </a:lnSpc>
              <a:spcBef>
                <a:spcPts val="0"/>
              </a:spcBef>
              <a:spcAft>
                <a:spcPts val="0"/>
              </a:spcAft>
              <a:buSzPts val="1800"/>
              <a:buChar char="-"/>
            </a:pPr>
            <a:r>
              <a:rPr lang="en-GB" sz="1800"/>
              <a:t>This occurs when patients are misidentified or</a:t>
            </a:r>
            <a:r>
              <a:rPr lang="en-GB" sz="1800"/>
              <a:t> their records are mixed up with  another patient. </a:t>
            </a:r>
            <a:endParaRPr sz="1800"/>
          </a:p>
          <a:p>
            <a:pPr indent="-342900" lvl="0" marL="457200" rtl="0" algn="l">
              <a:lnSpc>
                <a:spcPct val="115000"/>
              </a:lnSpc>
              <a:spcBef>
                <a:spcPts val="0"/>
              </a:spcBef>
              <a:spcAft>
                <a:spcPts val="0"/>
              </a:spcAft>
              <a:buSzPts val="1800"/>
              <a:buChar char="-"/>
            </a:pPr>
            <a:r>
              <a:rPr lang="en-GB" sz="1800"/>
              <a:t>This can happen due to similarities in names, medical record numbers etc..,</a:t>
            </a:r>
            <a:endParaRPr sz="1800"/>
          </a:p>
          <a:p>
            <a:pPr indent="-342900" lvl="0" marL="457200" rtl="0" algn="l">
              <a:lnSpc>
                <a:spcPct val="115000"/>
              </a:lnSpc>
              <a:spcBef>
                <a:spcPts val="0"/>
              </a:spcBef>
              <a:spcAft>
                <a:spcPts val="0"/>
              </a:spcAft>
              <a:buSzPts val="1800"/>
              <a:buChar char="-"/>
            </a:pPr>
            <a:r>
              <a:rPr lang="en-GB" sz="1800"/>
              <a:t> It can result in patients receiving the wrong treatments or procedures intended for another patient.</a:t>
            </a:r>
            <a:endParaRPr sz="1800"/>
          </a:p>
          <a:p>
            <a:pPr indent="0" lvl="0" marL="457200" rtl="0" algn="l">
              <a:lnSpc>
                <a:spcPct val="115000"/>
              </a:lnSpc>
              <a:spcBef>
                <a:spcPts val="0"/>
              </a:spcBef>
              <a:spcAft>
                <a:spcPts val="0"/>
              </a:spcAft>
              <a:buNone/>
            </a:pPr>
            <a:r>
              <a:t/>
            </a:r>
            <a:endParaRPr sz="1800"/>
          </a:p>
          <a:p>
            <a:pPr indent="0" lvl="0" marL="0" rtl="0" algn="l">
              <a:lnSpc>
                <a:spcPct val="150000"/>
              </a:lnSpc>
              <a:spcBef>
                <a:spcPts val="0"/>
              </a:spcBef>
              <a:spcAft>
                <a:spcPts val="0"/>
              </a:spcAft>
              <a:buNone/>
            </a:pPr>
            <a:r>
              <a:rPr lang="en-GB" sz="1800">
                <a:solidFill>
                  <a:srgbClr val="990000"/>
                </a:solidFill>
              </a:rPr>
              <a:t>3. </a:t>
            </a:r>
            <a:r>
              <a:rPr lang="en-GB" sz="1800" u="sng">
                <a:solidFill>
                  <a:srgbClr val="990000"/>
                </a:solidFill>
              </a:rPr>
              <a:t>DUPLICATE RECORDS</a:t>
            </a:r>
            <a:r>
              <a:rPr lang="en-GB" sz="1800">
                <a:solidFill>
                  <a:srgbClr val="990000"/>
                </a:solidFill>
              </a:rPr>
              <a:t> :</a:t>
            </a:r>
            <a:r>
              <a:rPr lang="en-GB" sz="1800"/>
              <a:t> </a:t>
            </a:r>
            <a:endParaRPr sz="1800"/>
          </a:p>
          <a:p>
            <a:pPr indent="-342900" lvl="0" marL="457200" rtl="0" algn="l">
              <a:lnSpc>
                <a:spcPct val="115000"/>
              </a:lnSpc>
              <a:spcBef>
                <a:spcPts val="0"/>
              </a:spcBef>
              <a:spcAft>
                <a:spcPts val="0"/>
              </a:spcAft>
              <a:buSzPts val="1800"/>
              <a:buChar char="-"/>
            </a:pPr>
            <a:r>
              <a:rPr lang="en-GB" sz="1800"/>
              <a:t>This happens when a patient is registered multiple times, resulting in duplicate medical records.</a:t>
            </a:r>
            <a:endParaRPr sz="1800"/>
          </a:p>
          <a:p>
            <a:pPr indent="-342900" lvl="0" marL="457200" rtl="0" algn="l">
              <a:lnSpc>
                <a:spcPct val="115000"/>
              </a:lnSpc>
              <a:spcBef>
                <a:spcPts val="0"/>
              </a:spcBef>
              <a:spcAft>
                <a:spcPts val="0"/>
              </a:spcAft>
              <a:buSzPts val="1800"/>
              <a:buChar char="-"/>
            </a:pPr>
            <a:r>
              <a:rPr lang="en-GB" sz="1800"/>
              <a:t>The existence of duplicate records can also lead to duplicative testing and treatments because of inaccurate or unavailable data. For instance, one hospital reported 30% of clinicians surveyed reordered tests because of lack of access to previous record</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244950" y="253700"/>
            <a:ext cx="8654100" cy="50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800">
                <a:solidFill>
                  <a:srgbClr val="990000"/>
                </a:solidFill>
              </a:rPr>
              <a:t>4. </a:t>
            </a:r>
            <a:r>
              <a:rPr lang="en-GB" sz="1800" u="sng">
                <a:solidFill>
                  <a:srgbClr val="990000"/>
                </a:solidFill>
              </a:rPr>
              <a:t>LACK OF PATIENT IDENTIFICATION PROTOCOLS</a:t>
            </a:r>
            <a:r>
              <a:rPr lang="en-GB" sz="1800">
                <a:solidFill>
                  <a:srgbClr val="990000"/>
                </a:solidFill>
              </a:rPr>
              <a:t> :</a:t>
            </a:r>
            <a:endParaRPr sz="1800">
              <a:solidFill>
                <a:srgbClr val="990000"/>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In some cases, healthcare facilities may not have standardized protocols or processes for patient identification, leading to  errors.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This can include failure to use patient identification bands, only verbal identification without proper verification, or inadequate use of technology, such as barcode scanning, for patient identification.</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a:p>
            <a:pPr indent="0" lvl="0" marL="0" rtl="0" algn="l">
              <a:lnSpc>
                <a:spcPct val="150000"/>
              </a:lnSpc>
              <a:spcBef>
                <a:spcPts val="0"/>
              </a:spcBef>
              <a:spcAft>
                <a:spcPts val="0"/>
              </a:spcAft>
              <a:buNone/>
            </a:pPr>
            <a:r>
              <a:rPr lang="en-GB" sz="1800">
                <a:solidFill>
                  <a:srgbClr val="990000"/>
                </a:solidFill>
              </a:rPr>
              <a:t>5. </a:t>
            </a:r>
            <a:r>
              <a:rPr lang="en-GB" sz="1800" u="sng">
                <a:solidFill>
                  <a:srgbClr val="990000"/>
                </a:solidFill>
              </a:rPr>
              <a:t>HUMAN FACTORS</a:t>
            </a:r>
            <a:r>
              <a:rPr lang="en-GB" sz="1800">
                <a:solidFill>
                  <a:srgbClr val="990000"/>
                </a:solidFill>
              </a:rPr>
              <a:t> :</a:t>
            </a:r>
            <a:r>
              <a:rPr lang="en-GB" sz="1800">
                <a:solidFill>
                  <a:schemeClr val="dk1"/>
                </a:solidFill>
              </a:rPr>
              <a:t>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Errors may occur due to human factors like distractions, fatigue, and lapses in judgment.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GB" sz="1800">
                <a:solidFill>
                  <a:schemeClr val="dk1"/>
                </a:solidFill>
              </a:rPr>
              <a:t>For example, healthcare providers may fail to verify a patient's identity properly or overlook errors in patient identification due to busy or stressful environments.</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360075" y="339625"/>
            <a:ext cx="8249400" cy="4617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1C4587"/>
              </a:buClr>
              <a:buSzPts val="1800"/>
              <a:buChar char="❏"/>
            </a:pPr>
            <a:r>
              <a:rPr i="1" lang="en-GB" sz="1800">
                <a:solidFill>
                  <a:srgbClr val="1C4587"/>
                </a:solidFill>
              </a:rPr>
              <a:t>Between November 2003 and July 2005, the United Kingdom National Patient Safety Agency reported 236 incidents and near misses related to missing wristbands or wristbands with incorrect information. </a:t>
            </a:r>
            <a:endParaRPr i="1" sz="1800">
              <a:solidFill>
                <a:srgbClr val="1C4587"/>
              </a:solidFill>
            </a:endParaRPr>
          </a:p>
          <a:p>
            <a:pPr indent="-342900" lvl="0" marL="457200" rtl="0" algn="l">
              <a:lnSpc>
                <a:spcPct val="150000"/>
              </a:lnSpc>
              <a:spcBef>
                <a:spcPts val="0"/>
              </a:spcBef>
              <a:spcAft>
                <a:spcPts val="0"/>
              </a:spcAft>
              <a:buClr>
                <a:srgbClr val="1C4587"/>
              </a:buClr>
              <a:buSzPts val="1800"/>
              <a:buChar char="❏"/>
            </a:pPr>
            <a:r>
              <a:rPr i="1" lang="en-GB" sz="1800">
                <a:solidFill>
                  <a:srgbClr val="1C4587"/>
                </a:solidFill>
              </a:rPr>
              <a:t> Patient misidentification was cited in more than 100 individual root cause analyses by the United States Department of Veterans Affairs (VA) National Center for Patient Safety from January 2000 to March 2003 </a:t>
            </a:r>
            <a:endParaRPr i="1" sz="1800">
              <a:solidFill>
                <a:srgbClr val="1C4587"/>
              </a:solidFill>
            </a:endParaRPr>
          </a:p>
          <a:p>
            <a:pPr indent="-342900" lvl="0" marL="457200" rtl="0" algn="l">
              <a:lnSpc>
                <a:spcPct val="150000"/>
              </a:lnSpc>
              <a:spcBef>
                <a:spcPts val="0"/>
              </a:spcBef>
              <a:spcAft>
                <a:spcPts val="0"/>
              </a:spcAft>
              <a:buClr>
                <a:schemeClr val="dk1"/>
              </a:buClr>
              <a:buSzPts val="1800"/>
              <a:buChar char="❏"/>
            </a:pPr>
            <a:r>
              <a:rPr i="1" lang="en-GB" sz="1800">
                <a:solidFill>
                  <a:srgbClr val="1C4587"/>
                </a:solidFill>
              </a:rPr>
              <a:t>More recently, the Joint Commission’s sentinel event statistics indicate 37 patient safety events out of 436 sentinel events have occurred due to patient identification errors in the second quarter of 2019 including surgical or invasive procedure events involving wrong patient, wrong procedure, and wron</a:t>
            </a:r>
            <a:r>
              <a:rPr i="1" lang="en-GB" sz="1800">
                <a:solidFill>
                  <a:srgbClr val="1C4587"/>
                </a:solidFill>
              </a:rPr>
              <a:t>g site</a:t>
            </a:r>
            <a:r>
              <a:rPr lang="en-GB" sz="1800">
                <a:solidFill>
                  <a:schemeClr val="dk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