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3.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 id="276" r:id="rId20"/>
    <p:sldId id="27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avier Sanchez"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7C7DC4-146A-4807-ABAE-D7C3881D5EFB}">
  <a:tblStyle styleId="{E17C7DC4-146A-4807-ABAE-D7C3881D5EFB}"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5-03-10T05:55:12.912" idx="3">
    <p:pos x="3148" y="1533"/>
    <p:text>what does this mean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5-03-10T05:55:21.926" idx="4">
    <p:pos x="2690" y="757"/>
    <p:text>what does this mean</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5-03-10T07:37:45.960" idx="5">
    <p:pos x="196" y="280"/>
    <p:text>add results here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e3f1e5c445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e3f1e5c445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e3f1e5c445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e3f1e5c445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e3f1e5c445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e3f1e5c445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e3f1e5c445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e3f1e5c44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e3f1e5c445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e3f1e5c445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3e8fb0965b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3e8fb0965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3e8fb0965b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3e8fb0965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driving close to wall, safety should not kick in, but if the steering turns towards the wall and the trajectory to wall is too close, racecar should stop, leave a buffer zone, and change steering to minimize damage in the event of a collision.</a:t>
            </a:r>
            <a:endParaRPr/>
          </a:p>
          <a:p>
            <a:pPr marL="0" lvl="0" indent="0" algn="l" rtl="0">
              <a:spcBef>
                <a:spcPts val="0"/>
              </a:spcBef>
              <a:spcAft>
                <a:spcPts val="0"/>
              </a:spcAft>
              <a:buNone/>
            </a:pPr>
            <a:endParaRPr/>
          </a:p>
          <a:p>
            <a:pPr marL="0" lvl="0" indent="0" algn="l" rtl="0">
              <a:spcBef>
                <a:spcPts val="0"/>
              </a:spcBef>
              <a:spcAft>
                <a:spcPts val="0"/>
              </a:spcAft>
              <a:buNone/>
            </a:pPr>
            <a:r>
              <a:rPr lang="en" b="1"/>
              <a:t>Reasoning, testing:</a:t>
            </a:r>
            <a:endParaRPr b="1"/>
          </a:p>
          <a:p>
            <a:pPr marL="0" lvl="0" indent="0" algn="l" rtl="0">
              <a:spcBef>
                <a:spcPts val="0"/>
              </a:spcBef>
              <a:spcAft>
                <a:spcPts val="0"/>
              </a:spcAft>
              <a:buNone/>
            </a:pPr>
            <a:r>
              <a:rPr lang="en"/>
              <a:t>This is important to the functionality of the safety controller. The controller should only take over navigation to prevent an impending collision, but ideally it will be able to differentiate between </a:t>
            </a:r>
            <a:r>
              <a:rPr lang="en" b="1"/>
              <a:t>uncontrolled proximity and controlled proximity</a:t>
            </a:r>
            <a:r>
              <a:rPr lang="en"/>
              <a:t> as created by an effective wall following algorithm.</a:t>
            </a:r>
            <a:endParaRPr/>
          </a:p>
          <a:p>
            <a:pPr marL="0" lvl="0" indent="0" algn="l" rtl="0">
              <a:spcBef>
                <a:spcPts val="0"/>
              </a:spcBef>
              <a:spcAft>
                <a:spcPts val="0"/>
              </a:spcAft>
              <a:buNone/>
            </a:pPr>
            <a:endParaRPr/>
          </a:p>
          <a:p>
            <a:pPr marL="0" lvl="0" indent="0" algn="l" rtl="0">
              <a:spcBef>
                <a:spcPts val="0"/>
              </a:spcBef>
              <a:spcAft>
                <a:spcPts val="0"/>
              </a:spcAft>
              <a:buNone/>
            </a:pPr>
            <a:r>
              <a:rPr lang="en"/>
              <a:t>Given a working wall-follower, we can test the effectiveness of the controller by:</a:t>
            </a:r>
            <a:endParaRPr/>
          </a:p>
          <a:p>
            <a:pPr marL="457200" lvl="0" indent="-298450" algn="l" rtl="0">
              <a:spcBef>
                <a:spcPts val="0"/>
              </a:spcBef>
              <a:spcAft>
                <a:spcPts val="0"/>
              </a:spcAft>
              <a:buSzPts val="1100"/>
              <a:buChar char="-"/>
            </a:pPr>
            <a:r>
              <a:rPr lang="en"/>
              <a:t>decreasing the desired wall distance until the combined safety, wall follower stops the car</a:t>
            </a:r>
            <a:endParaRPr/>
          </a:p>
          <a:p>
            <a:pPr marL="457200" lvl="0" indent="-298450" algn="l" rtl="0">
              <a:spcBef>
                <a:spcPts val="0"/>
              </a:spcBef>
              <a:spcAft>
                <a:spcPts val="0"/>
              </a:spcAft>
              <a:buSzPts val="1100"/>
              <a:buChar char="-"/>
            </a:pPr>
            <a:r>
              <a:rPr lang="en"/>
              <a:t>disabling the safety controller</a:t>
            </a:r>
            <a:endParaRPr/>
          </a:p>
          <a:p>
            <a:pPr marL="457200" lvl="0" indent="-298450" algn="l" rtl="0">
              <a:spcBef>
                <a:spcPts val="0"/>
              </a:spcBef>
              <a:spcAft>
                <a:spcPts val="0"/>
              </a:spcAft>
              <a:buSzPts val="1100"/>
              <a:buChar char="-"/>
            </a:pPr>
            <a:r>
              <a:rPr lang="en"/>
              <a:t>Testing to see if the wall follower is able to successfully control the car at that distance</a:t>
            </a:r>
            <a:endParaRPr/>
          </a:p>
          <a:p>
            <a:pPr marL="914400" lvl="1" indent="-298450" algn="l" rtl="0">
              <a:spcBef>
                <a:spcPts val="0"/>
              </a:spcBef>
              <a:spcAft>
                <a:spcPts val="0"/>
              </a:spcAft>
              <a:buSzPts val="1100"/>
              <a:buChar char="-"/>
            </a:pPr>
            <a:r>
              <a:rPr lang="en"/>
              <a:t>If not, the safety controller did its job</a:t>
            </a:r>
            <a:endParaRPr/>
          </a:p>
          <a:p>
            <a:pPr marL="914400" lvl="1" indent="-298450" algn="l" rtl="0">
              <a:spcBef>
                <a:spcPts val="0"/>
              </a:spcBef>
              <a:spcAft>
                <a:spcPts val="0"/>
              </a:spcAft>
              <a:buSzPts val="1100"/>
              <a:buChar char="-"/>
            </a:pPr>
            <a:r>
              <a:rPr lang="en"/>
              <a:t>If it can, the safety controller is too protective</a:t>
            </a:r>
            <a:endParaRPr/>
          </a:p>
          <a:p>
            <a:pPr marL="0" lvl="0" indent="0" algn="l" rtl="0">
              <a:spcBef>
                <a:spcPts val="0"/>
              </a:spcBef>
              <a:spcAft>
                <a:spcPts val="0"/>
              </a:spcAft>
              <a:buNone/>
            </a:pPr>
            <a:r>
              <a:rPr lang="en"/>
              <a:t>Note, the safety controller should also not allow the car to crash at any point -&gt; this indicates under-protection</a:t>
            </a:r>
            <a:endParaRPr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3e8fb0965b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33e8fb0965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Wall follower:</a:t>
            </a:r>
            <a:endParaRPr b="1"/>
          </a:p>
          <a:p>
            <a:pPr marL="0" lvl="0" indent="0" algn="l" rtl="0">
              <a:spcBef>
                <a:spcPts val="0"/>
              </a:spcBef>
              <a:spcAft>
                <a:spcPts val="0"/>
              </a:spcAft>
              <a:buNone/>
            </a:pPr>
            <a:r>
              <a:rPr lang="en">
                <a:solidFill>
                  <a:schemeClr val="dk1"/>
                </a:solidFill>
              </a:rPr>
              <a:t>Track number of oscillations, or elapsed time, until error amplitude converges below some threshold</a:t>
            </a:r>
            <a:endParaRPr/>
          </a:p>
          <a:p>
            <a:pPr marL="0" lvl="0" indent="0" algn="l" rtl="0">
              <a:spcBef>
                <a:spcPts val="0"/>
              </a:spcBef>
              <a:spcAft>
                <a:spcPts val="0"/>
              </a:spcAft>
              <a:buNone/>
            </a:pPr>
            <a:r>
              <a:rPr lang="en">
                <a:solidFill>
                  <a:schemeClr val="dk1"/>
                </a:solidFill>
              </a:rPr>
              <a:t>Track averaged error over time between proximity and desired distance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e3e941441c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2e3e941441c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3e8fb0965b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3e8fb0965b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3e941441c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3e941441c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3e8fb0965b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3e8fb0965b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e3d0934c4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e3d0934c4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3e785fad4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3e785fad4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3e8fb0965b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3e8fb0965b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3e8fb0965b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3e8fb0965b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e3f1e5c44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e3f1e5c44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Weight error by mean front-facing [-pi/6, pi/6] LIDAR distance</a:t>
            </a:r>
            <a:endParaRPr/>
          </a:p>
          <a:p>
            <a:pPr marL="0" lvl="0" indent="0" algn="l" rtl="0">
              <a:spcBef>
                <a:spcPts val="0"/>
              </a:spcBef>
              <a:spcAft>
                <a:spcPts val="0"/>
              </a:spcAft>
              <a:buNone/>
            </a:pPr>
            <a:r>
              <a:rPr lang="en"/>
              <a:t>Forces tight turns when coming up against a wall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3e8fb0965b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3e8fb0965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Weight error by mean front-facing [-pi/6, pi/6] LIDAR distance</a:t>
            </a:r>
            <a:endParaRPr/>
          </a:p>
          <a:p>
            <a:pPr marL="0" lvl="0" indent="0" algn="l" rtl="0">
              <a:spcBef>
                <a:spcPts val="0"/>
              </a:spcBef>
              <a:spcAft>
                <a:spcPts val="0"/>
              </a:spcAft>
              <a:buNone/>
            </a:pPr>
            <a:r>
              <a:rPr lang="en"/>
              <a:t>Forces tight turns when coming up against a wall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e3f1e5c44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e3f1e5c44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Developing Robust Autonomous Wall-Following Algorithms  </a:t>
            </a:r>
            <a:endParaRPr/>
          </a:p>
        </p:txBody>
      </p:sp>
      <p:sp>
        <p:nvSpPr>
          <p:cNvPr id="55" name="Google Shape;55;p13"/>
          <p:cNvSpPr txBox="1">
            <a:spLocks noGrp="1"/>
          </p:cNvSpPr>
          <p:nvPr>
            <p:ph type="subTitle" idx="1"/>
          </p:nvPr>
        </p:nvSpPr>
        <p:spPr>
          <a:xfrm>
            <a:off x="311700" y="2834125"/>
            <a:ext cx="8520600" cy="20526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
              <a:t>Team 13 Lab 3 Briefing</a:t>
            </a:r>
            <a:endParaRPr/>
          </a:p>
          <a:p>
            <a:pPr marL="0" lvl="0" indent="0" algn="ctr" rtl="0">
              <a:spcBef>
                <a:spcPts val="0"/>
              </a:spcBef>
              <a:spcAft>
                <a:spcPts val="0"/>
              </a:spcAft>
              <a:buNone/>
            </a:pPr>
            <a:endParaRPr/>
          </a:p>
          <a:p>
            <a:pPr marL="0" lvl="0" indent="0" algn="ctr" rtl="0">
              <a:spcBef>
                <a:spcPts val="0"/>
              </a:spcBef>
              <a:spcAft>
                <a:spcPts val="0"/>
              </a:spcAft>
              <a:buNone/>
            </a:pPr>
            <a:r>
              <a:rPr lang="en"/>
              <a:t>Xavier (2A), Insuh (16), Inimai (6-2), Russell (6-2)</a:t>
            </a:r>
            <a:endParaRPr/>
          </a:p>
          <a:p>
            <a:pPr marL="0" lvl="0" indent="0" algn="ctr" rtl="0">
              <a:spcBef>
                <a:spcPts val="0"/>
              </a:spcBef>
              <a:spcAft>
                <a:spcPts val="0"/>
              </a:spcAft>
              <a:buNone/>
            </a:pPr>
            <a:endParaRPr/>
          </a:p>
          <a:p>
            <a:pPr marL="0" lvl="0" indent="0" algn="ctr" rtl="0">
              <a:spcBef>
                <a:spcPts val="0"/>
              </a:spcBef>
              <a:spcAft>
                <a:spcPts val="0"/>
              </a:spcAft>
              <a:buNone/>
            </a:pPr>
            <a:r>
              <a:rPr lang="en"/>
              <a:t>3/10/25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p:nvPr/>
        </p:nvSpPr>
        <p:spPr>
          <a:xfrm>
            <a:off x="247150" y="1653925"/>
            <a:ext cx="3148200" cy="1428600"/>
          </a:xfrm>
          <a:prstGeom prst="arc">
            <a:avLst>
              <a:gd name="adj1" fmla="val 10613424"/>
              <a:gd name="adj2" fmla="val 189189"/>
            </a:avLst>
          </a:prstGeom>
          <a:solidFill>
            <a:srgbClr val="F4CCCC"/>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9" name="Google Shape;179;p22"/>
          <p:cNvSpPr/>
          <p:nvPr/>
        </p:nvSpPr>
        <p:spPr>
          <a:xfrm rot="10558599">
            <a:off x="292612" y="2388071"/>
            <a:ext cx="1573478" cy="1059836"/>
          </a:xfrm>
          <a:prstGeom prst="triangle">
            <a:avLst>
              <a:gd name="adj" fmla="val 5106"/>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22"/>
          <p:cNvSpPr/>
          <p:nvPr/>
        </p:nvSpPr>
        <p:spPr>
          <a:xfrm rot="-10503349">
            <a:off x="1771542" y="2388044"/>
            <a:ext cx="1573354" cy="1059905"/>
          </a:xfrm>
          <a:prstGeom prst="triangle">
            <a:avLst>
              <a:gd name="adj" fmla="val 93142"/>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1" name="Google Shape;181;p22"/>
          <p:cNvSpPr/>
          <p:nvPr/>
        </p:nvSpPr>
        <p:spPr>
          <a:xfrm>
            <a:off x="1354100" y="3037650"/>
            <a:ext cx="945600" cy="13377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2" name="Google Shape;18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Safety controller to prevent crashes.</a:t>
            </a:r>
            <a:endParaRPr/>
          </a:p>
        </p:txBody>
      </p:sp>
      <p:sp>
        <p:nvSpPr>
          <p:cNvPr id="183" name="Google Shape;183;p22"/>
          <p:cNvSpPr/>
          <p:nvPr/>
        </p:nvSpPr>
        <p:spPr>
          <a:xfrm>
            <a:off x="1192650" y="3072250"/>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4" name="Google Shape;184;p22"/>
          <p:cNvSpPr/>
          <p:nvPr/>
        </p:nvSpPr>
        <p:spPr>
          <a:xfrm>
            <a:off x="1268850" y="3985800"/>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5" name="Google Shape;185;p22"/>
          <p:cNvSpPr/>
          <p:nvPr/>
        </p:nvSpPr>
        <p:spPr>
          <a:xfrm>
            <a:off x="2299700" y="3082475"/>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6" name="Google Shape;186;p22"/>
          <p:cNvSpPr/>
          <p:nvPr/>
        </p:nvSpPr>
        <p:spPr>
          <a:xfrm>
            <a:off x="2375900" y="3996025"/>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7" name="Google Shape;187;p22"/>
          <p:cNvSpPr/>
          <p:nvPr/>
        </p:nvSpPr>
        <p:spPr>
          <a:xfrm>
            <a:off x="1700000" y="3416975"/>
            <a:ext cx="253800" cy="2769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88" name="Google Shape;188;p22"/>
          <p:cNvCxnSpPr>
            <a:stCxn id="187" idx="0"/>
            <a:endCxn id="178" idx="2"/>
          </p:cNvCxnSpPr>
          <p:nvPr/>
        </p:nvCxnSpPr>
        <p:spPr>
          <a:xfrm rot="10800000" flipH="1">
            <a:off x="1826900" y="2454275"/>
            <a:ext cx="1557000" cy="962700"/>
          </a:xfrm>
          <a:prstGeom prst="straightConnector1">
            <a:avLst/>
          </a:prstGeom>
          <a:noFill/>
          <a:ln w="9525" cap="flat" cmpd="sng">
            <a:solidFill>
              <a:schemeClr val="dk2"/>
            </a:solidFill>
            <a:prstDash val="dash"/>
            <a:round/>
            <a:headEnd type="none" w="med" len="med"/>
            <a:tailEnd type="none" w="med" len="med"/>
          </a:ln>
        </p:spPr>
      </p:cxnSp>
      <p:cxnSp>
        <p:nvCxnSpPr>
          <p:cNvPr id="189" name="Google Shape;189;p22"/>
          <p:cNvCxnSpPr>
            <a:stCxn id="187" idx="0"/>
            <a:endCxn id="178" idx="0"/>
          </p:cNvCxnSpPr>
          <p:nvPr/>
        </p:nvCxnSpPr>
        <p:spPr>
          <a:xfrm rot="10800000">
            <a:off x="258200" y="2453075"/>
            <a:ext cx="1568700" cy="963900"/>
          </a:xfrm>
          <a:prstGeom prst="straightConnector1">
            <a:avLst/>
          </a:prstGeom>
          <a:noFill/>
          <a:ln w="9525" cap="flat" cmpd="sng">
            <a:solidFill>
              <a:schemeClr val="dk2"/>
            </a:solidFill>
            <a:prstDash val="dash"/>
            <a:round/>
            <a:headEnd type="none" w="med" len="med"/>
            <a:tailEnd type="none" w="med" len="med"/>
          </a:ln>
        </p:spPr>
      </p:cxnSp>
      <p:cxnSp>
        <p:nvCxnSpPr>
          <p:cNvPr id="190" name="Google Shape;190;p22"/>
          <p:cNvCxnSpPr>
            <a:endCxn id="187" idx="0"/>
          </p:cNvCxnSpPr>
          <p:nvPr/>
        </p:nvCxnSpPr>
        <p:spPr>
          <a:xfrm>
            <a:off x="1826900" y="1665275"/>
            <a:ext cx="0" cy="1751700"/>
          </a:xfrm>
          <a:prstGeom prst="straightConnector1">
            <a:avLst/>
          </a:prstGeom>
          <a:noFill/>
          <a:ln w="9525" cap="flat" cmpd="sng">
            <a:solidFill>
              <a:schemeClr val="dk2"/>
            </a:solidFill>
            <a:prstDash val="dot"/>
            <a:round/>
            <a:headEnd type="none" w="med" len="med"/>
            <a:tailEnd type="none" w="med" len="med"/>
          </a:ln>
        </p:spPr>
      </p:cxnSp>
      <p:sp>
        <p:nvSpPr>
          <p:cNvPr id="191" name="Google Shape;191;p22"/>
          <p:cNvSpPr/>
          <p:nvPr/>
        </p:nvSpPr>
        <p:spPr>
          <a:xfrm rot="1449850">
            <a:off x="1773471" y="2655401"/>
            <a:ext cx="899958" cy="293397"/>
          </a:xfrm>
          <a:prstGeom prst="arc">
            <a:avLst>
              <a:gd name="adj1" fmla="val 11223726"/>
              <a:gd name="adj2" fmla="val 2116620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 name="Google Shape;192;p22"/>
          <p:cNvSpPr txBox="1"/>
          <p:nvPr/>
        </p:nvSpPr>
        <p:spPr>
          <a:xfrm>
            <a:off x="1863000" y="2669075"/>
            <a:ext cx="58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rPr>
              <a:t>π/3</a:t>
            </a:r>
            <a:endParaRPr>
              <a:solidFill>
                <a:schemeClr val="dk2"/>
              </a:solidFill>
            </a:endParaRPr>
          </a:p>
        </p:txBody>
      </p:sp>
      <p:pic>
        <p:nvPicPr>
          <p:cNvPr id="193" name="Google Shape;193;p22"/>
          <p:cNvPicPr preferRelativeResize="0"/>
          <p:nvPr/>
        </p:nvPicPr>
        <p:blipFill>
          <a:blip r:embed="rId3">
            <a:alphaModFix/>
          </a:blip>
          <a:stretch>
            <a:fillRect/>
          </a:stretch>
        </p:blipFill>
        <p:spPr>
          <a:xfrm rot="-5400000">
            <a:off x="2897737" y="2474388"/>
            <a:ext cx="1862550" cy="244375"/>
          </a:xfrm>
          <a:prstGeom prst="rect">
            <a:avLst/>
          </a:prstGeom>
          <a:noFill/>
          <a:ln>
            <a:noFill/>
          </a:ln>
        </p:spPr>
      </p:pic>
      <p:sp>
        <p:nvSpPr>
          <p:cNvPr id="194" name="Google Shape;194;p22"/>
          <p:cNvSpPr txBox="1"/>
          <p:nvPr/>
        </p:nvSpPr>
        <p:spPr>
          <a:xfrm>
            <a:off x="3773775" y="2294700"/>
            <a:ext cx="1089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Buffer distance</a:t>
            </a:r>
            <a:endParaRPr sz="1200">
              <a:solidFill>
                <a:schemeClr val="dk2"/>
              </a:solidFill>
            </a:endParaRPr>
          </a:p>
        </p:txBody>
      </p:sp>
      <p:sp>
        <p:nvSpPr>
          <p:cNvPr id="195" name="Google Shape;195;p22"/>
          <p:cNvSpPr txBox="1"/>
          <p:nvPr/>
        </p:nvSpPr>
        <p:spPr>
          <a:xfrm>
            <a:off x="5023875" y="2428575"/>
            <a:ext cx="24555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FF0000"/>
                </a:solidFill>
              </a:rPr>
              <a:t>DOES NOT scale well with changing velocities</a:t>
            </a:r>
            <a:endParaRPr sz="1800">
              <a:solidFill>
                <a:srgbClr val="FF0000"/>
              </a:solidFill>
            </a:endParaRPr>
          </a:p>
        </p:txBody>
      </p:sp>
      <p:sp>
        <p:nvSpPr>
          <p:cNvPr id="196" name="Google Shape;196;p22"/>
          <p:cNvSpPr/>
          <p:nvPr/>
        </p:nvSpPr>
        <p:spPr>
          <a:xfrm>
            <a:off x="97100" y="1503825"/>
            <a:ext cx="3471300" cy="3356100"/>
          </a:xfrm>
          <a:prstGeom prst="mathMultiply">
            <a:avLst>
              <a:gd name="adj1" fmla="val 1202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22"/>
          <p:cNvSpPr txBox="1"/>
          <p:nvPr/>
        </p:nvSpPr>
        <p:spPr>
          <a:xfrm>
            <a:off x="7200375" y="4695600"/>
            <a:ext cx="2019900" cy="4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66" b="1" i="1">
                <a:solidFill>
                  <a:schemeClr val="dk1"/>
                </a:solidFill>
              </a:rPr>
              <a:t>Technical Overview</a:t>
            </a:r>
            <a:endParaRPr sz="1800" b="1" i="1">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Stopping distance is proportional to car velocity squared.</a:t>
            </a:r>
            <a:endParaRPr/>
          </a:p>
        </p:txBody>
      </p:sp>
      <p:graphicFrame>
        <p:nvGraphicFramePr>
          <p:cNvPr id="203" name="Google Shape;203;p23"/>
          <p:cNvGraphicFramePr/>
          <p:nvPr/>
        </p:nvGraphicFramePr>
        <p:xfrm>
          <a:off x="447725" y="1189875"/>
          <a:ext cx="3000000" cy="3000000"/>
        </p:xfrm>
        <a:graphic>
          <a:graphicData uri="http://schemas.openxmlformats.org/drawingml/2006/table">
            <a:tbl>
              <a:tblPr>
                <a:noFill/>
                <a:tableStyleId>{E17C7DC4-146A-4807-ABAE-D7C3881D5EFB}</a:tableStyleId>
              </a:tblPr>
              <a:tblGrid>
                <a:gridCol w="1284000">
                  <a:extLst>
                    <a:ext uri="{9D8B030D-6E8A-4147-A177-3AD203B41FA5}">
                      <a16:colId xmlns:a16="http://schemas.microsoft.com/office/drawing/2014/main" val="20000"/>
                    </a:ext>
                  </a:extLst>
                </a:gridCol>
                <a:gridCol w="1063250">
                  <a:extLst>
                    <a:ext uri="{9D8B030D-6E8A-4147-A177-3AD203B41FA5}">
                      <a16:colId xmlns:a16="http://schemas.microsoft.com/office/drawing/2014/main" val="20001"/>
                    </a:ext>
                  </a:extLst>
                </a:gridCol>
              </a:tblGrid>
              <a:tr h="519125">
                <a:tc>
                  <a:txBody>
                    <a:bodyPr/>
                    <a:lstStyle/>
                    <a:p>
                      <a:pPr marL="0" lvl="0" indent="0" algn="l" rtl="0">
                        <a:spcBef>
                          <a:spcPts val="0"/>
                        </a:spcBef>
                        <a:spcAft>
                          <a:spcPts val="0"/>
                        </a:spcAft>
                        <a:buNone/>
                      </a:pPr>
                      <a:r>
                        <a:rPr lang="en" sz="1100" b="1"/>
                        <a:t>Velocity (m/s) Car is Driving At</a:t>
                      </a:r>
                      <a:endParaRPr sz="1100" b="1"/>
                    </a:p>
                  </a:txBody>
                  <a:tcPr marL="63500" marR="63500" marT="63500" marB="63500"/>
                </a:tc>
                <a:tc>
                  <a:txBody>
                    <a:bodyPr/>
                    <a:lstStyle/>
                    <a:p>
                      <a:pPr marL="0" lvl="0" indent="0" algn="l" rtl="0">
                        <a:spcBef>
                          <a:spcPts val="0"/>
                        </a:spcBef>
                        <a:spcAft>
                          <a:spcPts val="0"/>
                        </a:spcAft>
                        <a:buNone/>
                      </a:pPr>
                      <a:r>
                        <a:rPr lang="en" sz="1100" b="1"/>
                        <a:t>Stopping Distance (m)</a:t>
                      </a:r>
                      <a:endParaRPr sz="1100" b="1"/>
                    </a:p>
                  </a:txBody>
                  <a:tcPr marL="63500" marR="63500" marT="63500" marB="63500"/>
                </a:tc>
                <a:extLst>
                  <a:ext uri="{0D108BD9-81ED-4DB2-BD59-A6C34878D82A}">
                    <a16:rowId xmlns:a16="http://schemas.microsoft.com/office/drawing/2014/main" val="10000"/>
                  </a:ext>
                </a:extLst>
              </a:tr>
              <a:tr h="357125">
                <a:tc>
                  <a:txBody>
                    <a:bodyPr/>
                    <a:lstStyle/>
                    <a:p>
                      <a:pPr marL="0" lvl="0" indent="0" algn="l" rtl="0">
                        <a:spcBef>
                          <a:spcPts val="0"/>
                        </a:spcBef>
                        <a:spcAft>
                          <a:spcPts val="0"/>
                        </a:spcAft>
                        <a:buNone/>
                      </a:pPr>
                      <a:r>
                        <a:rPr lang="en" sz="1100"/>
                        <a:t>0.25</a:t>
                      </a:r>
                      <a:endParaRPr sz="1100"/>
                    </a:p>
                  </a:txBody>
                  <a:tcPr marL="63500" marR="63500" marT="63500" marB="63500"/>
                </a:tc>
                <a:tc>
                  <a:txBody>
                    <a:bodyPr/>
                    <a:lstStyle/>
                    <a:p>
                      <a:pPr marL="0" lvl="0" indent="0" algn="l" rtl="0">
                        <a:spcBef>
                          <a:spcPts val="0"/>
                        </a:spcBef>
                        <a:spcAft>
                          <a:spcPts val="0"/>
                        </a:spcAft>
                        <a:buNone/>
                      </a:pPr>
                      <a:r>
                        <a:rPr lang="en" sz="1100"/>
                        <a:t>.06</a:t>
                      </a:r>
                      <a:endParaRPr sz="1100"/>
                    </a:p>
                  </a:txBody>
                  <a:tcPr marL="63500" marR="63500" marT="63500" marB="63500"/>
                </a:tc>
                <a:extLst>
                  <a:ext uri="{0D108BD9-81ED-4DB2-BD59-A6C34878D82A}">
                    <a16:rowId xmlns:a16="http://schemas.microsoft.com/office/drawing/2014/main" val="10001"/>
                  </a:ext>
                </a:extLst>
              </a:tr>
              <a:tr h="357125">
                <a:tc>
                  <a:txBody>
                    <a:bodyPr/>
                    <a:lstStyle/>
                    <a:p>
                      <a:pPr marL="0" lvl="0" indent="0" algn="l" rtl="0">
                        <a:spcBef>
                          <a:spcPts val="0"/>
                        </a:spcBef>
                        <a:spcAft>
                          <a:spcPts val="0"/>
                        </a:spcAft>
                        <a:buNone/>
                      </a:pPr>
                      <a:r>
                        <a:rPr lang="en" sz="1100"/>
                        <a:t>0.5</a:t>
                      </a:r>
                      <a:endParaRPr sz="1100"/>
                    </a:p>
                  </a:txBody>
                  <a:tcPr marL="63500" marR="63500" marT="63500" marB="63500"/>
                </a:tc>
                <a:tc>
                  <a:txBody>
                    <a:bodyPr/>
                    <a:lstStyle/>
                    <a:p>
                      <a:pPr marL="0" lvl="0" indent="0" algn="l" rtl="0">
                        <a:spcBef>
                          <a:spcPts val="0"/>
                        </a:spcBef>
                        <a:spcAft>
                          <a:spcPts val="0"/>
                        </a:spcAft>
                        <a:buNone/>
                      </a:pPr>
                      <a:r>
                        <a:rPr lang="en" sz="1100"/>
                        <a:t>.08</a:t>
                      </a:r>
                      <a:endParaRPr sz="1100"/>
                    </a:p>
                  </a:txBody>
                  <a:tcPr marL="63500" marR="63500" marT="63500" marB="63500"/>
                </a:tc>
                <a:extLst>
                  <a:ext uri="{0D108BD9-81ED-4DB2-BD59-A6C34878D82A}">
                    <a16:rowId xmlns:a16="http://schemas.microsoft.com/office/drawing/2014/main" val="10002"/>
                  </a:ext>
                </a:extLst>
              </a:tr>
              <a:tr h="357125">
                <a:tc>
                  <a:txBody>
                    <a:bodyPr/>
                    <a:lstStyle/>
                    <a:p>
                      <a:pPr marL="0" lvl="0" indent="0" algn="l" rtl="0">
                        <a:spcBef>
                          <a:spcPts val="0"/>
                        </a:spcBef>
                        <a:spcAft>
                          <a:spcPts val="0"/>
                        </a:spcAft>
                        <a:buNone/>
                      </a:pPr>
                      <a:r>
                        <a:rPr lang="en" sz="1100"/>
                        <a:t>0.75</a:t>
                      </a:r>
                      <a:endParaRPr sz="1100"/>
                    </a:p>
                  </a:txBody>
                  <a:tcPr marL="63500" marR="63500" marT="63500" marB="63500"/>
                </a:tc>
                <a:tc>
                  <a:txBody>
                    <a:bodyPr/>
                    <a:lstStyle/>
                    <a:p>
                      <a:pPr marL="0" lvl="0" indent="0" algn="l" rtl="0">
                        <a:spcBef>
                          <a:spcPts val="0"/>
                        </a:spcBef>
                        <a:spcAft>
                          <a:spcPts val="0"/>
                        </a:spcAft>
                        <a:buNone/>
                      </a:pPr>
                      <a:r>
                        <a:rPr lang="en" sz="1100"/>
                        <a:t>.10</a:t>
                      </a:r>
                      <a:endParaRPr sz="1100"/>
                    </a:p>
                  </a:txBody>
                  <a:tcPr marL="63500" marR="63500" marT="63500" marB="63500"/>
                </a:tc>
                <a:extLst>
                  <a:ext uri="{0D108BD9-81ED-4DB2-BD59-A6C34878D82A}">
                    <a16:rowId xmlns:a16="http://schemas.microsoft.com/office/drawing/2014/main" val="10003"/>
                  </a:ext>
                </a:extLst>
              </a:tr>
              <a:tr h="357125">
                <a:tc>
                  <a:txBody>
                    <a:bodyPr/>
                    <a:lstStyle/>
                    <a:p>
                      <a:pPr marL="0" lvl="0" indent="0" algn="l" rtl="0">
                        <a:spcBef>
                          <a:spcPts val="0"/>
                        </a:spcBef>
                        <a:spcAft>
                          <a:spcPts val="0"/>
                        </a:spcAft>
                        <a:buNone/>
                      </a:pPr>
                      <a:r>
                        <a:rPr lang="en" sz="1100"/>
                        <a:t>1</a:t>
                      </a:r>
                      <a:endParaRPr sz="1100"/>
                    </a:p>
                  </a:txBody>
                  <a:tcPr marL="63500" marR="63500" marT="63500" marB="63500"/>
                </a:tc>
                <a:tc>
                  <a:txBody>
                    <a:bodyPr/>
                    <a:lstStyle/>
                    <a:p>
                      <a:pPr marL="0" lvl="0" indent="0" algn="l" rtl="0">
                        <a:spcBef>
                          <a:spcPts val="0"/>
                        </a:spcBef>
                        <a:spcAft>
                          <a:spcPts val="0"/>
                        </a:spcAft>
                        <a:buNone/>
                      </a:pPr>
                      <a:r>
                        <a:rPr lang="en" sz="1100"/>
                        <a:t>.11</a:t>
                      </a:r>
                      <a:endParaRPr sz="1100"/>
                    </a:p>
                  </a:txBody>
                  <a:tcPr marL="63500" marR="63500" marT="63500" marB="63500"/>
                </a:tc>
                <a:extLst>
                  <a:ext uri="{0D108BD9-81ED-4DB2-BD59-A6C34878D82A}">
                    <a16:rowId xmlns:a16="http://schemas.microsoft.com/office/drawing/2014/main" val="10004"/>
                  </a:ext>
                </a:extLst>
              </a:tr>
              <a:tr h="357125">
                <a:tc>
                  <a:txBody>
                    <a:bodyPr/>
                    <a:lstStyle/>
                    <a:p>
                      <a:pPr marL="0" lvl="0" indent="0" algn="l" rtl="0">
                        <a:spcBef>
                          <a:spcPts val="0"/>
                        </a:spcBef>
                        <a:spcAft>
                          <a:spcPts val="0"/>
                        </a:spcAft>
                        <a:buNone/>
                      </a:pPr>
                      <a:r>
                        <a:rPr lang="en" sz="1100"/>
                        <a:t>1.25</a:t>
                      </a:r>
                      <a:endParaRPr sz="1100"/>
                    </a:p>
                  </a:txBody>
                  <a:tcPr marL="63500" marR="63500" marT="63500" marB="63500"/>
                </a:tc>
                <a:tc>
                  <a:txBody>
                    <a:bodyPr/>
                    <a:lstStyle/>
                    <a:p>
                      <a:pPr marL="0" lvl="0" indent="0" algn="l" rtl="0">
                        <a:spcBef>
                          <a:spcPts val="0"/>
                        </a:spcBef>
                        <a:spcAft>
                          <a:spcPts val="0"/>
                        </a:spcAft>
                        <a:buNone/>
                      </a:pPr>
                      <a:r>
                        <a:rPr lang="en" sz="1100"/>
                        <a:t>.24</a:t>
                      </a:r>
                      <a:endParaRPr sz="1100"/>
                    </a:p>
                  </a:txBody>
                  <a:tcPr marL="63500" marR="63500" marT="63500" marB="63500"/>
                </a:tc>
                <a:extLst>
                  <a:ext uri="{0D108BD9-81ED-4DB2-BD59-A6C34878D82A}">
                    <a16:rowId xmlns:a16="http://schemas.microsoft.com/office/drawing/2014/main" val="10005"/>
                  </a:ext>
                </a:extLst>
              </a:tr>
              <a:tr h="357125">
                <a:tc>
                  <a:txBody>
                    <a:bodyPr/>
                    <a:lstStyle/>
                    <a:p>
                      <a:pPr marL="0" lvl="0" indent="0" algn="l" rtl="0">
                        <a:spcBef>
                          <a:spcPts val="0"/>
                        </a:spcBef>
                        <a:spcAft>
                          <a:spcPts val="0"/>
                        </a:spcAft>
                        <a:buNone/>
                      </a:pPr>
                      <a:r>
                        <a:rPr lang="en" sz="1100"/>
                        <a:t>1.5</a:t>
                      </a:r>
                      <a:endParaRPr sz="1100"/>
                    </a:p>
                  </a:txBody>
                  <a:tcPr marL="63500" marR="63500" marT="63500" marB="63500"/>
                </a:tc>
                <a:tc>
                  <a:txBody>
                    <a:bodyPr/>
                    <a:lstStyle/>
                    <a:p>
                      <a:pPr marL="0" lvl="0" indent="0" algn="l" rtl="0">
                        <a:spcBef>
                          <a:spcPts val="0"/>
                        </a:spcBef>
                        <a:spcAft>
                          <a:spcPts val="0"/>
                        </a:spcAft>
                        <a:buNone/>
                      </a:pPr>
                      <a:r>
                        <a:rPr lang="en" sz="1100"/>
                        <a:t>.43</a:t>
                      </a:r>
                      <a:endParaRPr sz="1100"/>
                    </a:p>
                  </a:txBody>
                  <a:tcPr marL="63500" marR="63500" marT="63500" marB="63500"/>
                </a:tc>
                <a:extLst>
                  <a:ext uri="{0D108BD9-81ED-4DB2-BD59-A6C34878D82A}">
                    <a16:rowId xmlns:a16="http://schemas.microsoft.com/office/drawing/2014/main" val="10006"/>
                  </a:ext>
                </a:extLst>
              </a:tr>
              <a:tr h="357125">
                <a:tc>
                  <a:txBody>
                    <a:bodyPr/>
                    <a:lstStyle/>
                    <a:p>
                      <a:pPr marL="0" lvl="0" indent="0" algn="l" rtl="0">
                        <a:spcBef>
                          <a:spcPts val="0"/>
                        </a:spcBef>
                        <a:spcAft>
                          <a:spcPts val="0"/>
                        </a:spcAft>
                        <a:buNone/>
                      </a:pPr>
                      <a:r>
                        <a:rPr lang="en" sz="1100"/>
                        <a:t>1.75</a:t>
                      </a:r>
                      <a:endParaRPr sz="1100"/>
                    </a:p>
                  </a:txBody>
                  <a:tcPr marL="63500" marR="63500" marT="63500" marB="63500"/>
                </a:tc>
                <a:tc>
                  <a:txBody>
                    <a:bodyPr/>
                    <a:lstStyle/>
                    <a:p>
                      <a:pPr marL="0" lvl="0" indent="0" algn="l" rtl="0">
                        <a:spcBef>
                          <a:spcPts val="0"/>
                        </a:spcBef>
                        <a:spcAft>
                          <a:spcPts val="0"/>
                        </a:spcAft>
                        <a:buNone/>
                      </a:pPr>
                      <a:r>
                        <a:rPr lang="en" sz="1100"/>
                        <a:t>.41</a:t>
                      </a:r>
                      <a:endParaRPr sz="1100"/>
                    </a:p>
                  </a:txBody>
                  <a:tcPr marL="63500" marR="63500" marT="63500" marB="63500"/>
                </a:tc>
                <a:extLst>
                  <a:ext uri="{0D108BD9-81ED-4DB2-BD59-A6C34878D82A}">
                    <a16:rowId xmlns:a16="http://schemas.microsoft.com/office/drawing/2014/main" val="10007"/>
                  </a:ext>
                </a:extLst>
              </a:tr>
              <a:tr h="357125">
                <a:tc>
                  <a:txBody>
                    <a:bodyPr/>
                    <a:lstStyle/>
                    <a:p>
                      <a:pPr marL="0" lvl="0" indent="0" algn="l" rtl="0">
                        <a:spcBef>
                          <a:spcPts val="0"/>
                        </a:spcBef>
                        <a:spcAft>
                          <a:spcPts val="0"/>
                        </a:spcAft>
                        <a:buNone/>
                      </a:pPr>
                      <a:r>
                        <a:rPr lang="en" sz="1100"/>
                        <a:t>2</a:t>
                      </a:r>
                      <a:endParaRPr sz="1100"/>
                    </a:p>
                  </a:txBody>
                  <a:tcPr marL="63500" marR="63500" marT="63500" marB="63500"/>
                </a:tc>
                <a:tc>
                  <a:txBody>
                    <a:bodyPr/>
                    <a:lstStyle/>
                    <a:p>
                      <a:pPr marL="0" lvl="0" indent="0" algn="l" rtl="0">
                        <a:spcBef>
                          <a:spcPts val="0"/>
                        </a:spcBef>
                        <a:spcAft>
                          <a:spcPts val="0"/>
                        </a:spcAft>
                        <a:buNone/>
                      </a:pPr>
                      <a:r>
                        <a:rPr lang="en" sz="1100"/>
                        <a:t>.47</a:t>
                      </a:r>
                      <a:endParaRPr sz="1100"/>
                    </a:p>
                  </a:txBody>
                  <a:tcPr marL="63500" marR="63500" marT="63500" marB="63500"/>
                </a:tc>
                <a:extLst>
                  <a:ext uri="{0D108BD9-81ED-4DB2-BD59-A6C34878D82A}">
                    <a16:rowId xmlns:a16="http://schemas.microsoft.com/office/drawing/2014/main" val="10008"/>
                  </a:ext>
                </a:extLst>
              </a:tr>
              <a:tr h="357125">
                <a:tc>
                  <a:txBody>
                    <a:bodyPr/>
                    <a:lstStyle/>
                    <a:p>
                      <a:pPr marL="0" lvl="0" indent="0" algn="l" rtl="0">
                        <a:spcBef>
                          <a:spcPts val="0"/>
                        </a:spcBef>
                        <a:spcAft>
                          <a:spcPts val="0"/>
                        </a:spcAft>
                        <a:buNone/>
                      </a:pPr>
                      <a:r>
                        <a:rPr lang="en" sz="1100"/>
                        <a:t>2.25</a:t>
                      </a:r>
                      <a:endParaRPr sz="1100"/>
                    </a:p>
                  </a:txBody>
                  <a:tcPr marL="63500" marR="63500" marT="63500" marB="63500"/>
                </a:tc>
                <a:tc>
                  <a:txBody>
                    <a:bodyPr/>
                    <a:lstStyle/>
                    <a:p>
                      <a:pPr marL="0" lvl="0" indent="0" algn="l" rtl="0">
                        <a:spcBef>
                          <a:spcPts val="0"/>
                        </a:spcBef>
                        <a:spcAft>
                          <a:spcPts val="0"/>
                        </a:spcAft>
                        <a:buNone/>
                      </a:pPr>
                      <a:r>
                        <a:rPr lang="en" sz="1100"/>
                        <a:t>.558</a:t>
                      </a:r>
                      <a:endParaRPr sz="1100"/>
                    </a:p>
                  </a:txBody>
                  <a:tcPr marL="63500" marR="63500" marT="63500" marB="63500"/>
                </a:tc>
                <a:extLst>
                  <a:ext uri="{0D108BD9-81ED-4DB2-BD59-A6C34878D82A}">
                    <a16:rowId xmlns:a16="http://schemas.microsoft.com/office/drawing/2014/main" val="10009"/>
                  </a:ext>
                </a:extLst>
              </a:tr>
            </a:tbl>
          </a:graphicData>
        </a:graphic>
      </p:graphicFrame>
      <p:sp>
        <p:nvSpPr>
          <p:cNvPr id="204" name="Google Shape;204;p23"/>
          <p:cNvSpPr txBox="1"/>
          <p:nvPr/>
        </p:nvSpPr>
        <p:spPr>
          <a:xfrm>
            <a:off x="7212225" y="4695600"/>
            <a:ext cx="2019900" cy="4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66" b="1" i="1">
                <a:solidFill>
                  <a:schemeClr val="dk1"/>
                </a:solidFill>
              </a:rPr>
              <a:t>Technical Overview</a:t>
            </a:r>
            <a:endParaRPr sz="1800" b="1" i="1">
              <a:solidFill>
                <a:schemeClr val="dk2"/>
              </a:solidFill>
            </a:endParaRPr>
          </a:p>
        </p:txBody>
      </p:sp>
      <p:pic>
        <p:nvPicPr>
          <p:cNvPr id="205" name="Google Shape;205;p23" title="Chart"/>
          <p:cNvPicPr preferRelativeResize="0"/>
          <p:nvPr/>
        </p:nvPicPr>
        <p:blipFill>
          <a:blip r:embed="rId3">
            <a:alphaModFix/>
          </a:blip>
          <a:stretch>
            <a:fillRect/>
          </a:stretch>
        </p:blipFill>
        <p:spPr>
          <a:xfrm>
            <a:off x="3152025" y="1170125"/>
            <a:ext cx="5455107" cy="3373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p:nvPr/>
        </p:nvSpPr>
        <p:spPr>
          <a:xfrm>
            <a:off x="6014350" y="3065675"/>
            <a:ext cx="1245600" cy="3693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24"/>
          <p:cNvSpPr/>
          <p:nvPr/>
        </p:nvSpPr>
        <p:spPr>
          <a:xfrm>
            <a:off x="6001700" y="2103050"/>
            <a:ext cx="1245600" cy="977700"/>
          </a:xfrm>
          <a:prstGeom prst="rect">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24"/>
          <p:cNvSpPr/>
          <p:nvPr/>
        </p:nvSpPr>
        <p:spPr>
          <a:xfrm>
            <a:off x="6014350" y="1738928"/>
            <a:ext cx="1245600" cy="3693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24"/>
          <p:cNvSpPr/>
          <p:nvPr/>
        </p:nvSpPr>
        <p:spPr>
          <a:xfrm>
            <a:off x="247150" y="1653925"/>
            <a:ext cx="3148200" cy="1428600"/>
          </a:xfrm>
          <a:prstGeom prst="arc">
            <a:avLst>
              <a:gd name="adj1" fmla="val 10613424"/>
              <a:gd name="adj2" fmla="val 189189"/>
            </a:avLst>
          </a:prstGeom>
          <a:solidFill>
            <a:srgbClr val="F4CCCC"/>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24"/>
          <p:cNvSpPr/>
          <p:nvPr/>
        </p:nvSpPr>
        <p:spPr>
          <a:xfrm rot="10558599">
            <a:off x="292612" y="2388071"/>
            <a:ext cx="1573478" cy="1059836"/>
          </a:xfrm>
          <a:prstGeom prst="triangle">
            <a:avLst>
              <a:gd name="adj" fmla="val 5106"/>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24"/>
          <p:cNvSpPr/>
          <p:nvPr/>
        </p:nvSpPr>
        <p:spPr>
          <a:xfrm rot="-10503349">
            <a:off x="1771542" y="2388044"/>
            <a:ext cx="1573354" cy="1059905"/>
          </a:xfrm>
          <a:prstGeom prst="triangle">
            <a:avLst>
              <a:gd name="adj" fmla="val 93142"/>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6" name="Google Shape;216;p24"/>
          <p:cNvSpPr/>
          <p:nvPr/>
        </p:nvSpPr>
        <p:spPr>
          <a:xfrm>
            <a:off x="1354100" y="3037650"/>
            <a:ext cx="945600" cy="13377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24"/>
          <p:cNvSpPr/>
          <p:nvPr/>
        </p:nvSpPr>
        <p:spPr>
          <a:xfrm>
            <a:off x="1192650" y="3072250"/>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4"/>
          <p:cNvSpPr/>
          <p:nvPr/>
        </p:nvSpPr>
        <p:spPr>
          <a:xfrm>
            <a:off x="1192650" y="3985800"/>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9" name="Google Shape;219;p24"/>
          <p:cNvSpPr/>
          <p:nvPr/>
        </p:nvSpPr>
        <p:spPr>
          <a:xfrm>
            <a:off x="2299700" y="3082475"/>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24"/>
          <p:cNvSpPr/>
          <p:nvPr/>
        </p:nvSpPr>
        <p:spPr>
          <a:xfrm>
            <a:off x="2299700" y="3996025"/>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 name="Google Shape;221;p24"/>
          <p:cNvSpPr/>
          <p:nvPr/>
        </p:nvSpPr>
        <p:spPr>
          <a:xfrm>
            <a:off x="1700000" y="3416975"/>
            <a:ext cx="253800" cy="2769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22" name="Google Shape;222;p24"/>
          <p:cNvCxnSpPr>
            <a:stCxn id="221" idx="0"/>
            <a:endCxn id="213" idx="2"/>
          </p:cNvCxnSpPr>
          <p:nvPr/>
        </p:nvCxnSpPr>
        <p:spPr>
          <a:xfrm rot="10800000" flipH="1">
            <a:off x="1826900" y="2454275"/>
            <a:ext cx="1557000" cy="962700"/>
          </a:xfrm>
          <a:prstGeom prst="straightConnector1">
            <a:avLst/>
          </a:prstGeom>
          <a:noFill/>
          <a:ln w="9525" cap="flat" cmpd="sng">
            <a:solidFill>
              <a:schemeClr val="dk2"/>
            </a:solidFill>
            <a:prstDash val="dash"/>
            <a:round/>
            <a:headEnd type="none" w="med" len="med"/>
            <a:tailEnd type="none" w="med" len="med"/>
          </a:ln>
        </p:spPr>
      </p:cxnSp>
      <p:cxnSp>
        <p:nvCxnSpPr>
          <p:cNvPr id="223" name="Google Shape;223;p24"/>
          <p:cNvCxnSpPr>
            <a:stCxn id="221" idx="0"/>
            <a:endCxn id="213" idx="0"/>
          </p:cNvCxnSpPr>
          <p:nvPr/>
        </p:nvCxnSpPr>
        <p:spPr>
          <a:xfrm rot="10800000">
            <a:off x="258200" y="2453075"/>
            <a:ext cx="1568700" cy="963900"/>
          </a:xfrm>
          <a:prstGeom prst="straightConnector1">
            <a:avLst/>
          </a:prstGeom>
          <a:noFill/>
          <a:ln w="9525" cap="flat" cmpd="sng">
            <a:solidFill>
              <a:schemeClr val="dk2"/>
            </a:solidFill>
            <a:prstDash val="dash"/>
            <a:round/>
            <a:headEnd type="none" w="med" len="med"/>
            <a:tailEnd type="none" w="med" len="med"/>
          </a:ln>
        </p:spPr>
      </p:cxnSp>
      <p:cxnSp>
        <p:nvCxnSpPr>
          <p:cNvPr id="224" name="Google Shape;224;p24"/>
          <p:cNvCxnSpPr>
            <a:endCxn id="221" idx="0"/>
          </p:cNvCxnSpPr>
          <p:nvPr/>
        </p:nvCxnSpPr>
        <p:spPr>
          <a:xfrm>
            <a:off x="1826900" y="1665275"/>
            <a:ext cx="0" cy="1751700"/>
          </a:xfrm>
          <a:prstGeom prst="straightConnector1">
            <a:avLst/>
          </a:prstGeom>
          <a:noFill/>
          <a:ln w="9525" cap="flat" cmpd="sng">
            <a:solidFill>
              <a:schemeClr val="dk2"/>
            </a:solidFill>
            <a:prstDash val="dot"/>
            <a:round/>
            <a:headEnd type="none" w="med" len="med"/>
            <a:tailEnd type="none" w="med" len="med"/>
          </a:ln>
        </p:spPr>
      </p:cxnSp>
      <p:sp>
        <p:nvSpPr>
          <p:cNvPr id="225" name="Google Shape;225;p24"/>
          <p:cNvSpPr/>
          <p:nvPr/>
        </p:nvSpPr>
        <p:spPr>
          <a:xfrm rot="1449928">
            <a:off x="1774851" y="2648951"/>
            <a:ext cx="868401" cy="293397"/>
          </a:xfrm>
          <a:prstGeom prst="arc">
            <a:avLst>
              <a:gd name="adj1" fmla="val 11223726"/>
              <a:gd name="adj2" fmla="val 2116620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24"/>
          <p:cNvSpPr txBox="1"/>
          <p:nvPr/>
        </p:nvSpPr>
        <p:spPr>
          <a:xfrm>
            <a:off x="1863000" y="2669075"/>
            <a:ext cx="58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rPr>
              <a:t>π/3</a:t>
            </a:r>
            <a:endParaRPr>
              <a:solidFill>
                <a:schemeClr val="dk2"/>
              </a:solidFill>
            </a:endParaRPr>
          </a:p>
        </p:txBody>
      </p:sp>
      <p:pic>
        <p:nvPicPr>
          <p:cNvPr id="227" name="Google Shape;227;p24"/>
          <p:cNvPicPr preferRelativeResize="0"/>
          <p:nvPr/>
        </p:nvPicPr>
        <p:blipFill>
          <a:blip r:embed="rId3">
            <a:alphaModFix/>
          </a:blip>
          <a:stretch>
            <a:fillRect/>
          </a:stretch>
        </p:blipFill>
        <p:spPr>
          <a:xfrm rot="-5400000">
            <a:off x="2897737" y="2474388"/>
            <a:ext cx="1862550" cy="244375"/>
          </a:xfrm>
          <a:prstGeom prst="rect">
            <a:avLst/>
          </a:prstGeom>
          <a:noFill/>
          <a:ln>
            <a:noFill/>
          </a:ln>
        </p:spPr>
      </p:pic>
      <p:sp>
        <p:nvSpPr>
          <p:cNvPr id="228" name="Google Shape;228;p24"/>
          <p:cNvSpPr txBox="1"/>
          <p:nvPr/>
        </p:nvSpPr>
        <p:spPr>
          <a:xfrm>
            <a:off x="3773775" y="2294700"/>
            <a:ext cx="1089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Buffer distance</a:t>
            </a:r>
            <a:endParaRPr sz="1200">
              <a:solidFill>
                <a:schemeClr val="dk2"/>
              </a:solidFill>
            </a:endParaRPr>
          </a:p>
        </p:txBody>
      </p:sp>
      <p:sp>
        <p:nvSpPr>
          <p:cNvPr id="229" name="Google Shape;229;p24"/>
          <p:cNvSpPr/>
          <p:nvPr/>
        </p:nvSpPr>
        <p:spPr>
          <a:xfrm>
            <a:off x="97100" y="1503825"/>
            <a:ext cx="3471300" cy="3356100"/>
          </a:xfrm>
          <a:prstGeom prst="mathMultiply">
            <a:avLst>
              <a:gd name="adj1" fmla="val 1202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24"/>
          <p:cNvSpPr/>
          <p:nvPr/>
        </p:nvSpPr>
        <p:spPr>
          <a:xfrm>
            <a:off x="6164350" y="3068663"/>
            <a:ext cx="945600" cy="13377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24"/>
          <p:cNvSpPr/>
          <p:nvPr/>
        </p:nvSpPr>
        <p:spPr>
          <a:xfrm>
            <a:off x="6002900" y="3103263"/>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24"/>
          <p:cNvSpPr/>
          <p:nvPr/>
        </p:nvSpPr>
        <p:spPr>
          <a:xfrm>
            <a:off x="6002900" y="4016813"/>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24"/>
          <p:cNvSpPr/>
          <p:nvPr/>
        </p:nvSpPr>
        <p:spPr>
          <a:xfrm>
            <a:off x="7109950" y="3113488"/>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24"/>
          <p:cNvSpPr/>
          <p:nvPr/>
        </p:nvSpPr>
        <p:spPr>
          <a:xfrm>
            <a:off x="7109950" y="4027038"/>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24"/>
          <p:cNvSpPr/>
          <p:nvPr/>
        </p:nvSpPr>
        <p:spPr>
          <a:xfrm>
            <a:off x="6510250" y="3447988"/>
            <a:ext cx="253800" cy="2769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36" name="Google Shape;236;p24"/>
          <p:cNvCxnSpPr>
            <a:stCxn id="235" idx="0"/>
            <a:endCxn id="233" idx="4"/>
          </p:cNvCxnSpPr>
          <p:nvPr/>
        </p:nvCxnSpPr>
        <p:spPr>
          <a:xfrm>
            <a:off x="6637150" y="3447988"/>
            <a:ext cx="547800" cy="0"/>
          </a:xfrm>
          <a:prstGeom prst="straightConnector1">
            <a:avLst/>
          </a:prstGeom>
          <a:noFill/>
          <a:ln w="9525" cap="flat" cmpd="sng">
            <a:solidFill>
              <a:schemeClr val="dk2"/>
            </a:solidFill>
            <a:prstDash val="dash"/>
            <a:round/>
            <a:headEnd type="none" w="med" len="med"/>
            <a:tailEnd type="none" w="med" len="med"/>
          </a:ln>
        </p:spPr>
      </p:cxnSp>
      <p:cxnSp>
        <p:nvCxnSpPr>
          <p:cNvPr id="237" name="Google Shape;237;p24"/>
          <p:cNvCxnSpPr>
            <a:stCxn id="235" idx="0"/>
            <a:endCxn id="231" idx="4"/>
          </p:cNvCxnSpPr>
          <p:nvPr/>
        </p:nvCxnSpPr>
        <p:spPr>
          <a:xfrm rot="10800000">
            <a:off x="6077950" y="3437788"/>
            <a:ext cx="559200" cy="10200"/>
          </a:xfrm>
          <a:prstGeom prst="straightConnector1">
            <a:avLst/>
          </a:prstGeom>
          <a:noFill/>
          <a:ln w="9525" cap="flat" cmpd="sng">
            <a:solidFill>
              <a:schemeClr val="dk2"/>
            </a:solidFill>
            <a:prstDash val="dash"/>
            <a:round/>
            <a:headEnd type="none" w="med" len="med"/>
            <a:tailEnd type="none" w="med" len="med"/>
          </a:ln>
        </p:spPr>
      </p:cxnSp>
      <p:cxnSp>
        <p:nvCxnSpPr>
          <p:cNvPr id="238" name="Google Shape;238;p24"/>
          <p:cNvCxnSpPr>
            <a:stCxn id="231" idx="2"/>
          </p:cNvCxnSpPr>
          <p:nvPr/>
        </p:nvCxnSpPr>
        <p:spPr>
          <a:xfrm rot="10800000">
            <a:off x="6001700" y="1238613"/>
            <a:ext cx="1200" cy="2031900"/>
          </a:xfrm>
          <a:prstGeom prst="straightConnector1">
            <a:avLst/>
          </a:prstGeom>
          <a:noFill/>
          <a:ln w="9525" cap="flat" cmpd="sng">
            <a:solidFill>
              <a:schemeClr val="dk2"/>
            </a:solidFill>
            <a:prstDash val="dash"/>
            <a:round/>
            <a:headEnd type="none" w="med" len="med"/>
            <a:tailEnd type="none" w="med" len="med"/>
          </a:ln>
        </p:spPr>
      </p:cxnSp>
      <p:cxnSp>
        <p:nvCxnSpPr>
          <p:cNvPr id="239" name="Google Shape;239;p24"/>
          <p:cNvCxnSpPr>
            <a:stCxn id="233" idx="6"/>
          </p:cNvCxnSpPr>
          <p:nvPr/>
        </p:nvCxnSpPr>
        <p:spPr>
          <a:xfrm rot="10800000">
            <a:off x="7247350" y="1261738"/>
            <a:ext cx="12600" cy="2019000"/>
          </a:xfrm>
          <a:prstGeom prst="straightConnector1">
            <a:avLst/>
          </a:prstGeom>
          <a:noFill/>
          <a:ln w="9525" cap="flat" cmpd="sng">
            <a:solidFill>
              <a:schemeClr val="dk2"/>
            </a:solidFill>
            <a:prstDash val="dash"/>
            <a:round/>
            <a:headEnd type="none" w="med" len="med"/>
            <a:tailEnd type="none" w="med" len="med"/>
          </a:ln>
        </p:spPr>
      </p:cxnSp>
      <p:cxnSp>
        <p:nvCxnSpPr>
          <p:cNvPr id="240" name="Google Shape;240;p24"/>
          <p:cNvCxnSpPr/>
          <p:nvPr/>
        </p:nvCxnSpPr>
        <p:spPr>
          <a:xfrm>
            <a:off x="6001700" y="1746025"/>
            <a:ext cx="1245600" cy="0"/>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24"/>
          <p:cNvCxnSpPr/>
          <p:nvPr/>
        </p:nvCxnSpPr>
        <p:spPr>
          <a:xfrm>
            <a:off x="6001700" y="2117550"/>
            <a:ext cx="1245600" cy="0"/>
          </a:xfrm>
          <a:prstGeom prst="straightConnector1">
            <a:avLst/>
          </a:prstGeom>
          <a:noFill/>
          <a:ln w="9525" cap="flat" cmpd="sng">
            <a:solidFill>
              <a:schemeClr val="dk2"/>
            </a:solidFill>
            <a:prstDash val="solid"/>
            <a:round/>
            <a:headEnd type="none" w="med" len="med"/>
            <a:tailEnd type="none" w="med" len="med"/>
          </a:ln>
        </p:spPr>
      </p:cxnSp>
      <p:cxnSp>
        <p:nvCxnSpPr>
          <p:cNvPr id="242" name="Google Shape;242;p24"/>
          <p:cNvCxnSpPr/>
          <p:nvPr/>
        </p:nvCxnSpPr>
        <p:spPr>
          <a:xfrm>
            <a:off x="6001700" y="3065675"/>
            <a:ext cx="1245600" cy="0"/>
          </a:xfrm>
          <a:prstGeom prst="straightConnector1">
            <a:avLst/>
          </a:prstGeom>
          <a:noFill/>
          <a:ln w="9525" cap="flat" cmpd="sng">
            <a:solidFill>
              <a:schemeClr val="dk2"/>
            </a:solidFill>
            <a:prstDash val="solid"/>
            <a:round/>
            <a:headEnd type="none" w="med" len="med"/>
            <a:tailEnd type="none" w="med" len="med"/>
          </a:ln>
        </p:spPr>
      </p:cxnSp>
      <p:pic>
        <p:nvPicPr>
          <p:cNvPr id="243" name="Google Shape;243;p24"/>
          <p:cNvPicPr preferRelativeResize="0"/>
          <p:nvPr/>
        </p:nvPicPr>
        <p:blipFill>
          <a:blip r:embed="rId3">
            <a:alphaModFix/>
          </a:blip>
          <a:stretch>
            <a:fillRect/>
          </a:stretch>
        </p:blipFill>
        <p:spPr>
          <a:xfrm rot="-5400000">
            <a:off x="7341425" y="3117312"/>
            <a:ext cx="356225" cy="244375"/>
          </a:xfrm>
          <a:prstGeom prst="rect">
            <a:avLst/>
          </a:prstGeom>
          <a:noFill/>
          <a:ln>
            <a:noFill/>
          </a:ln>
        </p:spPr>
      </p:pic>
      <p:pic>
        <p:nvPicPr>
          <p:cNvPr id="244" name="Google Shape;244;p24"/>
          <p:cNvPicPr preferRelativeResize="0"/>
          <p:nvPr/>
        </p:nvPicPr>
        <p:blipFill>
          <a:blip r:embed="rId3">
            <a:alphaModFix/>
          </a:blip>
          <a:stretch>
            <a:fillRect/>
          </a:stretch>
        </p:blipFill>
        <p:spPr>
          <a:xfrm rot="-5400000">
            <a:off x="7030650" y="2474387"/>
            <a:ext cx="977775" cy="244375"/>
          </a:xfrm>
          <a:prstGeom prst="rect">
            <a:avLst/>
          </a:prstGeom>
          <a:noFill/>
          <a:ln>
            <a:noFill/>
          </a:ln>
        </p:spPr>
      </p:pic>
      <p:pic>
        <p:nvPicPr>
          <p:cNvPr id="245" name="Google Shape;245;p24"/>
          <p:cNvPicPr preferRelativeResize="0"/>
          <p:nvPr/>
        </p:nvPicPr>
        <p:blipFill>
          <a:blip r:embed="rId3">
            <a:alphaModFix/>
          </a:blip>
          <a:stretch>
            <a:fillRect/>
          </a:stretch>
        </p:blipFill>
        <p:spPr>
          <a:xfrm rot="-5400000">
            <a:off x="7341425" y="1801962"/>
            <a:ext cx="356225" cy="244375"/>
          </a:xfrm>
          <a:prstGeom prst="rect">
            <a:avLst/>
          </a:prstGeom>
          <a:noFill/>
          <a:ln>
            <a:noFill/>
          </a:ln>
        </p:spPr>
      </p:pic>
      <p:sp>
        <p:nvSpPr>
          <p:cNvPr id="246" name="Google Shape;246;p24"/>
          <p:cNvSpPr txBox="1"/>
          <p:nvPr/>
        </p:nvSpPr>
        <p:spPr>
          <a:xfrm>
            <a:off x="7605850" y="2972675"/>
            <a:ext cx="1089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Distance to bumper</a:t>
            </a:r>
            <a:endParaRPr sz="1200">
              <a:solidFill>
                <a:schemeClr val="dk2"/>
              </a:solidFill>
            </a:endParaRPr>
          </a:p>
        </p:txBody>
      </p:sp>
      <p:sp>
        <p:nvSpPr>
          <p:cNvPr id="247" name="Google Shape;247;p24"/>
          <p:cNvSpPr txBox="1"/>
          <p:nvPr/>
        </p:nvSpPr>
        <p:spPr>
          <a:xfrm>
            <a:off x="7605850" y="2319513"/>
            <a:ext cx="1089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Stopping distance</a:t>
            </a:r>
            <a:endParaRPr sz="1200">
              <a:solidFill>
                <a:schemeClr val="dk2"/>
              </a:solidFill>
            </a:endParaRPr>
          </a:p>
        </p:txBody>
      </p:sp>
      <p:sp>
        <p:nvSpPr>
          <p:cNvPr id="248" name="Google Shape;248;p24"/>
          <p:cNvSpPr txBox="1"/>
          <p:nvPr/>
        </p:nvSpPr>
        <p:spPr>
          <a:xfrm>
            <a:off x="7641725" y="1739475"/>
            <a:ext cx="1089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Extra buffer</a:t>
            </a:r>
            <a:endParaRPr sz="1200">
              <a:solidFill>
                <a:schemeClr val="dk2"/>
              </a:solidFill>
            </a:endParaRPr>
          </a:p>
        </p:txBody>
      </p:sp>
      <p:sp>
        <p:nvSpPr>
          <p:cNvPr id="249" name="Google Shape;249;p24"/>
          <p:cNvSpPr txBox="1"/>
          <p:nvPr/>
        </p:nvSpPr>
        <p:spPr>
          <a:xfrm>
            <a:off x="7200375" y="4695600"/>
            <a:ext cx="2019900" cy="4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66" b="1" i="1">
                <a:solidFill>
                  <a:schemeClr val="dk1"/>
                </a:solidFill>
              </a:rPr>
              <a:t>Technical Overview</a:t>
            </a:r>
            <a:endParaRPr sz="1800" b="1" i="1">
              <a:solidFill>
                <a:schemeClr val="dk2"/>
              </a:solidFill>
            </a:endParaRPr>
          </a:p>
        </p:txBody>
      </p:sp>
      <p:sp>
        <p:nvSpPr>
          <p:cNvPr id="250" name="Google Shape;250;p24"/>
          <p:cNvSpPr/>
          <p:nvPr/>
        </p:nvSpPr>
        <p:spPr>
          <a:xfrm>
            <a:off x="5376725" y="1017725"/>
            <a:ext cx="3471300" cy="3678000"/>
          </a:xfrm>
          <a:prstGeom prst="roundRect">
            <a:avLst>
              <a:gd name="adj" fmla="val 16667"/>
            </a:avLst>
          </a:prstGeom>
          <a:solidFill>
            <a:srgbClr val="BAFF3F">
              <a:alpha val="3140"/>
            </a:srgbClr>
          </a:solidFill>
          <a:ln w="28575" cap="flat" cmpd="sng">
            <a:solidFill>
              <a:srgbClr val="3FFF8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 prevent crashes, we implemented a safety controller.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 prevent crashes, we implemented a safety controller.</a:t>
            </a:r>
            <a:endParaRPr/>
          </a:p>
        </p:txBody>
      </p:sp>
      <p:sp>
        <p:nvSpPr>
          <p:cNvPr id="257" name="Google Shape;257;p25"/>
          <p:cNvSpPr/>
          <p:nvPr/>
        </p:nvSpPr>
        <p:spPr>
          <a:xfrm>
            <a:off x="441675" y="3181000"/>
            <a:ext cx="1245600" cy="3693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25"/>
          <p:cNvSpPr/>
          <p:nvPr/>
        </p:nvSpPr>
        <p:spPr>
          <a:xfrm>
            <a:off x="429025" y="2218375"/>
            <a:ext cx="1245600" cy="977700"/>
          </a:xfrm>
          <a:prstGeom prst="rect">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25"/>
          <p:cNvSpPr/>
          <p:nvPr/>
        </p:nvSpPr>
        <p:spPr>
          <a:xfrm>
            <a:off x="441675" y="1854253"/>
            <a:ext cx="1245600" cy="3693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25"/>
          <p:cNvSpPr/>
          <p:nvPr/>
        </p:nvSpPr>
        <p:spPr>
          <a:xfrm>
            <a:off x="591675" y="3183988"/>
            <a:ext cx="945600" cy="13377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1" name="Google Shape;261;p25"/>
          <p:cNvSpPr/>
          <p:nvPr/>
        </p:nvSpPr>
        <p:spPr>
          <a:xfrm>
            <a:off x="430225" y="3218588"/>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25"/>
          <p:cNvSpPr/>
          <p:nvPr/>
        </p:nvSpPr>
        <p:spPr>
          <a:xfrm>
            <a:off x="430225" y="4132138"/>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3" name="Google Shape;263;p25"/>
          <p:cNvSpPr/>
          <p:nvPr/>
        </p:nvSpPr>
        <p:spPr>
          <a:xfrm>
            <a:off x="1537275" y="3228813"/>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4" name="Google Shape;264;p25"/>
          <p:cNvSpPr/>
          <p:nvPr/>
        </p:nvSpPr>
        <p:spPr>
          <a:xfrm>
            <a:off x="1537275" y="4142363"/>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5" name="Google Shape;265;p25"/>
          <p:cNvSpPr/>
          <p:nvPr/>
        </p:nvSpPr>
        <p:spPr>
          <a:xfrm>
            <a:off x="937575" y="3563313"/>
            <a:ext cx="253800" cy="2769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66" name="Google Shape;266;p25"/>
          <p:cNvCxnSpPr>
            <a:stCxn id="265" idx="0"/>
            <a:endCxn id="263" idx="4"/>
          </p:cNvCxnSpPr>
          <p:nvPr/>
        </p:nvCxnSpPr>
        <p:spPr>
          <a:xfrm>
            <a:off x="1064475" y="3563313"/>
            <a:ext cx="547800" cy="0"/>
          </a:xfrm>
          <a:prstGeom prst="straightConnector1">
            <a:avLst/>
          </a:prstGeom>
          <a:noFill/>
          <a:ln w="9525" cap="flat" cmpd="sng">
            <a:solidFill>
              <a:schemeClr val="dk2"/>
            </a:solidFill>
            <a:prstDash val="dash"/>
            <a:round/>
            <a:headEnd type="none" w="med" len="med"/>
            <a:tailEnd type="none" w="med" len="med"/>
          </a:ln>
        </p:spPr>
      </p:cxnSp>
      <p:cxnSp>
        <p:nvCxnSpPr>
          <p:cNvPr id="267" name="Google Shape;267;p25"/>
          <p:cNvCxnSpPr>
            <a:stCxn id="265" idx="0"/>
            <a:endCxn id="261" idx="4"/>
          </p:cNvCxnSpPr>
          <p:nvPr/>
        </p:nvCxnSpPr>
        <p:spPr>
          <a:xfrm rot="10800000">
            <a:off x="505275" y="3553113"/>
            <a:ext cx="559200" cy="10200"/>
          </a:xfrm>
          <a:prstGeom prst="straightConnector1">
            <a:avLst/>
          </a:prstGeom>
          <a:noFill/>
          <a:ln w="9525" cap="flat" cmpd="sng">
            <a:solidFill>
              <a:schemeClr val="dk2"/>
            </a:solidFill>
            <a:prstDash val="dash"/>
            <a:round/>
            <a:headEnd type="none" w="med" len="med"/>
            <a:tailEnd type="none" w="med" len="med"/>
          </a:ln>
        </p:spPr>
      </p:cxnSp>
      <p:cxnSp>
        <p:nvCxnSpPr>
          <p:cNvPr id="268" name="Google Shape;268;p25"/>
          <p:cNvCxnSpPr>
            <a:stCxn id="261" idx="2"/>
          </p:cNvCxnSpPr>
          <p:nvPr/>
        </p:nvCxnSpPr>
        <p:spPr>
          <a:xfrm rot="10800000">
            <a:off x="429025" y="1353938"/>
            <a:ext cx="1200" cy="2031900"/>
          </a:xfrm>
          <a:prstGeom prst="straightConnector1">
            <a:avLst/>
          </a:prstGeom>
          <a:noFill/>
          <a:ln w="9525" cap="flat" cmpd="sng">
            <a:solidFill>
              <a:schemeClr val="dk2"/>
            </a:solidFill>
            <a:prstDash val="dash"/>
            <a:round/>
            <a:headEnd type="none" w="med" len="med"/>
            <a:tailEnd type="none" w="med" len="med"/>
          </a:ln>
        </p:spPr>
      </p:cxnSp>
      <p:cxnSp>
        <p:nvCxnSpPr>
          <p:cNvPr id="269" name="Google Shape;269;p25"/>
          <p:cNvCxnSpPr>
            <a:stCxn id="263" idx="6"/>
          </p:cNvCxnSpPr>
          <p:nvPr/>
        </p:nvCxnSpPr>
        <p:spPr>
          <a:xfrm rot="10800000">
            <a:off x="1674675" y="1377063"/>
            <a:ext cx="12600" cy="2019000"/>
          </a:xfrm>
          <a:prstGeom prst="straightConnector1">
            <a:avLst/>
          </a:prstGeom>
          <a:noFill/>
          <a:ln w="9525" cap="flat" cmpd="sng">
            <a:solidFill>
              <a:schemeClr val="dk2"/>
            </a:solidFill>
            <a:prstDash val="dash"/>
            <a:round/>
            <a:headEnd type="none" w="med" len="med"/>
            <a:tailEnd type="none" w="med" len="med"/>
          </a:ln>
        </p:spPr>
      </p:cxnSp>
      <p:cxnSp>
        <p:nvCxnSpPr>
          <p:cNvPr id="270" name="Google Shape;270;p25"/>
          <p:cNvCxnSpPr/>
          <p:nvPr/>
        </p:nvCxnSpPr>
        <p:spPr>
          <a:xfrm>
            <a:off x="429025" y="1861350"/>
            <a:ext cx="1245600" cy="0"/>
          </a:xfrm>
          <a:prstGeom prst="straightConnector1">
            <a:avLst/>
          </a:prstGeom>
          <a:noFill/>
          <a:ln w="9525" cap="flat" cmpd="sng">
            <a:solidFill>
              <a:schemeClr val="dk2"/>
            </a:solidFill>
            <a:prstDash val="solid"/>
            <a:round/>
            <a:headEnd type="none" w="med" len="med"/>
            <a:tailEnd type="none" w="med" len="med"/>
          </a:ln>
        </p:spPr>
      </p:cxnSp>
      <p:cxnSp>
        <p:nvCxnSpPr>
          <p:cNvPr id="271" name="Google Shape;271;p25"/>
          <p:cNvCxnSpPr/>
          <p:nvPr/>
        </p:nvCxnSpPr>
        <p:spPr>
          <a:xfrm>
            <a:off x="429025" y="2232875"/>
            <a:ext cx="1245600" cy="0"/>
          </a:xfrm>
          <a:prstGeom prst="straightConnector1">
            <a:avLst/>
          </a:prstGeom>
          <a:noFill/>
          <a:ln w="9525" cap="flat" cmpd="sng">
            <a:solidFill>
              <a:schemeClr val="dk2"/>
            </a:solidFill>
            <a:prstDash val="solid"/>
            <a:round/>
            <a:headEnd type="none" w="med" len="med"/>
            <a:tailEnd type="none" w="med" len="med"/>
          </a:ln>
        </p:spPr>
      </p:cxnSp>
      <p:cxnSp>
        <p:nvCxnSpPr>
          <p:cNvPr id="272" name="Google Shape;272;p25"/>
          <p:cNvCxnSpPr/>
          <p:nvPr/>
        </p:nvCxnSpPr>
        <p:spPr>
          <a:xfrm>
            <a:off x="429025" y="3181000"/>
            <a:ext cx="1245600" cy="0"/>
          </a:xfrm>
          <a:prstGeom prst="straightConnector1">
            <a:avLst/>
          </a:prstGeom>
          <a:noFill/>
          <a:ln w="9525" cap="flat" cmpd="sng">
            <a:solidFill>
              <a:schemeClr val="dk2"/>
            </a:solidFill>
            <a:prstDash val="solid"/>
            <a:round/>
            <a:headEnd type="none" w="med" len="med"/>
            <a:tailEnd type="none" w="med" len="med"/>
          </a:ln>
        </p:spPr>
      </p:cxnSp>
      <p:pic>
        <p:nvPicPr>
          <p:cNvPr id="273" name="Google Shape;273;p25"/>
          <p:cNvPicPr preferRelativeResize="0"/>
          <p:nvPr/>
        </p:nvPicPr>
        <p:blipFill>
          <a:blip r:embed="rId3">
            <a:alphaModFix/>
          </a:blip>
          <a:stretch>
            <a:fillRect/>
          </a:stretch>
        </p:blipFill>
        <p:spPr>
          <a:xfrm rot="-5400000">
            <a:off x="1768750" y="3232637"/>
            <a:ext cx="356225" cy="244375"/>
          </a:xfrm>
          <a:prstGeom prst="rect">
            <a:avLst/>
          </a:prstGeom>
          <a:noFill/>
          <a:ln>
            <a:noFill/>
          </a:ln>
        </p:spPr>
      </p:pic>
      <p:pic>
        <p:nvPicPr>
          <p:cNvPr id="274" name="Google Shape;274;p25"/>
          <p:cNvPicPr preferRelativeResize="0"/>
          <p:nvPr/>
        </p:nvPicPr>
        <p:blipFill>
          <a:blip r:embed="rId3">
            <a:alphaModFix/>
          </a:blip>
          <a:stretch>
            <a:fillRect/>
          </a:stretch>
        </p:blipFill>
        <p:spPr>
          <a:xfrm rot="-5400000">
            <a:off x="1457975" y="2589712"/>
            <a:ext cx="977775" cy="244375"/>
          </a:xfrm>
          <a:prstGeom prst="rect">
            <a:avLst/>
          </a:prstGeom>
          <a:noFill/>
          <a:ln>
            <a:noFill/>
          </a:ln>
        </p:spPr>
      </p:pic>
      <p:pic>
        <p:nvPicPr>
          <p:cNvPr id="275" name="Google Shape;275;p25"/>
          <p:cNvPicPr preferRelativeResize="0"/>
          <p:nvPr/>
        </p:nvPicPr>
        <p:blipFill>
          <a:blip r:embed="rId3">
            <a:alphaModFix/>
          </a:blip>
          <a:stretch>
            <a:fillRect/>
          </a:stretch>
        </p:blipFill>
        <p:spPr>
          <a:xfrm rot="-5400000">
            <a:off x="1768750" y="1917287"/>
            <a:ext cx="356225" cy="244375"/>
          </a:xfrm>
          <a:prstGeom prst="rect">
            <a:avLst/>
          </a:prstGeom>
          <a:noFill/>
          <a:ln>
            <a:noFill/>
          </a:ln>
        </p:spPr>
      </p:pic>
      <p:sp>
        <p:nvSpPr>
          <p:cNvPr id="276" name="Google Shape;276;p25"/>
          <p:cNvSpPr txBox="1"/>
          <p:nvPr/>
        </p:nvSpPr>
        <p:spPr>
          <a:xfrm>
            <a:off x="2033175" y="3088000"/>
            <a:ext cx="1089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Distance to bumper</a:t>
            </a:r>
            <a:endParaRPr sz="1200">
              <a:solidFill>
                <a:schemeClr val="dk2"/>
              </a:solidFill>
            </a:endParaRPr>
          </a:p>
        </p:txBody>
      </p:sp>
      <p:sp>
        <p:nvSpPr>
          <p:cNvPr id="277" name="Google Shape;277;p25"/>
          <p:cNvSpPr txBox="1"/>
          <p:nvPr/>
        </p:nvSpPr>
        <p:spPr>
          <a:xfrm>
            <a:off x="2033175" y="2434838"/>
            <a:ext cx="1089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Stopping distance</a:t>
            </a:r>
            <a:endParaRPr sz="1200">
              <a:solidFill>
                <a:schemeClr val="dk2"/>
              </a:solidFill>
            </a:endParaRPr>
          </a:p>
        </p:txBody>
      </p:sp>
      <p:sp>
        <p:nvSpPr>
          <p:cNvPr id="278" name="Google Shape;278;p25"/>
          <p:cNvSpPr txBox="1"/>
          <p:nvPr/>
        </p:nvSpPr>
        <p:spPr>
          <a:xfrm>
            <a:off x="2069050" y="1854800"/>
            <a:ext cx="1089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Extra buffer</a:t>
            </a:r>
            <a:endParaRPr sz="1200">
              <a:solidFill>
                <a:schemeClr val="dk2"/>
              </a:solidFill>
            </a:endParaRPr>
          </a:p>
        </p:txBody>
      </p:sp>
      <p:sp>
        <p:nvSpPr>
          <p:cNvPr id="279" name="Google Shape;279;p25"/>
          <p:cNvSpPr txBox="1"/>
          <p:nvPr/>
        </p:nvSpPr>
        <p:spPr>
          <a:xfrm>
            <a:off x="4998350" y="2434850"/>
            <a:ext cx="24555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FF0000"/>
                </a:solidFill>
              </a:rPr>
              <a:t>Too safe for obstacles at angles far from 90 degrees</a:t>
            </a:r>
            <a:endParaRPr sz="1800">
              <a:solidFill>
                <a:srgbClr val="FF0000"/>
              </a:solidFill>
            </a:endParaRPr>
          </a:p>
        </p:txBody>
      </p:sp>
      <p:sp>
        <p:nvSpPr>
          <p:cNvPr id="280" name="Google Shape;280;p25"/>
          <p:cNvSpPr txBox="1"/>
          <p:nvPr/>
        </p:nvSpPr>
        <p:spPr>
          <a:xfrm>
            <a:off x="4998350" y="1611725"/>
            <a:ext cx="2455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38761D"/>
                </a:solidFill>
              </a:rPr>
              <a:t>Can handle changing velocities</a:t>
            </a:r>
            <a:endParaRPr sz="1800">
              <a:solidFill>
                <a:srgbClr val="38761D"/>
              </a:solidFill>
            </a:endParaRPr>
          </a:p>
        </p:txBody>
      </p:sp>
      <p:cxnSp>
        <p:nvCxnSpPr>
          <p:cNvPr id="281" name="Google Shape;281;p25"/>
          <p:cNvCxnSpPr/>
          <p:nvPr/>
        </p:nvCxnSpPr>
        <p:spPr>
          <a:xfrm rot="10800000" flipH="1">
            <a:off x="117625" y="1527000"/>
            <a:ext cx="1879800" cy="634200"/>
          </a:xfrm>
          <a:prstGeom prst="straightConnector1">
            <a:avLst/>
          </a:prstGeom>
          <a:noFill/>
          <a:ln w="9525" cap="flat" cmpd="sng">
            <a:solidFill>
              <a:schemeClr val="dk2"/>
            </a:solidFill>
            <a:prstDash val="solid"/>
            <a:round/>
            <a:headEnd type="none" w="med" len="med"/>
            <a:tailEnd type="none" w="med" len="med"/>
          </a:ln>
        </p:spPr>
      </p:cxnSp>
      <p:sp>
        <p:nvSpPr>
          <p:cNvPr id="282" name="Google Shape;282;p25"/>
          <p:cNvSpPr/>
          <p:nvPr/>
        </p:nvSpPr>
        <p:spPr>
          <a:xfrm rot="-1144752">
            <a:off x="214405" y="1458239"/>
            <a:ext cx="1442754" cy="42665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3" name="Google Shape;283;p25"/>
          <p:cNvSpPr txBox="1"/>
          <p:nvPr/>
        </p:nvSpPr>
        <p:spPr>
          <a:xfrm>
            <a:off x="7200375" y="4695600"/>
            <a:ext cx="2019900" cy="4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66" b="1" i="1">
                <a:solidFill>
                  <a:schemeClr val="dk1"/>
                </a:solidFill>
              </a:rPr>
              <a:t>Technical Overview</a:t>
            </a:r>
            <a:endParaRPr sz="1800" b="1" i="1">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 prevent crashes, we implemented a safety controller.</a:t>
            </a:r>
            <a:endParaRPr/>
          </a:p>
        </p:txBody>
      </p:sp>
      <p:sp>
        <p:nvSpPr>
          <p:cNvPr id="289" name="Google Shape;289;p26"/>
          <p:cNvSpPr/>
          <p:nvPr/>
        </p:nvSpPr>
        <p:spPr>
          <a:xfrm>
            <a:off x="441675" y="3181000"/>
            <a:ext cx="1245600" cy="3693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0" name="Google Shape;290;p26"/>
          <p:cNvSpPr/>
          <p:nvPr/>
        </p:nvSpPr>
        <p:spPr>
          <a:xfrm>
            <a:off x="429025" y="2218375"/>
            <a:ext cx="1245600" cy="977700"/>
          </a:xfrm>
          <a:prstGeom prst="rect">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1" name="Google Shape;291;p26"/>
          <p:cNvSpPr/>
          <p:nvPr/>
        </p:nvSpPr>
        <p:spPr>
          <a:xfrm>
            <a:off x="441675" y="1854253"/>
            <a:ext cx="1245600" cy="3693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2" name="Google Shape;292;p26"/>
          <p:cNvSpPr/>
          <p:nvPr/>
        </p:nvSpPr>
        <p:spPr>
          <a:xfrm>
            <a:off x="591675" y="3183988"/>
            <a:ext cx="945600" cy="13377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3" name="Google Shape;293;p26"/>
          <p:cNvSpPr/>
          <p:nvPr/>
        </p:nvSpPr>
        <p:spPr>
          <a:xfrm>
            <a:off x="430225" y="3218588"/>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4" name="Google Shape;294;p26"/>
          <p:cNvSpPr/>
          <p:nvPr/>
        </p:nvSpPr>
        <p:spPr>
          <a:xfrm>
            <a:off x="430225" y="4132138"/>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5" name="Google Shape;295;p26"/>
          <p:cNvSpPr/>
          <p:nvPr/>
        </p:nvSpPr>
        <p:spPr>
          <a:xfrm>
            <a:off x="1537275" y="3228813"/>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6" name="Google Shape;296;p26"/>
          <p:cNvSpPr/>
          <p:nvPr/>
        </p:nvSpPr>
        <p:spPr>
          <a:xfrm>
            <a:off x="1537275" y="4142363"/>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7" name="Google Shape;297;p26"/>
          <p:cNvSpPr/>
          <p:nvPr/>
        </p:nvSpPr>
        <p:spPr>
          <a:xfrm>
            <a:off x="937575" y="3563313"/>
            <a:ext cx="253800" cy="2769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98" name="Google Shape;298;p26"/>
          <p:cNvCxnSpPr>
            <a:stCxn id="297" idx="0"/>
            <a:endCxn id="295" idx="4"/>
          </p:cNvCxnSpPr>
          <p:nvPr/>
        </p:nvCxnSpPr>
        <p:spPr>
          <a:xfrm>
            <a:off x="1064475" y="3563313"/>
            <a:ext cx="547800" cy="0"/>
          </a:xfrm>
          <a:prstGeom prst="straightConnector1">
            <a:avLst/>
          </a:prstGeom>
          <a:noFill/>
          <a:ln w="9525" cap="flat" cmpd="sng">
            <a:solidFill>
              <a:schemeClr val="dk2"/>
            </a:solidFill>
            <a:prstDash val="dash"/>
            <a:round/>
            <a:headEnd type="none" w="med" len="med"/>
            <a:tailEnd type="none" w="med" len="med"/>
          </a:ln>
        </p:spPr>
      </p:cxnSp>
      <p:cxnSp>
        <p:nvCxnSpPr>
          <p:cNvPr id="299" name="Google Shape;299;p26"/>
          <p:cNvCxnSpPr>
            <a:stCxn id="297" idx="0"/>
            <a:endCxn id="293" idx="4"/>
          </p:cNvCxnSpPr>
          <p:nvPr/>
        </p:nvCxnSpPr>
        <p:spPr>
          <a:xfrm rot="10800000">
            <a:off x="505275" y="3553113"/>
            <a:ext cx="559200" cy="10200"/>
          </a:xfrm>
          <a:prstGeom prst="straightConnector1">
            <a:avLst/>
          </a:prstGeom>
          <a:noFill/>
          <a:ln w="9525" cap="flat" cmpd="sng">
            <a:solidFill>
              <a:schemeClr val="dk2"/>
            </a:solidFill>
            <a:prstDash val="dash"/>
            <a:round/>
            <a:headEnd type="none" w="med" len="med"/>
            <a:tailEnd type="none" w="med" len="med"/>
          </a:ln>
        </p:spPr>
      </p:cxnSp>
      <p:cxnSp>
        <p:nvCxnSpPr>
          <p:cNvPr id="300" name="Google Shape;300;p26"/>
          <p:cNvCxnSpPr>
            <a:stCxn id="293" idx="2"/>
          </p:cNvCxnSpPr>
          <p:nvPr/>
        </p:nvCxnSpPr>
        <p:spPr>
          <a:xfrm rot="10800000">
            <a:off x="429025" y="1353938"/>
            <a:ext cx="1200" cy="2031900"/>
          </a:xfrm>
          <a:prstGeom prst="straightConnector1">
            <a:avLst/>
          </a:prstGeom>
          <a:noFill/>
          <a:ln w="9525" cap="flat" cmpd="sng">
            <a:solidFill>
              <a:schemeClr val="dk2"/>
            </a:solidFill>
            <a:prstDash val="dash"/>
            <a:round/>
            <a:headEnd type="none" w="med" len="med"/>
            <a:tailEnd type="none" w="med" len="med"/>
          </a:ln>
        </p:spPr>
      </p:cxnSp>
      <p:cxnSp>
        <p:nvCxnSpPr>
          <p:cNvPr id="301" name="Google Shape;301;p26"/>
          <p:cNvCxnSpPr>
            <a:stCxn id="295" idx="6"/>
          </p:cNvCxnSpPr>
          <p:nvPr/>
        </p:nvCxnSpPr>
        <p:spPr>
          <a:xfrm rot="10800000">
            <a:off x="1674675" y="1377063"/>
            <a:ext cx="12600" cy="2019000"/>
          </a:xfrm>
          <a:prstGeom prst="straightConnector1">
            <a:avLst/>
          </a:prstGeom>
          <a:noFill/>
          <a:ln w="9525" cap="flat" cmpd="sng">
            <a:solidFill>
              <a:schemeClr val="dk2"/>
            </a:solidFill>
            <a:prstDash val="dash"/>
            <a:round/>
            <a:headEnd type="none" w="med" len="med"/>
            <a:tailEnd type="none" w="med" len="med"/>
          </a:ln>
        </p:spPr>
      </p:cxnSp>
      <p:cxnSp>
        <p:nvCxnSpPr>
          <p:cNvPr id="302" name="Google Shape;302;p26"/>
          <p:cNvCxnSpPr/>
          <p:nvPr/>
        </p:nvCxnSpPr>
        <p:spPr>
          <a:xfrm>
            <a:off x="429025" y="1861350"/>
            <a:ext cx="1245600" cy="0"/>
          </a:xfrm>
          <a:prstGeom prst="straightConnector1">
            <a:avLst/>
          </a:prstGeom>
          <a:noFill/>
          <a:ln w="9525" cap="flat" cmpd="sng">
            <a:solidFill>
              <a:schemeClr val="dk2"/>
            </a:solidFill>
            <a:prstDash val="solid"/>
            <a:round/>
            <a:headEnd type="none" w="med" len="med"/>
            <a:tailEnd type="none" w="med" len="med"/>
          </a:ln>
        </p:spPr>
      </p:cxnSp>
      <p:cxnSp>
        <p:nvCxnSpPr>
          <p:cNvPr id="303" name="Google Shape;303;p26"/>
          <p:cNvCxnSpPr/>
          <p:nvPr/>
        </p:nvCxnSpPr>
        <p:spPr>
          <a:xfrm>
            <a:off x="429025" y="2232875"/>
            <a:ext cx="1245600" cy="0"/>
          </a:xfrm>
          <a:prstGeom prst="straightConnector1">
            <a:avLst/>
          </a:prstGeom>
          <a:noFill/>
          <a:ln w="9525" cap="flat" cmpd="sng">
            <a:solidFill>
              <a:schemeClr val="dk2"/>
            </a:solidFill>
            <a:prstDash val="solid"/>
            <a:round/>
            <a:headEnd type="none" w="med" len="med"/>
            <a:tailEnd type="none" w="med" len="med"/>
          </a:ln>
        </p:spPr>
      </p:cxnSp>
      <p:cxnSp>
        <p:nvCxnSpPr>
          <p:cNvPr id="304" name="Google Shape;304;p26"/>
          <p:cNvCxnSpPr/>
          <p:nvPr/>
        </p:nvCxnSpPr>
        <p:spPr>
          <a:xfrm>
            <a:off x="429025" y="3181000"/>
            <a:ext cx="1245600" cy="0"/>
          </a:xfrm>
          <a:prstGeom prst="straightConnector1">
            <a:avLst/>
          </a:prstGeom>
          <a:noFill/>
          <a:ln w="9525" cap="flat" cmpd="sng">
            <a:solidFill>
              <a:schemeClr val="dk2"/>
            </a:solidFill>
            <a:prstDash val="solid"/>
            <a:round/>
            <a:headEnd type="none" w="med" len="med"/>
            <a:tailEnd type="none" w="med" len="med"/>
          </a:ln>
        </p:spPr>
      </p:cxnSp>
      <p:pic>
        <p:nvPicPr>
          <p:cNvPr id="305" name="Google Shape;305;p26"/>
          <p:cNvPicPr preferRelativeResize="0"/>
          <p:nvPr/>
        </p:nvPicPr>
        <p:blipFill>
          <a:blip r:embed="rId3">
            <a:alphaModFix/>
          </a:blip>
          <a:stretch>
            <a:fillRect/>
          </a:stretch>
        </p:blipFill>
        <p:spPr>
          <a:xfrm rot="-5400000">
            <a:off x="1768750" y="3232637"/>
            <a:ext cx="356225" cy="244375"/>
          </a:xfrm>
          <a:prstGeom prst="rect">
            <a:avLst/>
          </a:prstGeom>
          <a:noFill/>
          <a:ln>
            <a:noFill/>
          </a:ln>
        </p:spPr>
      </p:pic>
      <p:pic>
        <p:nvPicPr>
          <p:cNvPr id="306" name="Google Shape;306;p26"/>
          <p:cNvPicPr preferRelativeResize="0"/>
          <p:nvPr/>
        </p:nvPicPr>
        <p:blipFill>
          <a:blip r:embed="rId3">
            <a:alphaModFix/>
          </a:blip>
          <a:stretch>
            <a:fillRect/>
          </a:stretch>
        </p:blipFill>
        <p:spPr>
          <a:xfrm rot="-5400000">
            <a:off x="1457975" y="2589712"/>
            <a:ext cx="977775" cy="244375"/>
          </a:xfrm>
          <a:prstGeom prst="rect">
            <a:avLst/>
          </a:prstGeom>
          <a:noFill/>
          <a:ln>
            <a:noFill/>
          </a:ln>
        </p:spPr>
      </p:pic>
      <p:pic>
        <p:nvPicPr>
          <p:cNvPr id="307" name="Google Shape;307;p26"/>
          <p:cNvPicPr preferRelativeResize="0"/>
          <p:nvPr/>
        </p:nvPicPr>
        <p:blipFill>
          <a:blip r:embed="rId3">
            <a:alphaModFix/>
          </a:blip>
          <a:stretch>
            <a:fillRect/>
          </a:stretch>
        </p:blipFill>
        <p:spPr>
          <a:xfrm rot="-5400000">
            <a:off x="1768750" y="1917287"/>
            <a:ext cx="356225" cy="244375"/>
          </a:xfrm>
          <a:prstGeom prst="rect">
            <a:avLst/>
          </a:prstGeom>
          <a:noFill/>
          <a:ln>
            <a:noFill/>
          </a:ln>
        </p:spPr>
      </p:pic>
      <p:sp>
        <p:nvSpPr>
          <p:cNvPr id="308" name="Google Shape;308;p26"/>
          <p:cNvSpPr txBox="1"/>
          <p:nvPr/>
        </p:nvSpPr>
        <p:spPr>
          <a:xfrm>
            <a:off x="2033175" y="3088000"/>
            <a:ext cx="1089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Distance to bumper</a:t>
            </a:r>
            <a:endParaRPr sz="1200">
              <a:solidFill>
                <a:schemeClr val="dk2"/>
              </a:solidFill>
            </a:endParaRPr>
          </a:p>
        </p:txBody>
      </p:sp>
      <p:sp>
        <p:nvSpPr>
          <p:cNvPr id="309" name="Google Shape;309;p26"/>
          <p:cNvSpPr txBox="1"/>
          <p:nvPr/>
        </p:nvSpPr>
        <p:spPr>
          <a:xfrm>
            <a:off x="2033175" y="2434838"/>
            <a:ext cx="1089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Stopping distance</a:t>
            </a:r>
            <a:endParaRPr sz="1200">
              <a:solidFill>
                <a:schemeClr val="dk2"/>
              </a:solidFill>
            </a:endParaRPr>
          </a:p>
        </p:txBody>
      </p:sp>
      <p:sp>
        <p:nvSpPr>
          <p:cNvPr id="310" name="Google Shape;310;p26"/>
          <p:cNvSpPr txBox="1"/>
          <p:nvPr/>
        </p:nvSpPr>
        <p:spPr>
          <a:xfrm>
            <a:off x="2069050" y="1854800"/>
            <a:ext cx="1089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Extra buffer</a:t>
            </a:r>
            <a:endParaRPr sz="1200">
              <a:solidFill>
                <a:schemeClr val="dk2"/>
              </a:solidFill>
            </a:endParaRPr>
          </a:p>
        </p:txBody>
      </p:sp>
      <p:sp>
        <p:nvSpPr>
          <p:cNvPr id="311" name="Google Shape;311;p26"/>
          <p:cNvSpPr txBox="1"/>
          <p:nvPr/>
        </p:nvSpPr>
        <p:spPr>
          <a:xfrm>
            <a:off x="4271800" y="1201775"/>
            <a:ext cx="3745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2"/>
                </a:solidFill>
              </a:rPr>
              <a:t>ADD for steering angle commands not at 90 deg:</a:t>
            </a:r>
            <a:endParaRPr sz="1800">
              <a:solidFill>
                <a:schemeClr val="dk2"/>
              </a:solidFill>
            </a:endParaRPr>
          </a:p>
        </p:txBody>
      </p:sp>
      <p:sp>
        <p:nvSpPr>
          <p:cNvPr id="312" name="Google Shape;312;p26"/>
          <p:cNvSpPr/>
          <p:nvPr/>
        </p:nvSpPr>
        <p:spPr>
          <a:xfrm>
            <a:off x="4809825" y="3688400"/>
            <a:ext cx="1245600" cy="3693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3" name="Google Shape;313;p26"/>
          <p:cNvSpPr/>
          <p:nvPr/>
        </p:nvSpPr>
        <p:spPr>
          <a:xfrm>
            <a:off x="4797175" y="2725775"/>
            <a:ext cx="1245600" cy="977700"/>
          </a:xfrm>
          <a:prstGeom prst="rect">
            <a:avLst/>
          </a:prstGeom>
          <a:solidFill>
            <a:srgbClr val="FCE5C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4" name="Google Shape;314;p26"/>
          <p:cNvSpPr/>
          <p:nvPr/>
        </p:nvSpPr>
        <p:spPr>
          <a:xfrm>
            <a:off x="4809825" y="2361653"/>
            <a:ext cx="1245600" cy="3693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5" name="Google Shape;315;p26"/>
          <p:cNvSpPr/>
          <p:nvPr/>
        </p:nvSpPr>
        <p:spPr>
          <a:xfrm>
            <a:off x="4959825" y="3691388"/>
            <a:ext cx="945600" cy="13377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6" name="Google Shape;316;p26"/>
          <p:cNvSpPr/>
          <p:nvPr/>
        </p:nvSpPr>
        <p:spPr>
          <a:xfrm>
            <a:off x="4798375" y="3725988"/>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7" name="Google Shape;317;p26"/>
          <p:cNvSpPr/>
          <p:nvPr/>
        </p:nvSpPr>
        <p:spPr>
          <a:xfrm>
            <a:off x="4798375" y="4639538"/>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8" name="Google Shape;318;p26"/>
          <p:cNvSpPr/>
          <p:nvPr/>
        </p:nvSpPr>
        <p:spPr>
          <a:xfrm>
            <a:off x="5905425" y="3736213"/>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9" name="Google Shape;319;p26"/>
          <p:cNvSpPr/>
          <p:nvPr/>
        </p:nvSpPr>
        <p:spPr>
          <a:xfrm>
            <a:off x="5905425" y="4649763"/>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0" name="Google Shape;320;p26"/>
          <p:cNvSpPr/>
          <p:nvPr/>
        </p:nvSpPr>
        <p:spPr>
          <a:xfrm>
            <a:off x="5305725" y="4070713"/>
            <a:ext cx="253800" cy="2769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321" name="Google Shape;321;p26"/>
          <p:cNvCxnSpPr>
            <a:stCxn id="320" idx="0"/>
            <a:endCxn id="318" idx="4"/>
          </p:cNvCxnSpPr>
          <p:nvPr/>
        </p:nvCxnSpPr>
        <p:spPr>
          <a:xfrm>
            <a:off x="5432625" y="4070713"/>
            <a:ext cx="547800" cy="0"/>
          </a:xfrm>
          <a:prstGeom prst="straightConnector1">
            <a:avLst/>
          </a:prstGeom>
          <a:noFill/>
          <a:ln w="9525" cap="flat" cmpd="sng">
            <a:solidFill>
              <a:schemeClr val="dk2"/>
            </a:solidFill>
            <a:prstDash val="dash"/>
            <a:round/>
            <a:headEnd type="none" w="med" len="med"/>
            <a:tailEnd type="none" w="med" len="med"/>
          </a:ln>
        </p:spPr>
      </p:cxnSp>
      <p:cxnSp>
        <p:nvCxnSpPr>
          <p:cNvPr id="322" name="Google Shape;322;p26"/>
          <p:cNvCxnSpPr>
            <a:stCxn id="320" idx="0"/>
            <a:endCxn id="316" idx="4"/>
          </p:cNvCxnSpPr>
          <p:nvPr/>
        </p:nvCxnSpPr>
        <p:spPr>
          <a:xfrm rot="10800000">
            <a:off x="4873425" y="4060513"/>
            <a:ext cx="559200" cy="10200"/>
          </a:xfrm>
          <a:prstGeom prst="straightConnector1">
            <a:avLst/>
          </a:prstGeom>
          <a:noFill/>
          <a:ln w="9525" cap="flat" cmpd="sng">
            <a:solidFill>
              <a:schemeClr val="dk2"/>
            </a:solidFill>
            <a:prstDash val="dash"/>
            <a:round/>
            <a:headEnd type="none" w="med" len="med"/>
            <a:tailEnd type="none" w="med" len="med"/>
          </a:ln>
        </p:spPr>
      </p:cxnSp>
      <p:cxnSp>
        <p:nvCxnSpPr>
          <p:cNvPr id="323" name="Google Shape;323;p26"/>
          <p:cNvCxnSpPr>
            <a:stCxn id="316" idx="2"/>
          </p:cNvCxnSpPr>
          <p:nvPr/>
        </p:nvCxnSpPr>
        <p:spPr>
          <a:xfrm rot="10800000">
            <a:off x="4797175" y="1861338"/>
            <a:ext cx="1200" cy="2031900"/>
          </a:xfrm>
          <a:prstGeom prst="straightConnector1">
            <a:avLst/>
          </a:prstGeom>
          <a:noFill/>
          <a:ln w="9525" cap="flat" cmpd="sng">
            <a:solidFill>
              <a:schemeClr val="dk2"/>
            </a:solidFill>
            <a:prstDash val="dash"/>
            <a:round/>
            <a:headEnd type="none" w="med" len="med"/>
            <a:tailEnd type="none" w="med" len="med"/>
          </a:ln>
        </p:spPr>
      </p:cxnSp>
      <p:cxnSp>
        <p:nvCxnSpPr>
          <p:cNvPr id="324" name="Google Shape;324;p26"/>
          <p:cNvCxnSpPr>
            <a:stCxn id="318" idx="6"/>
          </p:cNvCxnSpPr>
          <p:nvPr/>
        </p:nvCxnSpPr>
        <p:spPr>
          <a:xfrm rot="10800000">
            <a:off x="6042825" y="1884463"/>
            <a:ext cx="12600" cy="2019000"/>
          </a:xfrm>
          <a:prstGeom prst="straightConnector1">
            <a:avLst/>
          </a:prstGeom>
          <a:noFill/>
          <a:ln w="9525" cap="flat" cmpd="sng">
            <a:solidFill>
              <a:schemeClr val="dk2"/>
            </a:solidFill>
            <a:prstDash val="dash"/>
            <a:round/>
            <a:headEnd type="none" w="med" len="med"/>
            <a:tailEnd type="none" w="med" len="med"/>
          </a:ln>
        </p:spPr>
      </p:cxnSp>
      <p:cxnSp>
        <p:nvCxnSpPr>
          <p:cNvPr id="325" name="Google Shape;325;p26"/>
          <p:cNvCxnSpPr/>
          <p:nvPr/>
        </p:nvCxnSpPr>
        <p:spPr>
          <a:xfrm>
            <a:off x="4797175" y="2368750"/>
            <a:ext cx="1245600" cy="0"/>
          </a:xfrm>
          <a:prstGeom prst="straightConnector1">
            <a:avLst/>
          </a:prstGeom>
          <a:noFill/>
          <a:ln w="9525" cap="flat" cmpd="sng">
            <a:solidFill>
              <a:schemeClr val="dk2"/>
            </a:solidFill>
            <a:prstDash val="solid"/>
            <a:round/>
            <a:headEnd type="none" w="med" len="med"/>
            <a:tailEnd type="none" w="med" len="med"/>
          </a:ln>
        </p:spPr>
      </p:cxnSp>
      <p:cxnSp>
        <p:nvCxnSpPr>
          <p:cNvPr id="326" name="Google Shape;326;p26"/>
          <p:cNvCxnSpPr/>
          <p:nvPr/>
        </p:nvCxnSpPr>
        <p:spPr>
          <a:xfrm>
            <a:off x="4797175" y="2740275"/>
            <a:ext cx="1245600" cy="0"/>
          </a:xfrm>
          <a:prstGeom prst="straightConnector1">
            <a:avLst/>
          </a:prstGeom>
          <a:noFill/>
          <a:ln w="9525" cap="flat" cmpd="sng">
            <a:solidFill>
              <a:schemeClr val="dk2"/>
            </a:solidFill>
            <a:prstDash val="solid"/>
            <a:round/>
            <a:headEnd type="none" w="med" len="med"/>
            <a:tailEnd type="none" w="med" len="med"/>
          </a:ln>
        </p:spPr>
      </p:cxnSp>
      <p:cxnSp>
        <p:nvCxnSpPr>
          <p:cNvPr id="327" name="Google Shape;327;p26"/>
          <p:cNvCxnSpPr/>
          <p:nvPr/>
        </p:nvCxnSpPr>
        <p:spPr>
          <a:xfrm>
            <a:off x="4797175" y="3688400"/>
            <a:ext cx="1245600" cy="0"/>
          </a:xfrm>
          <a:prstGeom prst="straightConnector1">
            <a:avLst/>
          </a:prstGeom>
          <a:noFill/>
          <a:ln w="9525" cap="flat" cmpd="sng">
            <a:solidFill>
              <a:schemeClr val="dk2"/>
            </a:solidFill>
            <a:prstDash val="solid"/>
            <a:round/>
            <a:headEnd type="none" w="med" len="med"/>
            <a:tailEnd type="none" w="med" len="med"/>
          </a:ln>
        </p:spPr>
      </p:cxnSp>
      <p:pic>
        <p:nvPicPr>
          <p:cNvPr id="328" name="Google Shape;328;p26"/>
          <p:cNvPicPr preferRelativeResize="0"/>
          <p:nvPr/>
        </p:nvPicPr>
        <p:blipFill>
          <a:blip r:embed="rId3">
            <a:alphaModFix/>
          </a:blip>
          <a:stretch>
            <a:fillRect/>
          </a:stretch>
        </p:blipFill>
        <p:spPr>
          <a:xfrm>
            <a:off x="6926125" y="2931413"/>
            <a:ext cx="356225" cy="244375"/>
          </a:xfrm>
          <a:prstGeom prst="rect">
            <a:avLst/>
          </a:prstGeom>
          <a:noFill/>
          <a:ln>
            <a:noFill/>
          </a:ln>
        </p:spPr>
      </p:pic>
      <p:pic>
        <p:nvPicPr>
          <p:cNvPr id="329" name="Google Shape;329;p26"/>
          <p:cNvPicPr preferRelativeResize="0"/>
          <p:nvPr/>
        </p:nvPicPr>
        <p:blipFill>
          <a:blip r:embed="rId3">
            <a:alphaModFix/>
          </a:blip>
          <a:stretch>
            <a:fillRect/>
          </a:stretch>
        </p:blipFill>
        <p:spPr>
          <a:xfrm>
            <a:off x="7258276" y="2931413"/>
            <a:ext cx="977775" cy="244375"/>
          </a:xfrm>
          <a:prstGeom prst="rect">
            <a:avLst/>
          </a:prstGeom>
          <a:noFill/>
          <a:ln>
            <a:noFill/>
          </a:ln>
        </p:spPr>
      </p:pic>
      <p:pic>
        <p:nvPicPr>
          <p:cNvPr id="330" name="Google Shape;330;p26"/>
          <p:cNvPicPr preferRelativeResize="0"/>
          <p:nvPr/>
        </p:nvPicPr>
        <p:blipFill>
          <a:blip r:embed="rId3">
            <a:alphaModFix/>
          </a:blip>
          <a:stretch>
            <a:fillRect/>
          </a:stretch>
        </p:blipFill>
        <p:spPr>
          <a:xfrm>
            <a:off x="8241475" y="2931413"/>
            <a:ext cx="356225" cy="244375"/>
          </a:xfrm>
          <a:prstGeom prst="rect">
            <a:avLst/>
          </a:prstGeom>
          <a:noFill/>
          <a:ln>
            <a:noFill/>
          </a:ln>
        </p:spPr>
      </p:pic>
      <p:sp>
        <p:nvSpPr>
          <p:cNvPr id="331" name="Google Shape;331;p26"/>
          <p:cNvSpPr txBox="1"/>
          <p:nvPr/>
        </p:nvSpPr>
        <p:spPr>
          <a:xfrm rot="-1202">
            <a:off x="6675239" y="3178185"/>
            <a:ext cx="8580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Distance to bumper</a:t>
            </a:r>
            <a:endParaRPr sz="1200">
              <a:solidFill>
                <a:schemeClr val="dk2"/>
              </a:solidFill>
            </a:endParaRPr>
          </a:p>
        </p:txBody>
      </p:sp>
      <p:sp>
        <p:nvSpPr>
          <p:cNvPr id="332" name="Google Shape;332;p26"/>
          <p:cNvSpPr txBox="1"/>
          <p:nvPr/>
        </p:nvSpPr>
        <p:spPr>
          <a:xfrm>
            <a:off x="7282350" y="3170113"/>
            <a:ext cx="1089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Stopping distance</a:t>
            </a:r>
            <a:endParaRPr sz="1200">
              <a:solidFill>
                <a:schemeClr val="dk2"/>
              </a:solidFill>
            </a:endParaRPr>
          </a:p>
        </p:txBody>
      </p:sp>
      <p:sp>
        <p:nvSpPr>
          <p:cNvPr id="333" name="Google Shape;333;p26"/>
          <p:cNvSpPr txBox="1"/>
          <p:nvPr/>
        </p:nvSpPr>
        <p:spPr>
          <a:xfrm>
            <a:off x="8057072" y="3170125"/>
            <a:ext cx="8049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Extra buffer</a:t>
            </a:r>
            <a:endParaRPr sz="1200">
              <a:solidFill>
                <a:schemeClr val="dk2"/>
              </a:solidFill>
            </a:endParaRPr>
          </a:p>
        </p:txBody>
      </p:sp>
      <p:sp>
        <p:nvSpPr>
          <p:cNvPr id="334" name="Google Shape;334;p26"/>
          <p:cNvSpPr txBox="1"/>
          <p:nvPr/>
        </p:nvSpPr>
        <p:spPr>
          <a:xfrm>
            <a:off x="7200375" y="4695600"/>
            <a:ext cx="2019900" cy="4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66" b="1" i="1">
                <a:solidFill>
                  <a:schemeClr val="dk1"/>
                </a:solidFill>
              </a:rPr>
              <a:t>Technical Overview</a:t>
            </a:r>
            <a:endParaRPr sz="1800" b="1" i="1">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50"/>
        <p:cNvGrpSpPr/>
        <p:nvPr/>
      </p:nvGrpSpPr>
      <p:grpSpPr>
        <a:xfrm>
          <a:off x="0" y="0"/>
          <a:ext cx="0" cy="0"/>
          <a:chOff x="0" y="0"/>
          <a:chExt cx="0" cy="0"/>
        </a:xfrm>
      </p:grpSpPr>
      <p:sp>
        <p:nvSpPr>
          <p:cNvPr id="351" name="Google Shape;351;p29"/>
          <p:cNvSpPr txBox="1">
            <a:spLocks noGrp="1"/>
          </p:cNvSpPr>
          <p:nvPr>
            <p:ph type="ctrTitle"/>
          </p:nvPr>
        </p:nvSpPr>
        <p:spPr>
          <a:xfrm>
            <a:off x="311700" y="210750"/>
            <a:ext cx="8520600" cy="1064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lt2"/>
                </a:solidFill>
              </a:rPr>
              <a:t>Our Evaluation</a:t>
            </a:r>
            <a:endParaRPr>
              <a:solidFill>
                <a:schemeClr val="lt2"/>
              </a:solidFill>
            </a:endParaRPr>
          </a:p>
        </p:txBody>
      </p:sp>
      <p:sp>
        <p:nvSpPr>
          <p:cNvPr id="352" name="Google Shape;352;p29"/>
          <p:cNvSpPr txBox="1"/>
          <p:nvPr/>
        </p:nvSpPr>
        <p:spPr>
          <a:xfrm>
            <a:off x="1325550" y="1736725"/>
            <a:ext cx="5578500" cy="69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lt2"/>
                </a:solidFill>
              </a:rPr>
              <a:t>what is an </a:t>
            </a:r>
            <a:r>
              <a:rPr lang="en" sz="2700" b="1">
                <a:solidFill>
                  <a:schemeClr val="lt2"/>
                </a:solidFill>
              </a:rPr>
              <a:t>effective</a:t>
            </a:r>
            <a:r>
              <a:rPr lang="en" sz="2700">
                <a:solidFill>
                  <a:schemeClr val="lt2"/>
                </a:solidFill>
              </a:rPr>
              <a:t> wall-follower?</a:t>
            </a:r>
            <a:endParaRPr sz="2700">
              <a:solidFill>
                <a:schemeClr val="lt2"/>
              </a:solidFill>
            </a:endParaRPr>
          </a:p>
        </p:txBody>
      </p:sp>
      <p:sp>
        <p:nvSpPr>
          <p:cNvPr id="353" name="Google Shape;353;p29"/>
          <p:cNvSpPr txBox="1"/>
          <p:nvPr/>
        </p:nvSpPr>
        <p:spPr>
          <a:xfrm>
            <a:off x="2340225" y="2458600"/>
            <a:ext cx="59703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chemeClr val="lt2"/>
                </a:solidFill>
              </a:rPr>
              <a:t>Robust to disturbances (turns, start/stop)</a:t>
            </a:r>
            <a:endParaRPr sz="2100">
              <a:solidFill>
                <a:schemeClr val="lt2"/>
              </a:solidFill>
            </a:endParaRPr>
          </a:p>
          <a:p>
            <a:pPr marL="0" lvl="0" indent="0" algn="l" rtl="0">
              <a:spcBef>
                <a:spcPts val="0"/>
              </a:spcBef>
              <a:spcAft>
                <a:spcPts val="0"/>
              </a:spcAft>
              <a:buNone/>
            </a:pPr>
            <a:r>
              <a:rPr lang="en" sz="2100">
                <a:solidFill>
                  <a:schemeClr val="lt2"/>
                </a:solidFill>
              </a:rPr>
              <a:t>Converges quickly to desired path</a:t>
            </a:r>
            <a:endParaRPr sz="2100">
              <a:solidFill>
                <a:schemeClr val="lt2"/>
              </a:solidFill>
            </a:endParaRPr>
          </a:p>
          <a:p>
            <a:pPr marL="0" lvl="0" indent="0" algn="l" rtl="0">
              <a:spcBef>
                <a:spcPts val="0"/>
              </a:spcBef>
              <a:spcAft>
                <a:spcPts val="0"/>
              </a:spcAft>
              <a:buNone/>
            </a:pPr>
            <a:r>
              <a:rPr lang="en" sz="2100">
                <a:solidFill>
                  <a:schemeClr val="lt2"/>
                </a:solidFill>
              </a:rPr>
              <a:t>Differentiate collision cases from safe navigation</a:t>
            </a:r>
            <a:endParaRPr sz="2100">
              <a:solidFill>
                <a:schemeClr val="lt2"/>
              </a:solidFill>
            </a:endParaRPr>
          </a:p>
        </p:txBody>
      </p:sp>
      <p:cxnSp>
        <p:nvCxnSpPr>
          <p:cNvPr id="354" name="Google Shape;354;p29"/>
          <p:cNvCxnSpPr>
            <a:endCxn id="353" idx="1"/>
          </p:cNvCxnSpPr>
          <p:nvPr/>
        </p:nvCxnSpPr>
        <p:spPr>
          <a:xfrm rot="10800000" flipH="1">
            <a:off x="1409625" y="3035800"/>
            <a:ext cx="930600" cy="15000"/>
          </a:xfrm>
          <a:prstGeom prst="straightConnector1">
            <a:avLst/>
          </a:prstGeom>
          <a:noFill/>
          <a:ln w="76200" cap="flat" cmpd="sng">
            <a:solidFill>
              <a:schemeClr val="lt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0"/>
          <p:cNvSpPr txBox="1">
            <a:spLocks noGrp="1"/>
          </p:cNvSpPr>
          <p:nvPr>
            <p:ph type="title"/>
          </p:nvPr>
        </p:nvSpPr>
        <p:spPr>
          <a:xfrm>
            <a:off x="2355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Safety Controller</a:t>
            </a:r>
            <a:endParaRPr/>
          </a:p>
        </p:txBody>
      </p:sp>
      <p:sp>
        <p:nvSpPr>
          <p:cNvPr id="360" name="Google Shape;360;p30"/>
          <p:cNvSpPr/>
          <p:nvPr/>
        </p:nvSpPr>
        <p:spPr>
          <a:xfrm>
            <a:off x="1719625" y="4167225"/>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1" name="Google Shape;361;p30"/>
          <p:cNvSpPr/>
          <p:nvPr/>
        </p:nvSpPr>
        <p:spPr>
          <a:xfrm>
            <a:off x="2826675" y="4177450"/>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2" name="Google Shape;362;p30"/>
          <p:cNvSpPr/>
          <p:nvPr/>
        </p:nvSpPr>
        <p:spPr>
          <a:xfrm>
            <a:off x="1881075" y="3219075"/>
            <a:ext cx="945600" cy="13377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3" name="Google Shape;363;p30"/>
          <p:cNvSpPr/>
          <p:nvPr/>
        </p:nvSpPr>
        <p:spPr>
          <a:xfrm>
            <a:off x="2226975" y="3598400"/>
            <a:ext cx="253800" cy="2769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4" name="Google Shape;364;p30"/>
          <p:cNvSpPr/>
          <p:nvPr/>
        </p:nvSpPr>
        <p:spPr>
          <a:xfrm>
            <a:off x="3300075" y="1281988"/>
            <a:ext cx="536400" cy="36393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365" name="Google Shape;365;p30"/>
          <p:cNvCxnSpPr/>
          <p:nvPr/>
        </p:nvCxnSpPr>
        <p:spPr>
          <a:xfrm flipH="1">
            <a:off x="3300075" y="1039438"/>
            <a:ext cx="16200" cy="4124400"/>
          </a:xfrm>
          <a:prstGeom prst="straightConnector1">
            <a:avLst/>
          </a:prstGeom>
          <a:noFill/>
          <a:ln w="9525" cap="flat" cmpd="sng">
            <a:solidFill>
              <a:schemeClr val="dk2"/>
            </a:solidFill>
            <a:prstDash val="solid"/>
            <a:round/>
            <a:headEnd type="none" w="med" len="med"/>
            <a:tailEnd type="none" w="med" len="med"/>
          </a:ln>
        </p:spPr>
      </p:cxnSp>
      <p:sp>
        <p:nvSpPr>
          <p:cNvPr id="366" name="Google Shape;366;p30"/>
          <p:cNvSpPr/>
          <p:nvPr/>
        </p:nvSpPr>
        <p:spPr>
          <a:xfrm>
            <a:off x="1719625" y="3252825"/>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7" name="Google Shape;367;p30"/>
          <p:cNvSpPr/>
          <p:nvPr/>
        </p:nvSpPr>
        <p:spPr>
          <a:xfrm>
            <a:off x="2826675" y="3263050"/>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368" name="Google Shape;368;p30"/>
          <p:cNvCxnSpPr>
            <a:stCxn id="366" idx="2"/>
            <a:endCxn id="367" idx="6"/>
          </p:cNvCxnSpPr>
          <p:nvPr/>
        </p:nvCxnSpPr>
        <p:spPr>
          <a:xfrm>
            <a:off x="1719625" y="3420075"/>
            <a:ext cx="1257000" cy="10200"/>
          </a:xfrm>
          <a:prstGeom prst="straightConnector1">
            <a:avLst/>
          </a:prstGeom>
          <a:noFill/>
          <a:ln w="9525" cap="flat" cmpd="sng">
            <a:solidFill>
              <a:schemeClr val="dk2"/>
            </a:solidFill>
            <a:prstDash val="solid"/>
            <a:round/>
            <a:headEnd type="none" w="med" len="med"/>
            <a:tailEnd type="none" w="med" len="med"/>
          </a:ln>
        </p:spPr>
      </p:cxnSp>
      <p:cxnSp>
        <p:nvCxnSpPr>
          <p:cNvPr id="369" name="Google Shape;369;p30"/>
          <p:cNvCxnSpPr>
            <a:stCxn id="362" idx="0"/>
          </p:cNvCxnSpPr>
          <p:nvPr/>
        </p:nvCxnSpPr>
        <p:spPr>
          <a:xfrm rot="10800000" flipH="1">
            <a:off x="2353875" y="1342275"/>
            <a:ext cx="2400" cy="1876800"/>
          </a:xfrm>
          <a:prstGeom prst="straightConnector1">
            <a:avLst/>
          </a:prstGeom>
          <a:noFill/>
          <a:ln w="38100" cap="flat" cmpd="sng">
            <a:solidFill>
              <a:srgbClr val="EA9999"/>
            </a:solidFill>
            <a:prstDash val="dash"/>
            <a:round/>
            <a:headEnd type="none" w="med" len="med"/>
            <a:tailEnd type="none" w="med" len="med"/>
          </a:ln>
        </p:spPr>
      </p:cxnSp>
      <p:pic>
        <p:nvPicPr>
          <p:cNvPr id="370" name="Google Shape;370;p30"/>
          <p:cNvPicPr preferRelativeResize="0"/>
          <p:nvPr/>
        </p:nvPicPr>
        <p:blipFill>
          <a:blip r:embed="rId3">
            <a:alphaModFix/>
          </a:blip>
          <a:stretch>
            <a:fillRect/>
          </a:stretch>
        </p:blipFill>
        <p:spPr>
          <a:xfrm>
            <a:off x="5943300" y="734640"/>
            <a:ext cx="3373399" cy="4225835"/>
          </a:xfrm>
          <a:prstGeom prst="rect">
            <a:avLst/>
          </a:prstGeom>
          <a:noFill/>
          <a:ln>
            <a:noFill/>
          </a:ln>
        </p:spPr>
      </p:pic>
      <p:sp>
        <p:nvSpPr>
          <p:cNvPr id="371" name="Google Shape;371;p30"/>
          <p:cNvSpPr txBox="1"/>
          <p:nvPr/>
        </p:nvSpPr>
        <p:spPr>
          <a:xfrm>
            <a:off x="5943300" y="961550"/>
            <a:ext cx="405000" cy="8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b="1">
                <a:solidFill>
                  <a:srgbClr val="FF0000"/>
                </a:solidFill>
              </a:rPr>
              <a:t>!</a:t>
            </a:r>
            <a:endParaRPr sz="6000" b="1">
              <a:solidFill>
                <a:srgbClr val="FF0000"/>
              </a:solidFill>
            </a:endParaRPr>
          </a:p>
        </p:txBody>
      </p:sp>
      <p:sp>
        <p:nvSpPr>
          <p:cNvPr id="372" name="Google Shape;372;p30"/>
          <p:cNvSpPr/>
          <p:nvPr/>
        </p:nvSpPr>
        <p:spPr>
          <a:xfrm>
            <a:off x="1189125" y="1693138"/>
            <a:ext cx="744600" cy="755400"/>
          </a:xfrm>
          <a:prstGeom prst="smileyFace">
            <a:avLst>
              <a:gd name="adj" fmla="val 4653"/>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3" name="Google Shape;373;p30"/>
          <p:cNvSpPr txBox="1"/>
          <p:nvPr/>
        </p:nvSpPr>
        <p:spPr>
          <a:xfrm>
            <a:off x="300575" y="3142450"/>
            <a:ext cx="1324800" cy="103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Steady operation near wall</a:t>
            </a:r>
            <a:endParaRPr sz="1800">
              <a:solidFill>
                <a:schemeClr val="dk2"/>
              </a:solidFill>
            </a:endParaRPr>
          </a:p>
        </p:txBody>
      </p:sp>
      <p:sp>
        <p:nvSpPr>
          <p:cNvPr id="374" name="Google Shape;374;p30"/>
          <p:cNvSpPr txBox="1"/>
          <p:nvPr/>
        </p:nvSpPr>
        <p:spPr>
          <a:xfrm>
            <a:off x="4268075" y="2291500"/>
            <a:ext cx="1847400" cy="21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Curved path     &lt; safe distance</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en" sz="1800">
                <a:solidFill>
                  <a:schemeClr val="dk2"/>
                </a:solidFill>
              </a:rPr>
              <a:t>1) Slow</a:t>
            </a:r>
            <a:endParaRPr sz="1800">
              <a:solidFill>
                <a:schemeClr val="dk2"/>
              </a:solidFill>
            </a:endParaRPr>
          </a:p>
          <a:p>
            <a:pPr marL="0" lvl="0" indent="0" algn="l" rtl="0">
              <a:spcBef>
                <a:spcPts val="0"/>
              </a:spcBef>
              <a:spcAft>
                <a:spcPts val="0"/>
              </a:spcAft>
              <a:buNone/>
            </a:pPr>
            <a:r>
              <a:rPr lang="en" sz="1800">
                <a:solidFill>
                  <a:schemeClr val="dk2"/>
                </a:solidFill>
              </a:rPr>
              <a:t>2) Stop</a:t>
            </a:r>
            <a:endParaRPr sz="1800">
              <a:solidFill>
                <a:schemeClr val="dk2"/>
              </a:solidFill>
            </a:endParaRPr>
          </a:p>
          <a:p>
            <a:pPr marL="0" lvl="0" indent="0" algn="l" rtl="0">
              <a:spcBef>
                <a:spcPts val="0"/>
              </a:spcBef>
              <a:spcAft>
                <a:spcPts val="0"/>
              </a:spcAft>
              <a:buNone/>
            </a:pPr>
            <a:r>
              <a:rPr lang="en" sz="1800">
                <a:solidFill>
                  <a:schemeClr val="dk2"/>
                </a:solidFill>
              </a:rPr>
              <a:t>3) Re-steer</a:t>
            </a:r>
            <a:endParaRPr sz="1800">
              <a:solidFill>
                <a:schemeClr val="dk2"/>
              </a:solidFill>
            </a:endParaRPr>
          </a:p>
        </p:txBody>
      </p:sp>
      <p:sp>
        <p:nvSpPr>
          <p:cNvPr id="375" name="Google Shape;375;p30"/>
          <p:cNvSpPr/>
          <p:nvPr/>
        </p:nvSpPr>
        <p:spPr>
          <a:xfrm rot="-1489388">
            <a:off x="6321115" y="3186635"/>
            <a:ext cx="150065" cy="334492"/>
          </a:xfrm>
          <a:prstGeom prst="ellipse">
            <a:avLst/>
          </a:prstGeom>
          <a:solidFill>
            <a:srgbClr val="FF0000"/>
          </a:solid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6" name="Google Shape;376;p30"/>
          <p:cNvSpPr/>
          <p:nvPr/>
        </p:nvSpPr>
        <p:spPr>
          <a:xfrm rot="-1489388">
            <a:off x="7330014" y="2730798"/>
            <a:ext cx="150065" cy="334492"/>
          </a:xfrm>
          <a:prstGeom prst="ellipse">
            <a:avLst/>
          </a:prstGeom>
          <a:solidFill>
            <a:srgbClr val="FF0000"/>
          </a:solid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377" name="Google Shape;377;p30"/>
          <p:cNvCxnSpPr>
            <a:stCxn id="375" idx="2"/>
            <a:endCxn id="376" idx="6"/>
          </p:cNvCxnSpPr>
          <p:nvPr/>
        </p:nvCxnSpPr>
        <p:spPr>
          <a:xfrm rot="10800000" flipH="1">
            <a:off x="6328048" y="2866682"/>
            <a:ext cx="1145100" cy="518700"/>
          </a:xfrm>
          <a:prstGeom prst="straightConnector1">
            <a:avLst/>
          </a:prstGeom>
          <a:noFill/>
          <a:ln w="9525" cap="flat" cmpd="sng">
            <a:solidFill>
              <a:srgbClr val="EA9999"/>
            </a:solidFill>
            <a:prstDash val="solid"/>
            <a:round/>
            <a:headEnd type="none" w="med" len="med"/>
            <a:tailEnd type="none" w="med" len="med"/>
          </a:ln>
        </p:spPr>
      </p:cxnSp>
      <p:sp>
        <p:nvSpPr>
          <p:cNvPr id="378" name="Google Shape;378;p30"/>
          <p:cNvSpPr/>
          <p:nvPr/>
        </p:nvSpPr>
        <p:spPr>
          <a:xfrm rot="2560245" flipH="1">
            <a:off x="7481810" y="2730547"/>
            <a:ext cx="276637" cy="277061"/>
          </a:xfrm>
          <a:prstGeom prst="uturnArrow">
            <a:avLst>
              <a:gd name="adj1" fmla="val 25000"/>
              <a:gd name="adj2" fmla="val 25000"/>
              <a:gd name="adj3" fmla="val 25000"/>
              <a:gd name="adj4" fmla="val 43750"/>
              <a:gd name="adj5" fmla="val 75000"/>
            </a:avLst>
          </a:prstGeom>
          <a:solidFill>
            <a:srgbClr val="FF0000"/>
          </a:solid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9" name="Google Shape;379;p30"/>
          <p:cNvSpPr/>
          <p:nvPr/>
        </p:nvSpPr>
        <p:spPr>
          <a:xfrm rot="-8100000" flipH="1">
            <a:off x="6034032" y="3187799"/>
            <a:ext cx="276620" cy="277044"/>
          </a:xfrm>
          <a:prstGeom prst="uturnArrow">
            <a:avLst>
              <a:gd name="adj1" fmla="val 25000"/>
              <a:gd name="adj2" fmla="val 25000"/>
              <a:gd name="adj3" fmla="val 25000"/>
              <a:gd name="adj4" fmla="val 43750"/>
              <a:gd name="adj5" fmla="val 75000"/>
            </a:avLst>
          </a:prstGeom>
          <a:solidFill>
            <a:srgbClr val="FF0000"/>
          </a:solid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0" name="Google Shape;380;p30"/>
          <p:cNvSpPr txBox="1"/>
          <p:nvPr/>
        </p:nvSpPr>
        <p:spPr>
          <a:xfrm>
            <a:off x="7971600" y="4697400"/>
            <a:ext cx="1248600" cy="4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66" b="1" i="1">
                <a:solidFill>
                  <a:schemeClr val="dk1"/>
                </a:solidFill>
              </a:rPr>
              <a:t>Evaluation</a:t>
            </a:r>
            <a:endParaRPr sz="1800" b="1" i="1">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Wall Follower</a:t>
            </a:r>
            <a:endParaRPr/>
          </a:p>
        </p:txBody>
      </p:sp>
      <p:sp>
        <p:nvSpPr>
          <p:cNvPr id="386" name="Google Shape;386;p31"/>
          <p:cNvSpPr/>
          <p:nvPr/>
        </p:nvSpPr>
        <p:spPr>
          <a:xfrm>
            <a:off x="748125" y="3507675"/>
            <a:ext cx="6105000" cy="5256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387" name="Google Shape;387;p31"/>
          <p:cNvCxnSpPr/>
          <p:nvPr/>
        </p:nvCxnSpPr>
        <p:spPr>
          <a:xfrm rot="10800000" flipH="1">
            <a:off x="420550" y="3496875"/>
            <a:ext cx="6776100" cy="10800"/>
          </a:xfrm>
          <a:prstGeom prst="straightConnector1">
            <a:avLst/>
          </a:prstGeom>
          <a:noFill/>
          <a:ln w="9525" cap="flat" cmpd="sng">
            <a:solidFill>
              <a:schemeClr val="dk2"/>
            </a:solidFill>
            <a:prstDash val="solid"/>
            <a:round/>
            <a:headEnd type="none" w="med" len="med"/>
            <a:tailEnd type="none" w="med" len="med"/>
          </a:ln>
        </p:spPr>
      </p:cxnSp>
      <p:pic>
        <p:nvPicPr>
          <p:cNvPr id="388" name="Google Shape;388;p31"/>
          <p:cNvPicPr preferRelativeResize="0"/>
          <p:nvPr/>
        </p:nvPicPr>
        <p:blipFill rotWithShape="1">
          <a:blip r:embed="rId3">
            <a:alphaModFix/>
          </a:blip>
          <a:srcRect l="41216" t="50119" r="7475" b="32585"/>
          <a:stretch/>
        </p:blipFill>
        <p:spPr>
          <a:xfrm>
            <a:off x="2157875" y="2358100"/>
            <a:ext cx="4770325" cy="1204325"/>
          </a:xfrm>
          <a:prstGeom prst="rect">
            <a:avLst/>
          </a:prstGeom>
          <a:noFill/>
          <a:ln>
            <a:noFill/>
          </a:ln>
        </p:spPr>
      </p:pic>
      <p:cxnSp>
        <p:nvCxnSpPr>
          <p:cNvPr id="389" name="Google Shape;389;p31"/>
          <p:cNvCxnSpPr/>
          <p:nvPr/>
        </p:nvCxnSpPr>
        <p:spPr>
          <a:xfrm rot="10800000">
            <a:off x="210125" y="3083250"/>
            <a:ext cx="6997500" cy="52200"/>
          </a:xfrm>
          <a:prstGeom prst="straightConnector1">
            <a:avLst/>
          </a:prstGeom>
          <a:noFill/>
          <a:ln w="38100" cap="flat" cmpd="sng">
            <a:solidFill>
              <a:srgbClr val="B6D7A8"/>
            </a:solidFill>
            <a:prstDash val="dash"/>
            <a:round/>
            <a:headEnd type="none" w="med" len="med"/>
            <a:tailEnd type="none" w="med" len="med"/>
          </a:ln>
        </p:spPr>
      </p:cxnSp>
      <p:sp>
        <p:nvSpPr>
          <p:cNvPr id="390" name="Google Shape;390;p31"/>
          <p:cNvSpPr txBox="1"/>
          <p:nvPr/>
        </p:nvSpPr>
        <p:spPr>
          <a:xfrm>
            <a:off x="364500" y="2666425"/>
            <a:ext cx="18612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chemeClr val="dk2"/>
                </a:solidFill>
              </a:rPr>
              <a:t>(Target Distance)</a:t>
            </a:r>
            <a:endParaRPr i="1">
              <a:solidFill>
                <a:schemeClr val="dk2"/>
              </a:solidFill>
            </a:endParaRPr>
          </a:p>
        </p:txBody>
      </p:sp>
      <p:sp>
        <p:nvSpPr>
          <p:cNvPr id="391" name="Google Shape;391;p31"/>
          <p:cNvSpPr txBox="1"/>
          <p:nvPr/>
        </p:nvSpPr>
        <p:spPr>
          <a:xfrm>
            <a:off x="3101175" y="2206125"/>
            <a:ext cx="2813700" cy="3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chemeClr val="dk2"/>
                </a:solidFill>
              </a:rPr>
              <a:t>(Acceptable Error Amplitude)</a:t>
            </a:r>
            <a:endParaRPr i="1">
              <a:solidFill>
                <a:schemeClr val="dk2"/>
              </a:solidFill>
            </a:endParaRPr>
          </a:p>
        </p:txBody>
      </p:sp>
      <p:sp>
        <p:nvSpPr>
          <p:cNvPr id="392" name="Google Shape;392;p31"/>
          <p:cNvSpPr/>
          <p:nvPr/>
        </p:nvSpPr>
        <p:spPr>
          <a:xfrm>
            <a:off x="4328225" y="3077050"/>
            <a:ext cx="843000" cy="3441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393" name="Google Shape;393;p31"/>
          <p:cNvCxnSpPr>
            <a:stCxn id="392" idx="0"/>
            <a:endCxn id="391" idx="2"/>
          </p:cNvCxnSpPr>
          <p:nvPr/>
        </p:nvCxnSpPr>
        <p:spPr>
          <a:xfrm rot="10800000">
            <a:off x="4507925" y="2550250"/>
            <a:ext cx="241800" cy="526800"/>
          </a:xfrm>
          <a:prstGeom prst="straightConnector1">
            <a:avLst/>
          </a:prstGeom>
          <a:noFill/>
          <a:ln w="9525" cap="flat" cmpd="sng">
            <a:solidFill>
              <a:schemeClr val="dk2"/>
            </a:solidFill>
            <a:prstDash val="solid"/>
            <a:round/>
            <a:headEnd type="none" w="med" len="med"/>
            <a:tailEnd type="none" w="med" len="med"/>
          </a:ln>
        </p:spPr>
      </p:cxnSp>
      <p:sp>
        <p:nvSpPr>
          <p:cNvPr id="394" name="Google Shape;394;p31"/>
          <p:cNvSpPr txBox="1"/>
          <p:nvPr/>
        </p:nvSpPr>
        <p:spPr>
          <a:xfrm rot="5400000">
            <a:off x="3285425" y="2913150"/>
            <a:ext cx="732900" cy="283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0">
                <a:solidFill>
                  <a:schemeClr val="dk2"/>
                </a:solidFill>
              </a:rPr>
              <a:t>]</a:t>
            </a:r>
            <a:endParaRPr sz="17000">
              <a:solidFill>
                <a:schemeClr val="dk2"/>
              </a:solidFill>
            </a:endParaRPr>
          </a:p>
        </p:txBody>
      </p:sp>
      <p:sp>
        <p:nvSpPr>
          <p:cNvPr id="395" name="Google Shape;395;p31"/>
          <p:cNvSpPr txBox="1"/>
          <p:nvPr/>
        </p:nvSpPr>
        <p:spPr>
          <a:xfrm>
            <a:off x="243800" y="4404975"/>
            <a:ext cx="1815300" cy="3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chemeClr val="dk2"/>
                </a:solidFill>
              </a:rPr>
              <a:t>(Convergence Time)</a:t>
            </a:r>
            <a:endParaRPr i="1">
              <a:solidFill>
                <a:schemeClr val="dk2"/>
              </a:solidFill>
            </a:endParaRPr>
          </a:p>
        </p:txBody>
      </p:sp>
      <p:pic>
        <p:nvPicPr>
          <p:cNvPr id="396" name="Google Shape;396;p31"/>
          <p:cNvPicPr preferRelativeResize="0"/>
          <p:nvPr/>
        </p:nvPicPr>
        <p:blipFill>
          <a:blip r:embed="rId4">
            <a:alphaModFix/>
          </a:blip>
          <a:stretch>
            <a:fillRect/>
          </a:stretch>
        </p:blipFill>
        <p:spPr>
          <a:xfrm>
            <a:off x="5751500" y="152400"/>
            <a:ext cx="3422150" cy="2829075"/>
          </a:xfrm>
          <a:prstGeom prst="rect">
            <a:avLst/>
          </a:prstGeom>
          <a:noFill/>
          <a:ln>
            <a:noFill/>
          </a:ln>
        </p:spPr>
      </p:pic>
      <p:sp>
        <p:nvSpPr>
          <p:cNvPr id="397" name="Google Shape;397;p31"/>
          <p:cNvSpPr/>
          <p:nvPr/>
        </p:nvSpPr>
        <p:spPr>
          <a:xfrm rot="3969676">
            <a:off x="6204979" y="630201"/>
            <a:ext cx="56413" cy="124167"/>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8" name="Google Shape;398;p31"/>
          <p:cNvSpPr/>
          <p:nvPr/>
        </p:nvSpPr>
        <p:spPr>
          <a:xfrm rot="3969676">
            <a:off x="6369600" y="1012089"/>
            <a:ext cx="56413" cy="124167"/>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9" name="Google Shape;399;p31"/>
          <p:cNvSpPr/>
          <p:nvPr/>
        </p:nvSpPr>
        <p:spPr>
          <a:xfrm rot="3965787">
            <a:off x="6290641" y="565967"/>
            <a:ext cx="355381" cy="498201"/>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0" name="Google Shape;400;p31"/>
          <p:cNvSpPr/>
          <p:nvPr/>
        </p:nvSpPr>
        <p:spPr>
          <a:xfrm rot="3941409">
            <a:off x="6471936" y="739521"/>
            <a:ext cx="95465" cy="103597"/>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1" name="Google Shape;401;p31"/>
          <p:cNvSpPr/>
          <p:nvPr/>
        </p:nvSpPr>
        <p:spPr>
          <a:xfrm rot="3969676">
            <a:off x="6512997" y="486816"/>
            <a:ext cx="56413" cy="124167"/>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2" name="Google Shape;402;p31"/>
          <p:cNvSpPr/>
          <p:nvPr/>
        </p:nvSpPr>
        <p:spPr>
          <a:xfrm rot="3969676">
            <a:off x="6677618" y="868705"/>
            <a:ext cx="56413" cy="124167"/>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3" name="Google Shape;403;p31"/>
          <p:cNvSpPr txBox="1"/>
          <p:nvPr/>
        </p:nvSpPr>
        <p:spPr>
          <a:xfrm>
            <a:off x="8013597" y="455751"/>
            <a:ext cx="1130400" cy="47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 ∫error</a:t>
            </a:r>
            <a:endParaRPr sz="1800">
              <a:solidFill>
                <a:schemeClr val="dk2"/>
              </a:solidFill>
            </a:endParaRPr>
          </a:p>
        </p:txBody>
      </p:sp>
      <p:cxnSp>
        <p:nvCxnSpPr>
          <p:cNvPr id="404" name="Google Shape;404;p31"/>
          <p:cNvCxnSpPr>
            <a:stCxn id="395" idx="3"/>
          </p:cNvCxnSpPr>
          <p:nvPr/>
        </p:nvCxnSpPr>
        <p:spPr>
          <a:xfrm rot="10800000" flipH="1">
            <a:off x="2059100" y="4504125"/>
            <a:ext cx="386100" cy="72900"/>
          </a:xfrm>
          <a:prstGeom prst="straightConnector1">
            <a:avLst/>
          </a:prstGeom>
          <a:noFill/>
          <a:ln w="9525" cap="flat" cmpd="sng">
            <a:solidFill>
              <a:schemeClr val="dk2"/>
            </a:solidFill>
            <a:prstDash val="solid"/>
            <a:round/>
            <a:headEnd type="none" w="med" len="med"/>
            <a:tailEnd type="none" w="med" len="med"/>
          </a:ln>
        </p:spPr>
      </p:cxnSp>
      <p:cxnSp>
        <p:nvCxnSpPr>
          <p:cNvPr id="405" name="Google Shape;405;p31"/>
          <p:cNvCxnSpPr/>
          <p:nvPr/>
        </p:nvCxnSpPr>
        <p:spPr>
          <a:xfrm>
            <a:off x="4350125" y="2799100"/>
            <a:ext cx="32700" cy="1850400"/>
          </a:xfrm>
          <a:prstGeom prst="straightConnector1">
            <a:avLst/>
          </a:prstGeom>
          <a:noFill/>
          <a:ln w="38100" cap="flat" cmpd="sng">
            <a:solidFill>
              <a:schemeClr val="dk2"/>
            </a:solidFill>
            <a:prstDash val="dot"/>
            <a:round/>
            <a:headEnd type="none" w="med" len="med"/>
            <a:tailEnd type="none" w="med" len="med"/>
          </a:ln>
        </p:spPr>
      </p:cxnSp>
      <p:cxnSp>
        <p:nvCxnSpPr>
          <p:cNvPr id="406" name="Google Shape;406;p31"/>
          <p:cNvCxnSpPr/>
          <p:nvPr/>
        </p:nvCxnSpPr>
        <p:spPr>
          <a:xfrm>
            <a:off x="5188325" y="2799100"/>
            <a:ext cx="32700" cy="1850400"/>
          </a:xfrm>
          <a:prstGeom prst="straightConnector1">
            <a:avLst/>
          </a:prstGeom>
          <a:noFill/>
          <a:ln w="38100" cap="flat" cmpd="sng">
            <a:solidFill>
              <a:schemeClr val="dk2"/>
            </a:solidFill>
            <a:prstDash val="dot"/>
            <a:round/>
            <a:headEnd type="none" w="med" len="med"/>
            <a:tailEnd type="none" w="med" len="med"/>
          </a:ln>
        </p:spPr>
      </p:cxnSp>
      <p:cxnSp>
        <p:nvCxnSpPr>
          <p:cNvPr id="407" name="Google Shape;407;p31"/>
          <p:cNvCxnSpPr/>
          <p:nvPr/>
        </p:nvCxnSpPr>
        <p:spPr>
          <a:xfrm>
            <a:off x="2521325" y="2799100"/>
            <a:ext cx="32700" cy="1850400"/>
          </a:xfrm>
          <a:prstGeom prst="straightConnector1">
            <a:avLst/>
          </a:prstGeom>
          <a:noFill/>
          <a:ln w="38100" cap="flat" cmpd="sng">
            <a:solidFill>
              <a:schemeClr val="dk2"/>
            </a:solidFill>
            <a:prstDash val="dot"/>
            <a:round/>
            <a:headEnd type="none" w="med" len="med"/>
            <a:tailEnd type="none" w="med" len="med"/>
          </a:ln>
        </p:spPr>
      </p:cxnSp>
      <p:sp>
        <p:nvSpPr>
          <p:cNvPr id="408" name="Google Shape;408;p31"/>
          <p:cNvSpPr/>
          <p:nvPr/>
        </p:nvSpPr>
        <p:spPr>
          <a:xfrm rot="8574643">
            <a:off x="2281986" y="2010661"/>
            <a:ext cx="94021" cy="209396"/>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9" name="Google Shape;409;p31"/>
          <p:cNvSpPr/>
          <p:nvPr/>
        </p:nvSpPr>
        <p:spPr>
          <a:xfrm rot="8574643">
            <a:off x="1725221" y="2424291"/>
            <a:ext cx="94021" cy="209396"/>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0" name="Google Shape;410;p31"/>
          <p:cNvSpPr/>
          <p:nvPr/>
        </p:nvSpPr>
        <p:spPr>
          <a:xfrm rot="8571451">
            <a:off x="1913440" y="2136920"/>
            <a:ext cx="592747" cy="83859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1" name="Google Shape;411;p31"/>
          <p:cNvSpPr/>
          <p:nvPr/>
        </p:nvSpPr>
        <p:spPr>
          <a:xfrm rot="8573547">
            <a:off x="2184743" y="2547045"/>
            <a:ext cx="159121" cy="17344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2" name="Google Shape;412;p31"/>
          <p:cNvSpPr/>
          <p:nvPr/>
        </p:nvSpPr>
        <p:spPr>
          <a:xfrm rot="8574643">
            <a:off x="2610538" y="2480198"/>
            <a:ext cx="94021" cy="209396"/>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3" name="Google Shape;413;p31"/>
          <p:cNvSpPr/>
          <p:nvPr/>
        </p:nvSpPr>
        <p:spPr>
          <a:xfrm rot="8574643">
            <a:off x="2053772" y="2893828"/>
            <a:ext cx="94021" cy="209396"/>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4" name="Google Shape;414;p31"/>
          <p:cNvSpPr txBox="1"/>
          <p:nvPr/>
        </p:nvSpPr>
        <p:spPr>
          <a:xfrm>
            <a:off x="7971600" y="4697400"/>
            <a:ext cx="1248600" cy="4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66" b="1" i="1">
                <a:solidFill>
                  <a:schemeClr val="dk1"/>
                </a:solidFill>
              </a:rPr>
              <a:t>Evaluation</a:t>
            </a:r>
            <a:endParaRPr sz="1800" b="1" i="1">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420" name="Google Shape;42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Visualize:</a:t>
            </a:r>
            <a:endParaRPr/>
          </a:p>
          <a:p>
            <a:pPr marL="0" lvl="0" indent="0" algn="l" rtl="0">
              <a:spcBef>
                <a:spcPts val="1200"/>
              </a:spcBef>
              <a:spcAft>
                <a:spcPts val="0"/>
              </a:spcAft>
              <a:buNone/>
            </a:pPr>
            <a:r>
              <a:rPr lang="en"/>
              <a:t>Safety controller: test to failure</a:t>
            </a:r>
            <a:endParaRPr/>
          </a:p>
          <a:p>
            <a:pPr marL="0" lvl="0" indent="0" algn="l" rtl="0">
              <a:spcBef>
                <a:spcPts val="1200"/>
              </a:spcBef>
              <a:spcAft>
                <a:spcPts val="1200"/>
              </a:spcAft>
              <a:buNone/>
            </a:pPr>
            <a:r>
              <a:rPr lang="en"/>
              <a:t>Wall follower: averaged error, oscillations until error converges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83F04"/>
        </a:solidFill>
        <a:effectLst/>
      </p:bgPr>
    </p:bg>
    <p:spTree>
      <p:nvGrpSpPr>
        <p:cNvPr id="1" name="Shape 424"/>
        <p:cNvGrpSpPr/>
        <p:nvPr/>
      </p:nvGrpSpPr>
      <p:grpSpPr>
        <a:xfrm>
          <a:off x="0" y="0"/>
          <a:ext cx="0" cy="0"/>
          <a:chOff x="0" y="0"/>
          <a:chExt cx="0" cy="0"/>
        </a:xfrm>
      </p:grpSpPr>
      <p:sp>
        <p:nvSpPr>
          <p:cNvPr id="425" name="Google Shape;425;p33"/>
          <p:cNvSpPr txBox="1">
            <a:spLocks noGrp="1"/>
          </p:cNvSpPr>
          <p:nvPr>
            <p:ph type="ctrTitle"/>
          </p:nvPr>
        </p:nvSpPr>
        <p:spPr>
          <a:xfrm>
            <a:off x="311700" y="210750"/>
            <a:ext cx="8520600" cy="1064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lt2"/>
                </a:solidFill>
              </a:rPr>
              <a:t>Conclusions</a:t>
            </a:r>
            <a:endParaRPr>
              <a:solidFill>
                <a:schemeClr val="lt2"/>
              </a:solidFill>
            </a:endParaRPr>
          </a:p>
        </p:txBody>
      </p:sp>
      <p:sp>
        <p:nvSpPr>
          <p:cNvPr id="426" name="Google Shape;426;p33"/>
          <p:cNvSpPr txBox="1"/>
          <p:nvPr/>
        </p:nvSpPr>
        <p:spPr>
          <a:xfrm>
            <a:off x="1504200" y="1335350"/>
            <a:ext cx="6135600" cy="14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lt2"/>
                </a:solidFill>
              </a:rPr>
              <a:t>1) our wall follower uses PID control to maintain desired distance to wall</a:t>
            </a:r>
            <a:endParaRPr sz="2700">
              <a:solidFill>
                <a:schemeClr val="lt2"/>
              </a:solidFill>
            </a:endParaRPr>
          </a:p>
        </p:txBody>
      </p:sp>
      <p:sp>
        <p:nvSpPr>
          <p:cNvPr id="427" name="Google Shape;427;p33"/>
          <p:cNvSpPr txBox="1"/>
          <p:nvPr/>
        </p:nvSpPr>
        <p:spPr>
          <a:xfrm>
            <a:off x="1981875" y="2454325"/>
            <a:ext cx="6286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chemeClr val="lt2"/>
                </a:solidFill>
              </a:rPr>
              <a:t>Tested with oscillatory convergence, average error</a:t>
            </a:r>
            <a:endParaRPr sz="2100" b="1"/>
          </a:p>
        </p:txBody>
      </p:sp>
      <p:cxnSp>
        <p:nvCxnSpPr>
          <p:cNvPr id="428" name="Google Shape;428;p33"/>
          <p:cNvCxnSpPr>
            <a:endCxn id="427" idx="1"/>
          </p:cNvCxnSpPr>
          <p:nvPr/>
        </p:nvCxnSpPr>
        <p:spPr>
          <a:xfrm rot="10800000" flipH="1">
            <a:off x="1051275" y="2708275"/>
            <a:ext cx="930600" cy="15000"/>
          </a:xfrm>
          <a:prstGeom prst="straightConnector1">
            <a:avLst/>
          </a:prstGeom>
          <a:noFill/>
          <a:ln w="76200" cap="flat" cmpd="sng">
            <a:solidFill>
              <a:schemeClr val="lt2"/>
            </a:solidFill>
            <a:prstDash val="solid"/>
            <a:round/>
            <a:headEnd type="none" w="med" len="med"/>
            <a:tailEnd type="triangle" w="med" len="med"/>
          </a:ln>
        </p:spPr>
      </p:cxn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8"/>
                                        </p:tgtEl>
                                        <p:attrNameLst>
                                          <p:attrName>style.visibility</p:attrName>
                                        </p:attrNameLst>
                                      </p:cBhvr>
                                      <p:to>
                                        <p:strVal val="visible"/>
                                      </p:to>
                                    </p:set>
                                    <p:anim calcmode="lin" valueType="num">
                                      <p:cBhvr additive="base">
                                        <p:cTn id="7" dur="1000"/>
                                        <p:tgtEl>
                                          <p:spTgt spid="42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7"/>
                                        </p:tgtEl>
                                        <p:attrNameLst>
                                          <p:attrName>style.visibility</p:attrName>
                                        </p:attrNameLst>
                                      </p:cBhvr>
                                      <p:to>
                                        <p:strVal val="visible"/>
                                      </p:to>
                                    </p:set>
                                    <p:animEffect transition="in" filter="fade">
                                      <p:cBhvr>
                                        <p:cTn id="12" dur="1000"/>
                                        <p:tgtEl>
                                          <p:spTgt spid="4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E7CC3"/>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210750"/>
            <a:ext cx="8520600" cy="1064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lt2"/>
                </a:solidFill>
              </a:rPr>
              <a:t>Our Goal</a:t>
            </a:r>
            <a:endParaRPr>
              <a:solidFill>
                <a:schemeClr val="lt2"/>
              </a:solidFill>
            </a:endParaRPr>
          </a:p>
        </p:txBody>
      </p:sp>
      <p:sp>
        <p:nvSpPr>
          <p:cNvPr id="61" name="Google Shape;61;p14"/>
          <p:cNvSpPr txBox="1"/>
          <p:nvPr/>
        </p:nvSpPr>
        <p:spPr>
          <a:xfrm>
            <a:off x="1184050" y="1762475"/>
            <a:ext cx="6798900" cy="50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lt2"/>
                </a:solidFill>
              </a:rPr>
              <a:t>Develop a</a:t>
            </a:r>
            <a:r>
              <a:rPr lang="en" sz="2700" b="1">
                <a:solidFill>
                  <a:schemeClr val="lt2"/>
                </a:solidFill>
              </a:rPr>
              <a:t> robust</a:t>
            </a:r>
            <a:r>
              <a:rPr lang="en" sz="2700">
                <a:solidFill>
                  <a:schemeClr val="lt2"/>
                </a:solidFill>
              </a:rPr>
              <a:t> method for autonomous wall-following</a:t>
            </a:r>
            <a:endParaRPr sz="2700">
              <a:solidFill>
                <a:schemeClr val="lt2"/>
              </a:solidFill>
            </a:endParaRPr>
          </a:p>
        </p:txBody>
      </p:sp>
      <p:sp>
        <p:nvSpPr>
          <p:cNvPr id="62" name="Google Shape;62;p14"/>
          <p:cNvSpPr txBox="1"/>
          <p:nvPr/>
        </p:nvSpPr>
        <p:spPr>
          <a:xfrm>
            <a:off x="2187825" y="2763400"/>
            <a:ext cx="59703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chemeClr val="lt2"/>
                </a:solidFill>
              </a:rPr>
              <a:t>Navigate new environments</a:t>
            </a:r>
            <a:endParaRPr sz="2100">
              <a:solidFill>
                <a:schemeClr val="lt2"/>
              </a:solidFill>
            </a:endParaRPr>
          </a:p>
          <a:p>
            <a:pPr marL="0" lvl="0" indent="0" algn="l" rtl="0">
              <a:spcBef>
                <a:spcPts val="0"/>
              </a:spcBef>
              <a:spcAft>
                <a:spcPts val="0"/>
              </a:spcAft>
              <a:buNone/>
            </a:pPr>
            <a:r>
              <a:rPr lang="en" sz="2100">
                <a:solidFill>
                  <a:schemeClr val="lt2"/>
                </a:solidFill>
              </a:rPr>
              <a:t>Use LIDAR</a:t>
            </a:r>
            <a:endParaRPr sz="2100">
              <a:solidFill>
                <a:schemeClr val="lt2"/>
              </a:solidFill>
            </a:endParaRPr>
          </a:p>
          <a:p>
            <a:pPr marL="0" lvl="0" indent="0" algn="l" rtl="0">
              <a:spcBef>
                <a:spcPts val="0"/>
              </a:spcBef>
              <a:spcAft>
                <a:spcPts val="0"/>
              </a:spcAft>
              <a:buNone/>
            </a:pPr>
            <a:r>
              <a:rPr lang="en" sz="2100" b="1">
                <a:solidFill>
                  <a:schemeClr val="lt2"/>
                </a:solidFill>
              </a:rPr>
              <a:t>Avoid collisions</a:t>
            </a:r>
            <a:endParaRPr sz="2100" b="1">
              <a:solidFill>
                <a:schemeClr val="lt2"/>
              </a:solidFill>
            </a:endParaRPr>
          </a:p>
          <a:p>
            <a:pPr marL="0" lvl="0" indent="0" algn="l" rtl="0">
              <a:spcBef>
                <a:spcPts val="0"/>
              </a:spcBef>
              <a:spcAft>
                <a:spcPts val="0"/>
              </a:spcAft>
              <a:buNone/>
            </a:pPr>
            <a:r>
              <a:rPr lang="en" sz="2100" b="1">
                <a:solidFill>
                  <a:schemeClr val="lt2"/>
                </a:solidFill>
              </a:rPr>
              <a:t>Follow some desired path</a:t>
            </a:r>
            <a:endParaRPr sz="2100" b="1"/>
          </a:p>
        </p:txBody>
      </p:sp>
      <p:cxnSp>
        <p:nvCxnSpPr>
          <p:cNvPr id="63" name="Google Shape;63;p14"/>
          <p:cNvCxnSpPr>
            <a:endCxn id="62" idx="1"/>
          </p:cNvCxnSpPr>
          <p:nvPr/>
        </p:nvCxnSpPr>
        <p:spPr>
          <a:xfrm rot="10800000" flipH="1">
            <a:off x="1257225" y="3502150"/>
            <a:ext cx="930600" cy="15000"/>
          </a:xfrm>
          <a:prstGeom prst="straightConnector1">
            <a:avLst/>
          </a:prstGeom>
          <a:noFill/>
          <a:ln w="76200" cap="flat" cmpd="sng">
            <a:solidFill>
              <a:schemeClr val="lt2"/>
            </a:solidFill>
            <a:prstDash val="solid"/>
            <a:round/>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83F04"/>
        </a:solidFill>
        <a:effectLst/>
      </p:bgPr>
    </p:bg>
    <p:spTree>
      <p:nvGrpSpPr>
        <p:cNvPr id="1" name="Shape 432"/>
        <p:cNvGrpSpPr/>
        <p:nvPr/>
      </p:nvGrpSpPr>
      <p:grpSpPr>
        <a:xfrm>
          <a:off x="0" y="0"/>
          <a:ext cx="0" cy="0"/>
          <a:chOff x="0" y="0"/>
          <a:chExt cx="0" cy="0"/>
        </a:xfrm>
      </p:grpSpPr>
      <p:sp>
        <p:nvSpPr>
          <p:cNvPr id="433" name="Google Shape;433;p34"/>
          <p:cNvSpPr txBox="1">
            <a:spLocks noGrp="1"/>
          </p:cNvSpPr>
          <p:nvPr>
            <p:ph type="ctrTitle"/>
          </p:nvPr>
        </p:nvSpPr>
        <p:spPr>
          <a:xfrm>
            <a:off x="311700" y="210750"/>
            <a:ext cx="8520600" cy="1064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lt2"/>
                </a:solidFill>
              </a:rPr>
              <a:t>Conclusions</a:t>
            </a:r>
            <a:endParaRPr>
              <a:solidFill>
                <a:schemeClr val="lt2"/>
              </a:solidFill>
            </a:endParaRPr>
          </a:p>
        </p:txBody>
      </p:sp>
      <p:sp>
        <p:nvSpPr>
          <p:cNvPr id="434" name="Google Shape;434;p34"/>
          <p:cNvSpPr txBox="1"/>
          <p:nvPr/>
        </p:nvSpPr>
        <p:spPr>
          <a:xfrm>
            <a:off x="1504200" y="1335350"/>
            <a:ext cx="6135600" cy="14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lt2"/>
                </a:solidFill>
              </a:rPr>
              <a:t>1) our wall follower uses PID control to maintain desired distance to wall</a:t>
            </a:r>
            <a:endParaRPr sz="2700">
              <a:solidFill>
                <a:schemeClr val="lt2"/>
              </a:solidFill>
            </a:endParaRPr>
          </a:p>
        </p:txBody>
      </p:sp>
      <p:sp>
        <p:nvSpPr>
          <p:cNvPr id="435" name="Google Shape;435;p34"/>
          <p:cNvSpPr txBox="1"/>
          <p:nvPr/>
        </p:nvSpPr>
        <p:spPr>
          <a:xfrm>
            <a:off x="1981875" y="2454325"/>
            <a:ext cx="6286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chemeClr val="lt2"/>
                </a:solidFill>
              </a:rPr>
              <a:t>Tested with oscillatory convergence, average error</a:t>
            </a:r>
            <a:endParaRPr sz="2100" b="1"/>
          </a:p>
        </p:txBody>
      </p:sp>
      <p:cxnSp>
        <p:nvCxnSpPr>
          <p:cNvPr id="436" name="Google Shape;436;p34"/>
          <p:cNvCxnSpPr>
            <a:endCxn id="435" idx="1"/>
          </p:cNvCxnSpPr>
          <p:nvPr/>
        </p:nvCxnSpPr>
        <p:spPr>
          <a:xfrm rot="10800000" flipH="1">
            <a:off x="1051275" y="2708275"/>
            <a:ext cx="930600" cy="15000"/>
          </a:xfrm>
          <a:prstGeom prst="straightConnector1">
            <a:avLst/>
          </a:prstGeom>
          <a:noFill/>
          <a:ln w="76200" cap="flat" cmpd="sng">
            <a:solidFill>
              <a:schemeClr val="lt2"/>
            </a:solidFill>
            <a:prstDash val="solid"/>
            <a:round/>
            <a:headEnd type="none" w="med" len="med"/>
            <a:tailEnd type="triangle" w="med" len="med"/>
          </a:ln>
        </p:spPr>
      </p:cxnSp>
      <p:sp>
        <p:nvSpPr>
          <p:cNvPr id="437" name="Google Shape;437;p34"/>
          <p:cNvSpPr txBox="1"/>
          <p:nvPr/>
        </p:nvSpPr>
        <p:spPr>
          <a:xfrm>
            <a:off x="1504200" y="3070150"/>
            <a:ext cx="6135600" cy="14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lt2"/>
                </a:solidFill>
              </a:rPr>
              <a:t>2) our safety controller builds a buffer zone around the car based on velocity</a:t>
            </a:r>
            <a:endParaRPr sz="2700">
              <a:solidFill>
                <a:schemeClr val="lt2"/>
              </a:solidFill>
            </a:endParaRPr>
          </a:p>
        </p:txBody>
      </p:sp>
      <p:sp>
        <p:nvSpPr>
          <p:cNvPr id="438" name="Google Shape;438;p34"/>
          <p:cNvSpPr txBox="1"/>
          <p:nvPr/>
        </p:nvSpPr>
        <p:spPr>
          <a:xfrm>
            <a:off x="1981875" y="4189125"/>
            <a:ext cx="3403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chemeClr val="lt2"/>
                </a:solidFill>
              </a:rPr>
              <a:t>Tested by finding limit case</a:t>
            </a:r>
            <a:endParaRPr sz="2100" b="1"/>
          </a:p>
        </p:txBody>
      </p:sp>
      <p:cxnSp>
        <p:nvCxnSpPr>
          <p:cNvPr id="439" name="Google Shape;439;p34"/>
          <p:cNvCxnSpPr>
            <a:endCxn id="438" idx="1"/>
          </p:cNvCxnSpPr>
          <p:nvPr/>
        </p:nvCxnSpPr>
        <p:spPr>
          <a:xfrm rot="10800000" flipH="1">
            <a:off x="1051275" y="4443075"/>
            <a:ext cx="930600" cy="15000"/>
          </a:xfrm>
          <a:prstGeom prst="straightConnector1">
            <a:avLst/>
          </a:prstGeom>
          <a:noFill/>
          <a:ln w="76200" cap="flat" cmpd="sng">
            <a:solidFill>
              <a:schemeClr val="lt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39"/>
                                        </p:tgtEl>
                                        <p:attrNameLst>
                                          <p:attrName>style.visibility</p:attrName>
                                        </p:attrNameLst>
                                      </p:cBhvr>
                                      <p:to>
                                        <p:strVal val="visible"/>
                                      </p:to>
                                    </p:set>
                                    <p:anim calcmode="lin" valueType="num">
                                      <p:cBhvr additive="base">
                                        <p:cTn id="13" dur="1000"/>
                                        <p:tgtEl>
                                          <p:spTgt spid="439"/>
                                        </p:tgtEl>
                                        <p:attrNameLst>
                                          <p:attrName>ppt_x</p:attrName>
                                        </p:attrNameLst>
                                      </p:cBhvr>
                                      <p:tavLst>
                                        <p:tav tm="0">
                                          <p:val>
                                            <p:strVal val="#ppt_x-1"/>
                                          </p:val>
                                        </p:tav>
                                        <p:tav tm="100000">
                                          <p:val>
                                            <p:strVal val="#ppt_x"/>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38"/>
                                        </p:tgtEl>
                                        <p:attrNameLst>
                                          <p:attrName>style.visibility</p:attrName>
                                        </p:attrNameLst>
                                      </p:cBhvr>
                                      <p:to>
                                        <p:strVal val="visible"/>
                                      </p:to>
                                    </p:set>
                                    <p:animEffect transition="in" filter="fade">
                                      <p:cBhvr>
                                        <p:cTn id="18" dur="1000"/>
                                        <p:tgtEl>
                                          <p:spTgt spid="43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Technical objectives</a:t>
            </a:r>
            <a:endParaRPr/>
          </a:p>
        </p:txBody>
      </p:sp>
      <p:sp>
        <p:nvSpPr>
          <p:cNvPr id="69" name="Google Shape;69;p15"/>
          <p:cNvSpPr txBox="1">
            <a:spLocks noGrp="1"/>
          </p:cNvSpPr>
          <p:nvPr>
            <p:ph type="body" idx="1"/>
          </p:nvPr>
        </p:nvSpPr>
        <p:spPr>
          <a:xfrm>
            <a:off x="311700" y="1152475"/>
            <a:ext cx="8520600" cy="31026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AutoNum type="arabicPeriod"/>
            </a:pPr>
            <a:r>
              <a:rPr lang="en" sz="2100" b="1"/>
              <a:t>Effective safety controller</a:t>
            </a:r>
            <a:r>
              <a:rPr lang="en" sz="2100"/>
              <a:t>: brakes to interrupt collision trajectories, but does not stop prematurely when merely driving close to the wall</a:t>
            </a:r>
            <a:endParaRPr sz="2100"/>
          </a:p>
          <a:p>
            <a:pPr marL="0" lvl="0" indent="0" algn="l" rtl="0">
              <a:spcBef>
                <a:spcPts val="1200"/>
              </a:spcBef>
              <a:spcAft>
                <a:spcPts val="0"/>
              </a:spcAft>
              <a:buNone/>
            </a:pPr>
            <a:endParaRPr sz="2100"/>
          </a:p>
          <a:p>
            <a:pPr marL="457200" lvl="0" indent="-361950" algn="l" rtl="0">
              <a:spcBef>
                <a:spcPts val="1200"/>
              </a:spcBef>
              <a:spcAft>
                <a:spcPts val="0"/>
              </a:spcAft>
              <a:buSzPts val="2100"/>
              <a:buAutoNum type="arabicPeriod"/>
            </a:pPr>
            <a:r>
              <a:rPr lang="en" sz="2100" b="1"/>
              <a:t>Effective wall-following algorithm</a:t>
            </a:r>
            <a:r>
              <a:rPr lang="en" sz="2100"/>
              <a:t>: maintains a desired wall distance with minimal oscillation, and quickly converges to this behavior in response to disturbances (turns, stop/start)</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From Simulation to Racecar</a:t>
            </a:r>
            <a:endParaRPr/>
          </a:p>
        </p:txBody>
      </p:sp>
      <p:sp>
        <p:nvSpPr>
          <p:cNvPr id="75" name="Google Shape;75;p16"/>
          <p:cNvSpPr txBox="1">
            <a:spLocks noGrp="1"/>
          </p:cNvSpPr>
          <p:nvPr>
            <p:ph type="body" idx="1"/>
          </p:nvPr>
        </p:nvSpPr>
        <p:spPr>
          <a:xfrm>
            <a:off x="159300" y="3784800"/>
            <a:ext cx="4097100" cy="10032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Char char="-"/>
            </a:pPr>
            <a:r>
              <a:rPr lang="en"/>
              <a:t>Well-defined walls / obstacles</a:t>
            </a:r>
            <a:endParaRPr/>
          </a:p>
          <a:p>
            <a:pPr marL="457200" lvl="0" indent="-317182" algn="l" rtl="0">
              <a:spcBef>
                <a:spcPts val="0"/>
              </a:spcBef>
              <a:spcAft>
                <a:spcPts val="0"/>
              </a:spcAft>
              <a:buSzPct val="100000"/>
              <a:buChar char="-"/>
            </a:pPr>
            <a:r>
              <a:rPr lang="en"/>
              <a:t>Ideal physics (0 stop distance)</a:t>
            </a:r>
            <a:endParaRPr/>
          </a:p>
          <a:p>
            <a:pPr marL="457200" lvl="0" indent="-317182" algn="l" rtl="0">
              <a:spcBef>
                <a:spcPts val="0"/>
              </a:spcBef>
              <a:spcAft>
                <a:spcPts val="0"/>
              </a:spcAft>
              <a:buSzPct val="100000"/>
              <a:buChar char="-"/>
            </a:pPr>
            <a:r>
              <a:rPr lang="en"/>
              <a:t>Low noise signal</a:t>
            </a:r>
            <a:endParaRPr/>
          </a:p>
          <a:p>
            <a:pPr marL="457200" lvl="0" indent="-317182" algn="l" rtl="0">
              <a:spcBef>
                <a:spcPts val="0"/>
              </a:spcBef>
              <a:spcAft>
                <a:spcPts val="0"/>
              </a:spcAft>
              <a:buSzPct val="100000"/>
              <a:buChar char="-"/>
            </a:pPr>
            <a:r>
              <a:rPr lang="en"/>
              <a:t>Collisions are ok when testing</a:t>
            </a:r>
            <a:endParaRPr/>
          </a:p>
        </p:txBody>
      </p:sp>
      <p:pic>
        <p:nvPicPr>
          <p:cNvPr id="76" name="Google Shape;76;p16"/>
          <p:cNvPicPr preferRelativeResize="0"/>
          <p:nvPr/>
        </p:nvPicPr>
        <p:blipFill>
          <a:blip r:embed="rId3">
            <a:alphaModFix/>
          </a:blip>
          <a:stretch>
            <a:fillRect/>
          </a:stretch>
        </p:blipFill>
        <p:spPr>
          <a:xfrm>
            <a:off x="366550" y="1119075"/>
            <a:ext cx="3084326" cy="2411976"/>
          </a:xfrm>
          <a:prstGeom prst="rect">
            <a:avLst/>
          </a:prstGeom>
          <a:noFill/>
          <a:ln>
            <a:noFill/>
          </a:ln>
        </p:spPr>
      </p:pic>
      <p:cxnSp>
        <p:nvCxnSpPr>
          <p:cNvPr id="77" name="Google Shape;77;p16"/>
          <p:cNvCxnSpPr/>
          <p:nvPr/>
        </p:nvCxnSpPr>
        <p:spPr>
          <a:xfrm rot="10800000" flipH="1">
            <a:off x="3619175" y="2319350"/>
            <a:ext cx="588300" cy="11400"/>
          </a:xfrm>
          <a:prstGeom prst="straightConnector1">
            <a:avLst/>
          </a:prstGeom>
          <a:noFill/>
          <a:ln w="28575" cap="flat" cmpd="sng">
            <a:solidFill>
              <a:schemeClr val="dk2"/>
            </a:solidFill>
            <a:prstDash val="solid"/>
            <a:round/>
            <a:headEnd type="none" w="med" len="med"/>
            <a:tailEnd type="triangle" w="med" len="med"/>
          </a:ln>
        </p:spPr>
      </p:cxnSp>
      <p:pic>
        <p:nvPicPr>
          <p:cNvPr id="78" name="Google Shape;78;p16"/>
          <p:cNvPicPr preferRelativeResize="0"/>
          <p:nvPr/>
        </p:nvPicPr>
        <p:blipFill rotWithShape="1">
          <a:blip r:embed="rId4">
            <a:alphaModFix/>
          </a:blip>
          <a:srcRect t="9457" r="8750" b="5565"/>
          <a:stretch/>
        </p:blipFill>
        <p:spPr>
          <a:xfrm rot="-5400000">
            <a:off x="5355225" y="139650"/>
            <a:ext cx="2411975" cy="4370826"/>
          </a:xfrm>
          <a:prstGeom prst="rect">
            <a:avLst/>
          </a:prstGeom>
          <a:noFill/>
          <a:ln>
            <a:noFill/>
          </a:ln>
        </p:spPr>
      </p:pic>
      <p:sp>
        <p:nvSpPr>
          <p:cNvPr id="79" name="Google Shape;79;p16"/>
          <p:cNvSpPr txBox="1">
            <a:spLocks noGrp="1"/>
          </p:cNvSpPr>
          <p:nvPr>
            <p:ph type="body" idx="1"/>
          </p:nvPr>
        </p:nvSpPr>
        <p:spPr>
          <a:xfrm>
            <a:off x="4375800" y="3784800"/>
            <a:ext cx="4097100" cy="1003200"/>
          </a:xfrm>
          <a:prstGeom prst="rect">
            <a:avLst/>
          </a:prstGeom>
        </p:spPr>
        <p:txBody>
          <a:bodyPr spcFirstLastPara="1" wrap="square" lIns="91425" tIns="91425" rIns="91425" bIns="91425" anchor="t" anchorCtr="0">
            <a:normAutofit fontScale="77500"/>
          </a:bodyPr>
          <a:lstStyle/>
          <a:p>
            <a:pPr marL="457200" lvl="0" indent="-317182" algn="l" rtl="0">
              <a:spcBef>
                <a:spcPts val="0"/>
              </a:spcBef>
              <a:spcAft>
                <a:spcPts val="0"/>
              </a:spcAft>
              <a:buSzPct val="100000"/>
              <a:buChar char="-"/>
            </a:pPr>
            <a:r>
              <a:rPr lang="en"/>
              <a:t>Imperfect hardware response to commands</a:t>
            </a:r>
            <a:endParaRPr/>
          </a:p>
          <a:p>
            <a:pPr marL="457200" lvl="0" indent="-317182" algn="l" rtl="0">
              <a:spcBef>
                <a:spcPts val="0"/>
              </a:spcBef>
              <a:spcAft>
                <a:spcPts val="0"/>
              </a:spcAft>
              <a:buSzPct val="100000"/>
              <a:buChar char="-"/>
            </a:pPr>
            <a:r>
              <a:rPr lang="en"/>
              <a:t>Prevent collisions (safety controller)</a:t>
            </a:r>
            <a:endParaRPr/>
          </a:p>
          <a:p>
            <a:pPr marL="457200" lvl="0" indent="-317182" algn="l" rtl="0">
              <a:spcBef>
                <a:spcPts val="0"/>
              </a:spcBef>
              <a:spcAft>
                <a:spcPts val="0"/>
              </a:spcAft>
              <a:buSzPct val="100000"/>
              <a:buChar char="-"/>
            </a:pPr>
            <a:r>
              <a:rPr lang="en"/>
              <a:t>Possibly mid-noise signal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ctrTitle"/>
          </p:nvPr>
        </p:nvSpPr>
        <p:spPr>
          <a:xfrm>
            <a:off x="311700" y="210750"/>
            <a:ext cx="8520600" cy="1064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lt2"/>
                </a:solidFill>
              </a:rPr>
              <a:t>Technical Overview</a:t>
            </a:r>
            <a:endParaRPr>
              <a:solidFill>
                <a:schemeClr val="lt2"/>
              </a:solidFill>
            </a:endParaRPr>
          </a:p>
        </p:txBody>
      </p:sp>
      <p:sp>
        <p:nvSpPr>
          <p:cNvPr id="85" name="Google Shape;85;p17"/>
          <p:cNvSpPr txBox="1"/>
          <p:nvPr/>
        </p:nvSpPr>
        <p:spPr>
          <a:xfrm>
            <a:off x="1184050" y="1762475"/>
            <a:ext cx="67989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lt2"/>
                </a:solidFill>
              </a:rPr>
              <a:t>Wall follower is built around PID control</a:t>
            </a:r>
            <a:endParaRPr sz="2700">
              <a:solidFill>
                <a:schemeClr val="lt2"/>
              </a:solidFill>
            </a:endParaRPr>
          </a:p>
        </p:txBody>
      </p:sp>
      <p:sp>
        <p:nvSpPr>
          <p:cNvPr id="86" name="Google Shape;86;p17"/>
          <p:cNvSpPr txBox="1"/>
          <p:nvPr/>
        </p:nvSpPr>
        <p:spPr>
          <a:xfrm>
            <a:off x="1172550" y="2687175"/>
            <a:ext cx="6798900" cy="9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lt2"/>
                </a:solidFill>
              </a:rPr>
              <a:t>Safety controller works on principle of stopping distance</a:t>
            </a:r>
            <a:endParaRPr sz="27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subTitle" idx="1"/>
          </p:nvPr>
        </p:nvSpPr>
        <p:spPr>
          <a:xfrm>
            <a:off x="1528175" y="2916050"/>
            <a:ext cx="4867800" cy="11094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935"/>
              <a:buNone/>
            </a:pPr>
            <a:r>
              <a:rPr lang="en" sz="2580"/>
              <a:t>Steering output as a linear, weighted sum of distinct error quantifications</a:t>
            </a:r>
            <a:endParaRPr sz="2580"/>
          </a:p>
        </p:txBody>
      </p:sp>
      <p:pic>
        <p:nvPicPr>
          <p:cNvPr id="92" name="Google Shape;92;p18"/>
          <p:cNvPicPr preferRelativeResize="0"/>
          <p:nvPr/>
        </p:nvPicPr>
        <p:blipFill>
          <a:blip r:embed="rId3">
            <a:alphaModFix/>
          </a:blip>
          <a:stretch>
            <a:fillRect/>
          </a:stretch>
        </p:blipFill>
        <p:spPr>
          <a:xfrm>
            <a:off x="385163" y="1946650"/>
            <a:ext cx="8373674" cy="969400"/>
          </a:xfrm>
          <a:prstGeom prst="rect">
            <a:avLst/>
          </a:prstGeom>
          <a:noFill/>
          <a:ln>
            <a:noFill/>
          </a:ln>
        </p:spPr>
      </p:pic>
      <p:sp>
        <p:nvSpPr>
          <p:cNvPr id="93" name="Google Shape;93;p18"/>
          <p:cNvSpPr txBox="1">
            <a:spLocks noGrp="1"/>
          </p:cNvSpPr>
          <p:nvPr>
            <p:ph type="subTitle" idx="1"/>
          </p:nvPr>
        </p:nvSpPr>
        <p:spPr>
          <a:xfrm>
            <a:off x="311700" y="47655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Defining our PID approximation</a:t>
            </a:r>
            <a:endParaRPr/>
          </a:p>
        </p:txBody>
      </p:sp>
      <p:cxnSp>
        <p:nvCxnSpPr>
          <p:cNvPr id="94" name="Google Shape;94;p18"/>
          <p:cNvCxnSpPr>
            <a:endCxn id="91" idx="1"/>
          </p:cNvCxnSpPr>
          <p:nvPr/>
        </p:nvCxnSpPr>
        <p:spPr>
          <a:xfrm rot="10800000" flipH="1">
            <a:off x="496175" y="3470750"/>
            <a:ext cx="1032000" cy="7500"/>
          </a:xfrm>
          <a:prstGeom prst="straightConnector1">
            <a:avLst/>
          </a:prstGeom>
          <a:noFill/>
          <a:ln w="76200" cap="flat" cmpd="sng">
            <a:solidFill>
              <a:schemeClr val="dk2"/>
            </a:solidFill>
            <a:prstDash val="solid"/>
            <a:round/>
            <a:headEnd type="none" w="med" len="med"/>
            <a:tailEnd type="triangle" w="med" len="med"/>
          </a:ln>
        </p:spPr>
      </p:cxnSp>
      <p:sp>
        <p:nvSpPr>
          <p:cNvPr id="95" name="Google Shape;95;p18"/>
          <p:cNvSpPr/>
          <p:nvPr/>
        </p:nvSpPr>
        <p:spPr>
          <a:xfrm>
            <a:off x="2450700" y="2251200"/>
            <a:ext cx="836700" cy="360300"/>
          </a:xfrm>
          <a:prstGeom prst="roundRect">
            <a:avLst>
              <a:gd name="adj" fmla="val 16667"/>
            </a:avLst>
          </a:prstGeom>
          <a:solidFill>
            <a:srgbClr val="FFDF3F">
              <a:alpha val="431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8"/>
          <p:cNvSpPr/>
          <p:nvPr/>
        </p:nvSpPr>
        <p:spPr>
          <a:xfrm>
            <a:off x="4218025" y="2251200"/>
            <a:ext cx="2441700" cy="360300"/>
          </a:xfrm>
          <a:prstGeom prst="roundRect">
            <a:avLst>
              <a:gd name="adj" fmla="val 16667"/>
            </a:avLst>
          </a:prstGeom>
          <a:solidFill>
            <a:srgbClr val="BAFF3F">
              <a:alpha val="431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 name="Google Shape;97;p18"/>
          <p:cNvSpPr/>
          <p:nvPr/>
        </p:nvSpPr>
        <p:spPr>
          <a:xfrm>
            <a:off x="7457750" y="2251200"/>
            <a:ext cx="1374600" cy="360300"/>
          </a:xfrm>
          <a:prstGeom prst="roundRect">
            <a:avLst>
              <a:gd name="adj" fmla="val 16667"/>
            </a:avLst>
          </a:prstGeom>
          <a:solidFill>
            <a:srgbClr val="3FFF84">
              <a:alpha val="431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 name="Google Shape;98;p18"/>
          <p:cNvSpPr txBox="1"/>
          <p:nvPr/>
        </p:nvSpPr>
        <p:spPr>
          <a:xfrm>
            <a:off x="4218025" y="1721525"/>
            <a:ext cx="1995000" cy="3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approx derivative</a:t>
            </a:r>
            <a:endParaRPr sz="1800">
              <a:solidFill>
                <a:schemeClr val="dk2"/>
              </a:solidFill>
            </a:endParaRPr>
          </a:p>
        </p:txBody>
      </p:sp>
      <p:sp>
        <p:nvSpPr>
          <p:cNvPr id="99" name="Google Shape;99;p18"/>
          <p:cNvSpPr txBox="1"/>
          <p:nvPr/>
        </p:nvSpPr>
        <p:spPr>
          <a:xfrm>
            <a:off x="6762700" y="1489825"/>
            <a:ext cx="2301900" cy="3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discretized integral</a:t>
            </a:r>
            <a:endParaRPr sz="1800">
              <a:solidFill>
                <a:schemeClr val="dk2"/>
              </a:solidFill>
            </a:endParaRPr>
          </a:p>
        </p:txBody>
      </p:sp>
      <p:cxnSp>
        <p:nvCxnSpPr>
          <p:cNvPr id="100" name="Google Shape;100;p18"/>
          <p:cNvCxnSpPr>
            <a:stCxn id="98" idx="2"/>
            <a:endCxn id="96" idx="0"/>
          </p:cNvCxnSpPr>
          <p:nvPr/>
        </p:nvCxnSpPr>
        <p:spPr>
          <a:xfrm>
            <a:off x="5215525" y="2081825"/>
            <a:ext cx="223500" cy="169500"/>
          </a:xfrm>
          <a:prstGeom prst="straightConnector1">
            <a:avLst/>
          </a:prstGeom>
          <a:noFill/>
          <a:ln w="9525" cap="flat" cmpd="sng">
            <a:solidFill>
              <a:schemeClr val="dk2"/>
            </a:solidFill>
            <a:prstDash val="solid"/>
            <a:round/>
            <a:headEnd type="none" w="med" len="med"/>
            <a:tailEnd type="triangle" w="med" len="med"/>
          </a:ln>
        </p:spPr>
      </p:cxnSp>
      <p:cxnSp>
        <p:nvCxnSpPr>
          <p:cNvPr id="101" name="Google Shape;101;p18"/>
          <p:cNvCxnSpPr>
            <a:stCxn id="99" idx="2"/>
            <a:endCxn id="97" idx="0"/>
          </p:cNvCxnSpPr>
          <p:nvPr/>
        </p:nvCxnSpPr>
        <p:spPr>
          <a:xfrm>
            <a:off x="7913650" y="1850125"/>
            <a:ext cx="231300" cy="401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Wall follower iteration </a:t>
            </a:r>
            <a:r>
              <a:rPr lang="en" b="1"/>
              <a:t>in sim</a:t>
            </a:r>
            <a:endParaRPr b="1"/>
          </a:p>
        </p:txBody>
      </p:sp>
      <p:sp>
        <p:nvSpPr>
          <p:cNvPr id="107" name="Google Shape;107;p19"/>
          <p:cNvSpPr/>
          <p:nvPr/>
        </p:nvSpPr>
        <p:spPr>
          <a:xfrm>
            <a:off x="763875" y="1687500"/>
            <a:ext cx="1453200"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LiDAR measurements</a:t>
            </a:r>
            <a:endParaRPr/>
          </a:p>
        </p:txBody>
      </p:sp>
      <p:sp>
        <p:nvSpPr>
          <p:cNvPr id="108" name="Google Shape;108;p19"/>
          <p:cNvSpPr/>
          <p:nvPr/>
        </p:nvSpPr>
        <p:spPr>
          <a:xfrm>
            <a:off x="3290875" y="1154100"/>
            <a:ext cx="1291800"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Filtered data (general)</a:t>
            </a:r>
            <a:endParaRPr/>
          </a:p>
        </p:txBody>
      </p:sp>
      <p:cxnSp>
        <p:nvCxnSpPr>
          <p:cNvPr id="109" name="Google Shape;109;p19"/>
          <p:cNvCxnSpPr>
            <a:stCxn id="107" idx="3"/>
            <a:endCxn id="108" idx="1"/>
          </p:cNvCxnSpPr>
          <p:nvPr/>
        </p:nvCxnSpPr>
        <p:spPr>
          <a:xfrm rot="10800000" flipH="1">
            <a:off x="2217075" y="1440450"/>
            <a:ext cx="1073700" cy="533400"/>
          </a:xfrm>
          <a:prstGeom prst="straightConnector1">
            <a:avLst/>
          </a:prstGeom>
          <a:noFill/>
          <a:ln w="9525" cap="flat" cmpd="sng">
            <a:solidFill>
              <a:schemeClr val="dk2"/>
            </a:solidFill>
            <a:prstDash val="solid"/>
            <a:round/>
            <a:headEnd type="none" w="med" len="med"/>
            <a:tailEnd type="triangle" w="med" len="med"/>
          </a:ln>
        </p:spPr>
      </p:cxnSp>
      <p:cxnSp>
        <p:nvCxnSpPr>
          <p:cNvPr id="110" name="Google Shape;110;p19"/>
          <p:cNvCxnSpPr>
            <a:stCxn id="108" idx="3"/>
            <a:endCxn id="111" idx="1"/>
          </p:cNvCxnSpPr>
          <p:nvPr/>
        </p:nvCxnSpPr>
        <p:spPr>
          <a:xfrm>
            <a:off x="4582675" y="1440450"/>
            <a:ext cx="1226100" cy="533400"/>
          </a:xfrm>
          <a:prstGeom prst="straightConnector1">
            <a:avLst/>
          </a:prstGeom>
          <a:noFill/>
          <a:ln w="9525" cap="flat" cmpd="sng">
            <a:solidFill>
              <a:schemeClr val="dk2"/>
            </a:solidFill>
            <a:prstDash val="solid"/>
            <a:round/>
            <a:headEnd type="none" w="med" len="med"/>
            <a:tailEnd type="triangle" w="med" len="med"/>
          </a:ln>
        </p:spPr>
      </p:cxnSp>
      <p:sp>
        <p:nvSpPr>
          <p:cNvPr id="112" name="Google Shape;112;p19"/>
          <p:cNvSpPr txBox="1"/>
          <p:nvPr/>
        </p:nvSpPr>
        <p:spPr>
          <a:xfrm>
            <a:off x="2487825" y="1799275"/>
            <a:ext cx="1141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Filter by angle &amp; distance</a:t>
            </a:r>
            <a:endParaRPr sz="1200">
              <a:solidFill>
                <a:schemeClr val="dk2"/>
              </a:solidFill>
            </a:endParaRPr>
          </a:p>
        </p:txBody>
      </p:sp>
      <p:sp>
        <p:nvSpPr>
          <p:cNvPr id="113" name="Google Shape;113;p19"/>
          <p:cNvSpPr txBox="1"/>
          <p:nvPr/>
        </p:nvSpPr>
        <p:spPr>
          <a:xfrm>
            <a:off x="4624825" y="1723063"/>
            <a:ext cx="1141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Linear Regression</a:t>
            </a:r>
            <a:endParaRPr sz="1200">
              <a:solidFill>
                <a:schemeClr val="dk2"/>
              </a:solidFill>
            </a:endParaRPr>
          </a:p>
        </p:txBody>
      </p:sp>
      <p:sp>
        <p:nvSpPr>
          <p:cNvPr id="111" name="Google Shape;111;p19"/>
          <p:cNvSpPr/>
          <p:nvPr/>
        </p:nvSpPr>
        <p:spPr>
          <a:xfrm>
            <a:off x="5808875" y="1687500"/>
            <a:ext cx="1745700"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Estimate wall line &amp; car position</a:t>
            </a:r>
            <a:endParaRPr/>
          </a:p>
        </p:txBody>
      </p:sp>
      <p:cxnSp>
        <p:nvCxnSpPr>
          <p:cNvPr id="114" name="Google Shape;114;p19"/>
          <p:cNvCxnSpPr>
            <a:stCxn id="111" idx="2"/>
            <a:endCxn id="115" idx="0"/>
          </p:cNvCxnSpPr>
          <p:nvPr/>
        </p:nvCxnSpPr>
        <p:spPr>
          <a:xfrm>
            <a:off x="6681725" y="2260200"/>
            <a:ext cx="12600" cy="646500"/>
          </a:xfrm>
          <a:prstGeom prst="straightConnector1">
            <a:avLst/>
          </a:prstGeom>
          <a:noFill/>
          <a:ln w="9525" cap="flat" cmpd="sng">
            <a:solidFill>
              <a:schemeClr val="dk2"/>
            </a:solidFill>
            <a:prstDash val="solid"/>
            <a:round/>
            <a:headEnd type="none" w="med" len="med"/>
            <a:tailEnd type="triangle" w="med" len="med"/>
          </a:ln>
        </p:spPr>
      </p:cxnSp>
      <p:sp>
        <p:nvSpPr>
          <p:cNvPr id="116" name="Google Shape;116;p19"/>
          <p:cNvSpPr/>
          <p:nvPr/>
        </p:nvSpPr>
        <p:spPr>
          <a:xfrm>
            <a:off x="3086925" y="3531500"/>
            <a:ext cx="1453200"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Robot Actuator</a:t>
            </a:r>
            <a:endParaRPr/>
          </a:p>
        </p:txBody>
      </p:sp>
      <p:cxnSp>
        <p:nvCxnSpPr>
          <p:cNvPr id="117" name="Google Shape;117;p19"/>
          <p:cNvCxnSpPr>
            <a:stCxn id="115" idx="1"/>
            <a:endCxn id="116" idx="3"/>
          </p:cNvCxnSpPr>
          <p:nvPr/>
        </p:nvCxnSpPr>
        <p:spPr>
          <a:xfrm rot="10800000">
            <a:off x="4540025" y="3817850"/>
            <a:ext cx="1158900" cy="0"/>
          </a:xfrm>
          <a:prstGeom prst="straightConnector1">
            <a:avLst/>
          </a:prstGeom>
          <a:noFill/>
          <a:ln w="9525" cap="flat" cmpd="sng">
            <a:solidFill>
              <a:schemeClr val="dk2"/>
            </a:solidFill>
            <a:prstDash val="solid"/>
            <a:round/>
            <a:headEnd type="none" w="med" len="med"/>
            <a:tailEnd type="triangle" w="med" len="med"/>
          </a:ln>
        </p:spPr>
      </p:cxnSp>
      <p:sp>
        <p:nvSpPr>
          <p:cNvPr id="118" name="Google Shape;118;p19"/>
          <p:cNvSpPr txBox="1"/>
          <p:nvPr/>
        </p:nvSpPr>
        <p:spPr>
          <a:xfrm>
            <a:off x="6531800" y="2344513"/>
            <a:ext cx="1518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Robot distance from the wall</a:t>
            </a:r>
            <a:endParaRPr sz="1200">
              <a:solidFill>
                <a:schemeClr val="dk2"/>
              </a:solidFill>
            </a:endParaRPr>
          </a:p>
        </p:txBody>
      </p:sp>
      <p:sp>
        <p:nvSpPr>
          <p:cNvPr id="119" name="Google Shape;119;p19"/>
          <p:cNvSpPr txBox="1"/>
          <p:nvPr/>
        </p:nvSpPr>
        <p:spPr>
          <a:xfrm>
            <a:off x="4548575" y="3263738"/>
            <a:ext cx="1141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Ackermann CMD</a:t>
            </a:r>
            <a:endParaRPr sz="1200">
              <a:solidFill>
                <a:schemeClr val="dk2"/>
              </a:solidFill>
            </a:endParaRPr>
          </a:p>
        </p:txBody>
      </p:sp>
      <p:cxnSp>
        <p:nvCxnSpPr>
          <p:cNvPr id="120" name="Google Shape;120;p19"/>
          <p:cNvCxnSpPr>
            <a:stCxn id="116" idx="1"/>
            <a:endCxn id="107" idx="1"/>
          </p:cNvCxnSpPr>
          <p:nvPr/>
        </p:nvCxnSpPr>
        <p:spPr>
          <a:xfrm rot="10800000">
            <a:off x="764025" y="1973750"/>
            <a:ext cx="2322900" cy="1844100"/>
          </a:xfrm>
          <a:prstGeom prst="bentConnector3">
            <a:avLst>
              <a:gd name="adj1" fmla="val 110258"/>
            </a:avLst>
          </a:prstGeom>
          <a:noFill/>
          <a:ln w="9525" cap="flat" cmpd="sng">
            <a:solidFill>
              <a:schemeClr val="dk2"/>
            </a:solidFill>
            <a:prstDash val="solid"/>
            <a:round/>
            <a:headEnd type="none" w="med" len="med"/>
            <a:tailEnd type="stealth" w="med" len="med"/>
          </a:ln>
        </p:spPr>
      </p:cxnSp>
      <p:sp>
        <p:nvSpPr>
          <p:cNvPr id="121" name="Google Shape;121;p19"/>
          <p:cNvSpPr txBox="1"/>
          <p:nvPr/>
        </p:nvSpPr>
        <p:spPr>
          <a:xfrm>
            <a:off x="7851025" y="2551188"/>
            <a:ext cx="1141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Side</a:t>
            </a:r>
            <a:endParaRPr sz="1200">
              <a:solidFill>
                <a:schemeClr val="dk2"/>
              </a:solidFill>
            </a:endParaRPr>
          </a:p>
        </p:txBody>
      </p:sp>
      <p:sp>
        <p:nvSpPr>
          <p:cNvPr id="115" name="Google Shape;115;p19"/>
          <p:cNvSpPr/>
          <p:nvPr/>
        </p:nvSpPr>
        <p:spPr>
          <a:xfrm>
            <a:off x="5698925" y="2906750"/>
            <a:ext cx="1990500" cy="182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Wall Follower (PID)</a:t>
            </a:r>
            <a:endParaRPr b="1"/>
          </a:p>
          <a:p>
            <a:pPr marL="0" lvl="0" indent="0" algn="l" rtl="0">
              <a:spcBef>
                <a:spcPts val="0"/>
              </a:spcBef>
              <a:spcAft>
                <a:spcPts val="0"/>
              </a:spcAft>
              <a:buNone/>
            </a:pPr>
            <a:endParaRPr/>
          </a:p>
          <a:p>
            <a:pPr marL="0" lvl="0" indent="0" algn="l" rtl="0">
              <a:spcBef>
                <a:spcPts val="0"/>
              </a:spcBef>
              <a:spcAft>
                <a:spcPts val="0"/>
              </a:spcAft>
              <a:buNone/>
            </a:pPr>
            <a:r>
              <a:rPr lang="en"/>
              <a:t>wall side</a:t>
            </a:r>
            <a:endParaRPr/>
          </a:p>
          <a:p>
            <a:pPr marL="0" lvl="0" indent="0" algn="l" rtl="0">
              <a:spcBef>
                <a:spcPts val="0"/>
              </a:spcBef>
              <a:spcAft>
                <a:spcPts val="0"/>
              </a:spcAft>
              <a:buNone/>
            </a:pPr>
            <a:r>
              <a:rPr lang="en"/>
              <a:t>desired distance</a:t>
            </a:r>
            <a:endParaRPr/>
          </a:p>
          <a:p>
            <a:pPr marL="0" lvl="0" indent="0" algn="l" rtl="0">
              <a:spcBef>
                <a:spcPts val="0"/>
              </a:spcBef>
              <a:spcAft>
                <a:spcPts val="0"/>
              </a:spcAft>
              <a:buNone/>
            </a:pPr>
            <a:r>
              <a:rPr lang="en"/>
              <a:t>velocity</a:t>
            </a:r>
            <a:endParaRPr/>
          </a:p>
          <a:p>
            <a:pPr marL="0" lvl="0" indent="0" algn="l" rtl="0">
              <a:spcBef>
                <a:spcPts val="0"/>
              </a:spcBef>
              <a:spcAft>
                <a:spcPts val="0"/>
              </a:spcAft>
              <a:buNone/>
            </a:pPr>
            <a:r>
              <a:rPr lang="en"/>
              <a:t>front-distance</a:t>
            </a:r>
            <a:endParaRPr/>
          </a:p>
          <a:p>
            <a:pPr marL="0" lvl="0" indent="0" algn="l" rtl="0">
              <a:spcBef>
                <a:spcPts val="0"/>
              </a:spcBef>
              <a:spcAft>
                <a:spcPts val="0"/>
              </a:spcAft>
              <a:buNone/>
            </a:pPr>
            <a:r>
              <a:rPr lang="en"/>
              <a:t>previous error</a:t>
            </a:r>
            <a:endParaRPr b="1"/>
          </a:p>
        </p:txBody>
      </p:sp>
      <p:cxnSp>
        <p:nvCxnSpPr>
          <p:cNvPr id="122" name="Google Shape;122;p19"/>
          <p:cNvCxnSpPr>
            <a:stCxn id="115" idx="3"/>
            <a:endCxn id="111" idx="3"/>
          </p:cNvCxnSpPr>
          <p:nvPr/>
        </p:nvCxnSpPr>
        <p:spPr>
          <a:xfrm rot="10800000">
            <a:off x="7554425" y="1973750"/>
            <a:ext cx="135000" cy="1844100"/>
          </a:xfrm>
          <a:prstGeom prst="bentConnector3">
            <a:avLst>
              <a:gd name="adj1" fmla="val -362315"/>
            </a:avLst>
          </a:prstGeom>
          <a:noFill/>
          <a:ln w="9525" cap="flat" cmpd="sng">
            <a:solidFill>
              <a:schemeClr val="dk2"/>
            </a:solidFill>
            <a:prstDash val="solid"/>
            <a:round/>
            <a:headEnd type="none" w="med" len="med"/>
            <a:tailEnd type="stealth" w="med" len="med"/>
          </a:ln>
        </p:spPr>
      </p:cxnSp>
      <p:sp>
        <p:nvSpPr>
          <p:cNvPr id="123" name="Google Shape;123;p19"/>
          <p:cNvSpPr txBox="1"/>
          <p:nvPr/>
        </p:nvSpPr>
        <p:spPr>
          <a:xfrm>
            <a:off x="7200375" y="4695600"/>
            <a:ext cx="2019900" cy="4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66" b="1" i="1">
                <a:solidFill>
                  <a:schemeClr val="dk1"/>
                </a:solidFill>
              </a:rPr>
              <a:t>Technical Overview</a:t>
            </a:r>
            <a:endParaRPr sz="1800" b="1" i="1">
              <a:solidFill>
                <a:schemeClr val="dk2"/>
              </a:solidFill>
            </a:endParaRPr>
          </a:p>
        </p:txBody>
      </p:sp>
      <p:sp>
        <p:nvSpPr>
          <p:cNvPr id="124" name="Google Shape;124;p19"/>
          <p:cNvSpPr/>
          <p:nvPr/>
        </p:nvSpPr>
        <p:spPr>
          <a:xfrm>
            <a:off x="3290875" y="2449500"/>
            <a:ext cx="1291800"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Filtered data (front-facing)</a:t>
            </a:r>
            <a:endParaRPr/>
          </a:p>
        </p:txBody>
      </p:sp>
      <p:cxnSp>
        <p:nvCxnSpPr>
          <p:cNvPr id="125" name="Google Shape;125;p19"/>
          <p:cNvCxnSpPr>
            <a:stCxn id="107" idx="3"/>
            <a:endCxn id="124" idx="1"/>
          </p:cNvCxnSpPr>
          <p:nvPr/>
        </p:nvCxnSpPr>
        <p:spPr>
          <a:xfrm>
            <a:off x="2217075" y="1973850"/>
            <a:ext cx="1073700" cy="762000"/>
          </a:xfrm>
          <a:prstGeom prst="straightConnector1">
            <a:avLst/>
          </a:prstGeom>
          <a:noFill/>
          <a:ln w="9525" cap="flat" cmpd="sng">
            <a:solidFill>
              <a:schemeClr val="dk2"/>
            </a:solidFill>
            <a:prstDash val="solid"/>
            <a:round/>
            <a:headEnd type="none" w="med" len="med"/>
            <a:tailEnd type="triangle" w="med" len="med"/>
          </a:ln>
        </p:spPr>
      </p:cxnSp>
      <p:cxnSp>
        <p:nvCxnSpPr>
          <p:cNvPr id="126" name="Google Shape;126;p19"/>
          <p:cNvCxnSpPr>
            <a:endCxn id="115" idx="0"/>
          </p:cNvCxnSpPr>
          <p:nvPr/>
        </p:nvCxnSpPr>
        <p:spPr>
          <a:xfrm>
            <a:off x="4582775" y="2735750"/>
            <a:ext cx="2111400" cy="171000"/>
          </a:xfrm>
          <a:prstGeom prst="bent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Wall follower iteration </a:t>
            </a:r>
            <a:r>
              <a:rPr lang="en" b="1"/>
              <a:t>in sim</a:t>
            </a:r>
            <a:endParaRPr/>
          </a:p>
        </p:txBody>
      </p:sp>
      <p:sp>
        <p:nvSpPr>
          <p:cNvPr id="132" name="Google Shape;132;p20"/>
          <p:cNvSpPr/>
          <p:nvPr/>
        </p:nvSpPr>
        <p:spPr>
          <a:xfrm>
            <a:off x="763875" y="1687500"/>
            <a:ext cx="1453200"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LiDAR measurements</a:t>
            </a:r>
            <a:endParaRPr/>
          </a:p>
        </p:txBody>
      </p:sp>
      <p:sp>
        <p:nvSpPr>
          <p:cNvPr id="133" name="Google Shape;133;p20"/>
          <p:cNvSpPr/>
          <p:nvPr/>
        </p:nvSpPr>
        <p:spPr>
          <a:xfrm>
            <a:off x="3290875" y="1154100"/>
            <a:ext cx="1291800"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Filtered data (general)</a:t>
            </a:r>
            <a:endParaRPr/>
          </a:p>
        </p:txBody>
      </p:sp>
      <p:cxnSp>
        <p:nvCxnSpPr>
          <p:cNvPr id="134" name="Google Shape;134;p20"/>
          <p:cNvCxnSpPr>
            <a:stCxn id="132" idx="3"/>
            <a:endCxn id="133" idx="1"/>
          </p:cNvCxnSpPr>
          <p:nvPr/>
        </p:nvCxnSpPr>
        <p:spPr>
          <a:xfrm rot="10800000" flipH="1">
            <a:off x="2217075" y="1440450"/>
            <a:ext cx="1073700" cy="533400"/>
          </a:xfrm>
          <a:prstGeom prst="straightConnector1">
            <a:avLst/>
          </a:prstGeom>
          <a:noFill/>
          <a:ln w="9525" cap="flat" cmpd="sng">
            <a:solidFill>
              <a:schemeClr val="dk2"/>
            </a:solidFill>
            <a:prstDash val="solid"/>
            <a:round/>
            <a:headEnd type="none" w="med" len="med"/>
            <a:tailEnd type="triangle" w="med" len="med"/>
          </a:ln>
        </p:spPr>
      </p:cxnSp>
      <p:cxnSp>
        <p:nvCxnSpPr>
          <p:cNvPr id="135" name="Google Shape;135;p20"/>
          <p:cNvCxnSpPr>
            <a:stCxn id="133" idx="3"/>
            <a:endCxn id="136" idx="1"/>
          </p:cNvCxnSpPr>
          <p:nvPr/>
        </p:nvCxnSpPr>
        <p:spPr>
          <a:xfrm>
            <a:off x="4582675" y="1440450"/>
            <a:ext cx="1226100" cy="533400"/>
          </a:xfrm>
          <a:prstGeom prst="straightConnector1">
            <a:avLst/>
          </a:prstGeom>
          <a:noFill/>
          <a:ln w="9525" cap="flat" cmpd="sng">
            <a:solidFill>
              <a:schemeClr val="dk2"/>
            </a:solidFill>
            <a:prstDash val="solid"/>
            <a:round/>
            <a:headEnd type="none" w="med" len="med"/>
            <a:tailEnd type="triangle" w="med" len="med"/>
          </a:ln>
        </p:spPr>
      </p:cxnSp>
      <p:sp>
        <p:nvSpPr>
          <p:cNvPr id="137" name="Google Shape;137;p20"/>
          <p:cNvSpPr txBox="1"/>
          <p:nvPr/>
        </p:nvSpPr>
        <p:spPr>
          <a:xfrm>
            <a:off x="2487825" y="1799275"/>
            <a:ext cx="1141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Filter by angle &amp; distance</a:t>
            </a:r>
            <a:endParaRPr sz="1200">
              <a:solidFill>
                <a:schemeClr val="dk2"/>
              </a:solidFill>
            </a:endParaRPr>
          </a:p>
        </p:txBody>
      </p:sp>
      <p:sp>
        <p:nvSpPr>
          <p:cNvPr id="138" name="Google Shape;138;p20"/>
          <p:cNvSpPr txBox="1"/>
          <p:nvPr/>
        </p:nvSpPr>
        <p:spPr>
          <a:xfrm>
            <a:off x="4624825" y="1723063"/>
            <a:ext cx="1141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Linear Regression</a:t>
            </a:r>
            <a:endParaRPr sz="1200">
              <a:solidFill>
                <a:schemeClr val="dk2"/>
              </a:solidFill>
            </a:endParaRPr>
          </a:p>
        </p:txBody>
      </p:sp>
      <p:sp>
        <p:nvSpPr>
          <p:cNvPr id="136" name="Google Shape;136;p20"/>
          <p:cNvSpPr/>
          <p:nvPr/>
        </p:nvSpPr>
        <p:spPr>
          <a:xfrm>
            <a:off x="5808875" y="1687500"/>
            <a:ext cx="1745700"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Estimate wall line &amp; car position</a:t>
            </a:r>
            <a:endParaRPr/>
          </a:p>
        </p:txBody>
      </p:sp>
      <p:cxnSp>
        <p:nvCxnSpPr>
          <p:cNvPr id="139" name="Google Shape;139;p20"/>
          <p:cNvCxnSpPr>
            <a:stCxn id="136" idx="2"/>
            <a:endCxn id="140" idx="0"/>
          </p:cNvCxnSpPr>
          <p:nvPr/>
        </p:nvCxnSpPr>
        <p:spPr>
          <a:xfrm>
            <a:off x="6681725" y="2260200"/>
            <a:ext cx="12600" cy="646500"/>
          </a:xfrm>
          <a:prstGeom prst="straightConnector1">
            <a:avLst/>
          </a:prstGeom>
          <a:noFill/>
          <a:ln w="9525" cap="flat" cmpd="sng">
            <a:solidFill>
              <a:schemeClr val="dk2"/>
            </a:solidFill>
            <a:prstDash val="solid"/>
            <a:round/>
            <a:headEnd type="none" w="med" len="med"/>
            <a:tailEnd type="triangle" w="med" len="med"/>
          </a:ln>
        </p:spPr>
      </p:cxnSp>
      <p:sp>
        <p:nvSpPr>
          <p:cNvPr id="141" name="Google Shape;141;p20"/>
          <p:cNvSpPr/>
          <p:nvPr/>
        </p:nvSpPr>
        <p:spPr>
          <a:xfrm>
            <a:off x="3086925" y="3531500"/>
            <a:ext cx="1453200"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Robot Actuator</a:t>
            </a:r>
            <a:endParaRPr/>
          </a:p>
        </p:txBody>
      </p:sp>
      <p:cxnSp>
        <p:nvCxnSpPr>
          <p:cNvPr id="142" name="Google Shape;142;p20"/>
          <p:cNvCxnSpPr>
            <a:stCxn id="140" idx="1"/>
            <a:endCxn id="141" idx="3"/>
          </p:cNvCxnSpPr>
          <p:nvPr/>
        </p:nvCxnSpPr>
        <p:spPr>
          <a:xfrm rot="10800000">
            <a:off x="4540025" y="3817850"/>
            <a:ext cx="1158900" cy="0"/>
          </a:xfrm>
          <a:prstGeom prst="straightConnector1">
            <a:avLst/>
          </a:prstGeom>
          <a:noFill/>
          <a:ln w="9525" cap="flat" cmpd="sng">
            <a:solidFill>
              <a:schemeClr val="dk2"/>
            </a:solidFill>
            <a:prstDash val="solid"/>
            <a:round/>
            <a:headEnd type="none" w="med" len="med"/>
            <a:tailEnd type="triangle" w="med" len="med"/>
          </a:ln>
        </p:spPr>
      </p:cxnSp>
      <p:sp>
        <p:nvSpPr>
          <p:cNvPr id="143" name="Google Shape;143;p20"/>
          <p:cNvSpPr txBox="1"/>
          <p:nvPr/>
        </p:nvSpPr>
        <p:spPr>
          <a:xfrm>
            <a:off x="6531800" y="2344513"/>
            <a:ext cx="1518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Robot distance from the wall</a:t>
            </a:r>
            <a:endParaRPr sz="1200">
              <a:solidFill>
                <a:schemeClr val="dk2"/>
              </a:solidFill>
            </a:endParaRPr>
          </a:p>
        </p:txBody>
      </p:sp>
      <p:sp>
        <p:nvSpPr>
          <p:cNvPr id="144" name="Google Shape;144;p20"/>
          <p:cNvSpPr txBox="1"/>
          <p:nvPr/>
        </p:nvSpPr>
        <p:spPr>
          <a:xfrm>
            <a:off x="4548575" y="3263738"/>
            <a:ext cx="1141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Ackermann CMD</a:t>
            </a:r>
            <a:endParaRPr sz="1200">
              <a:solidFill>
                <a:schemeClr val="dk2"/>
              </a:solidFill>
            </a:endParaRPr>
          </a:p>
        </p:txBody>
      </p:sp>
      <p:cxnSp>
        <p:nvCxnSpPr>
          <p:cNvPr id="145" name="Google Shape;145;p20"/>
          <p:cNvCxnSpPr>
            <a:stCxn id="141" idx="1"/>
            <a:endCxn id="132" idx="1"/>
          </p:cNvCxnSpPr>
          <p:nvPr/>
        </p:nvCxnSpPr>
        <p:spPr>
          <a:xfrm rot="10800000">
            <a:off x="764025" y="1973750"/>
            <a:ext cx="2322900" cy="1844100"/>
          </a:xfrm>
          <a:prstGeom prst="bentConnector3">
            <a:avLst>
              <a:gd name="adj1" fmla="val 110258"/>
            </a:avLst>
          </a:prstGeom>
          <a:noFill/>
          <a:ln w="9525" cap="flat" cmpd="sng">
            <a:solidFill>
              <a:schemeClr val="dk2"/>
            </a:solidFill>
            <a:prstDash val="solid"/>
            <a:round/>
            <a:headEnd type="none" w="med" len="med"/>
            <a:tailEnd type="stealth" w="med" len="med"/>
          </a:ln>
        </p:spPr>
      </p:cxnSp>
      <p:sp>
        <p:nvSpPr>
          <p:cNvPr id="146" name="Google Shape;146;p20"/>
          <p:cNvSpPr txBox="1"/>
          <p:nvPr/>
        </p:nvSpPr>
        <p:spPr>
          <a:xfrm>
            <a:off x="7851025" y="2551188"/>
            <a:ext cx="1141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Side</a:t>
            </a:r>
            <a:endParaRPr sz="1200">
              <a:solidFill>
                <a:schemeClr val="dk2"/>
              </a:solidFill>
            </a:endParaRPr>
          </a:p>
        </p:txBody>
      </p:sp>
      <p:sp>
        <p:nvSpPr>
          <p:cNvPr id="140" name="Google Shape;140;p20"/>
          <p:cNvSpPr/>
          <p:nvPr/>
        </p:nvSpPr>
        <p:spPr>
          <a:xfrm>
            <a:off x="5698925" y="2906750"/>
            <a:ext cx="1990500" cy="1822200"/>
          </a:xfrm>
          <a:prstGeom prst="roundRect">
            <a:avLst>
              <a:gd name="adj" fmla="val 16667"/>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Wall Follower (PID)</a:t>
            </a:r>
            <a:endParaRPr b="1"/>
          </a:p>
          <a:p>
            <a:pPr marL="0" lvl="0" indent="0" algn="l" rtl="0">
              <a:spcBef>
                <a:spcPts val="0"/>
              </a:spcBef>
              <a:spcAft>
                <a:spcPts val="0"/>
              </a:spcAft>
              <a:buNone/>
            </a:pPr>
            <a:endParaRPr/>
          </a:p>
          <a:p>
            <a:pPr marL="0" lvl="0" indent="0" algn="l" rtl="0">
              <a:spcBef>
                <a:spcPts val="0"/>
              </a:spcBef>
              <a:spcAft>
                <a:spcPts val="0"/>
              </a:spcAft>
              <a:buNone/>
            </a:pPr>
            <a:r>
              <a:rPr lang="en"/>
              <a:t>wall side</a:t>
            </a:r>
            <a:endParaRPr/>
          </a:p>
          <a:p>
            <a:pPr marL="0" lvl="0" indent="0" algn="l" rtl="0">
              <a:spcBef>
                <a:spcPts val="0"/>
              </a:spcBef>
              <a:spcAft>
                <a:spcPts val="0"/>
              </a:spcAft>
              <a:buNone/>
            </a:pPr>
            <a:r>
              <a:rPr lang="en"/>
              <a:t>desired distance</a:t>
            </a:r>
            <a:endParaRPr/>
          </a:p>
          <a:p>
            <a:pPr marL="0" lvl="0" indent="0" algn="l" rtl="0">
              <a:spcBef>
                <a:spcPts val="0"/>
              </a:spcBef>
              <a:spcAft>
                <a:spcPts val="0"/>
              </a:spcAft>
              <a:buNone/>
            </a:pPr>
            <a:r>
              <a:rPr lang="en"/>
              <a:t>velocity</a:t>
            </a:r>
            <a:endParaRPr/>
          </a:p>
          <a:p>
            <a:pPr marL="0" lvl="0" indent="0" algn="l" rtl="0">
              <a:spcBef>
                <a:spcPts val="0"/>
              </a:spcBef>
              <a:spcAft>
                <a:spcPts val="0"/>
              </a:spcAft>
              <a:buNone/>
            </a:pPr>
            <a:r>
              <a:rPr lang="en"/>
              <a:t>front-distance</a:t>
            </a:r>
            <a:endParaRPr/>
          </a:p>
          <a:p>
            <a:pPr marL="0" lvl="0" indent="0" algn="l" rtl="0">
              <a:spcBef>
                <a:spcPts val="0"/>
              </a:spcBef>
              <a:spcAft>
                <a:spcPts val="0"/>
              </a:spcAft>
              <a:buNone/>
            </a:pPr>
            <a:r>
              <a:rPr lang="en"/>
              <a:t>previous error</a:t>
            </a:r>
            <a:endParaRPr/>
          </a:p>
          <a:p>
            <a:pPr marL="0" lvl="0" indent="0" algn="l" rtl="0">
              <a:spcBef>
                <a:spcPts val="0"/>
              </a:spcBef>
              <a:spcAft>
                <a:spcPts val="0"/>
              </a:spcAft>
              <a:buNone/>
            </a:pPr>
            <a:r>
              <a:rPr lang="en" b="1"/>
              <a:t>+ cumulative error</a:t>
            </a:r>
            <a:endParaRPr b="1"/>
          </a:p>
        </p:txBody>
      </p:sp>
      <p:cxnSp>
        <p:nvCxnSpPr>
          <p:cNvPr id="147" name="Google Shape;147;p20"/>
          <p:cNvCxnSpPr>
            <a:stCxn id="140" idx="3"/>
            <a:endCxn id="136" idx="3"/>
          </p:cNvCxnSpPr>
          <p:nvPr/>
        </p:nvCxnSpPr>
        <p:spPr>
          <a:xfrm rot="10800000">
            <a:off x="7554425" y="1973750"/>
            <a:ext cx="135000" cy="1844100"/>
          </a:xfrm>
          <a:prstGeom prst="bentConnector3">
            <a:avLst>
              <a:gd name="adj1" fmla="val -362315"/>
            </a:avLst>
          </a:prstGeom>
          <a:noFill/>
          <a:ln w="9525" cap="flat" cmpd="sng">
            <a:solidFill>
              <a:schemeClr val="dk2"/>
            </a:solidFill>
            <a:prstDash val="solid"/>
            <a:round/>
            <a:headEnd type="none" w="med" len="med"/>
            <a:tailEnd type="stealth" w="med" len="med"/>
          </a:ln>
        </p:spPr>
      </p:cxnSp>
      <p:sp>
        <p:nvSpPr>
          <p:cNvPr id="148" name="Google Shape;148;p20"/>
          <p:cNvSpPr txBox="1"/>
          <p:nvPr/>
        </p:nvSpPr>
        <p:spPr>
          <a:xfrm>
            <a:off x="7200375" y="4695600"/>
            <a:ext cx="2019900" cy="4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66" b="1" i="1">
                <a:solidFill>
                  <a:schemeClr val="dk1"/>
                </a:solidFill>
              </a:rPr>
              <a:t>Technical Overview</a:t>
            </a:r>
            <a:endParaRPr sz="1800" b="1" i="1">
              <a:solidFill>
                <a:schemeClr val="dk2"/>
              </a:solidFill>
            </a:endParaRPr>
          </a:p>
        </p:txBody>
      </p:sp>
      <p:sp>
        <p:nvSpPr>
          <p:cNvPr id="149" name="Google Shape;149;p20"/>
          <p:cNvSpPr/>
          <p:nvPr/>
        </p:nvSpPr>
        <p:spPr>
          <a:xfrm>
            <a:off x="3290875" y="2449500"/>
            <a:ext cx="1291800"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Filtered data (front-facing)</a:t>
            </a:r>
            <a:endParaRPr/>
          </a:p>
        </p:txBody>
      </p:sp>
      <p:cxnSp>
        <p:nvCxnSpPr>
          <p:cNvPr id="150" name="Google Shape;150;p20"/>
          <p:cNvCxnSpPr>
            <a:stCxn id="132" idx="3"/>
            <a:endCxn id="149" idx="1"/>
          </p:cNvCxnSpPr>
          <p:nvPr/>
        </p:nvCxnSpPr>
        <p:spPr>
          <a:xfrm>
            <a:off x="2217075" y="1973850"/>
            <a:ext cx="1073700" cy="762000"/>
          </a:xfrm>
          <a:prstGeom prst="straightConnector1">
            <a:avLst/>
          </a:prstGeom>
          <a:noFill/>
          <a:ln w="9525" cap="flat" cmpd="sng">
            <a:solidFill>
              <a:schemeClr val="dk2"/>
            </a:solidFill>
            <a:prstDash val="solid"/>
            <a:round/>
            <a:headEnd type="none" w="med" len="med"/>
            <a:tailEnd type="triangle" w="med" len="med"/>
          </a:ln>
        </p:spPr>
      </p:cxnSp>
      <p:cxnSp>
        <p:nvCxnSpPr>
          <p:cNvPr id="151" name="Google Shape;151;p20"/>
          <p:cNvCxnSpPr>
            <a:endCxn id="140" idx="0"/>
          </p:cNvCxnSpPr>
          <p:nvPr/>
        </p:nvCxnSpPr>
        <p:spPr>
          <a:xfrm>
            <a:off x="4582775" y="2735750"/>
            <a:ext cx="2111400" cy="171000"/>
          </a:xfrm>
          <a:prstGeom prst="bent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p:nvPr/>
        </p:nvSpPr>
        <p:spPr>
          <a:xfrm>
            <a:off x="247150" y="1653925"/>
            <a:ext cx="3148200" cy="1428600"/>
          </a:xfrm>
          <a:prstGeom prst="arc">
            <a:avLst>
              <a:gd name="adj1" fmla="val 10613424"/>
              <a:gd name="adj2" fmla="val 189189"/>
            </a:avLst>
          </a:prstGeom>
          <a:solidFill>
            <a:srgbClr val="F4CCCC"/>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 name="Google Shape;157;p21"/>
          <p:cNvSpPr/>
          <p:nvPr/>
        </p:nvSpPr>
        <p:spPr>
          <a:xfrm rot="10558599">
            <a:off x="292612" y="2388071"/>
            <a:ext cx="1573478" cy="1059836"/>
          </a:xfrm>
          <a:prstGeom prst="triangle">
            <a:avLst>
              <a:gd name="adj" fmla="val 5106"/>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 name="Google Shape;158;p21"/>
          <p:cNvSpPr/>
          <p:nvPr/>
        </p:nvSpPr>
        <p:spPr>
          <a:xfrm rot="-10503349">
            <a:off x="1771542" y="2388044"/>
            <a:ext cx="1573354" cy="1059905"/>
          </a:xfrm>
          <a:prstGeom prst="triangle">
            <a:avLst>
              <a:gd name="adj" fmla="val 93142"/>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 name="Google Shape;159;p21"/>
          <p:cNvSpPr/>
          <p:nvPr/>
        </p:nvSpPr>
        <p:spPr>
          <a:xfrm>
            <a:off x="1354100" y="3037650"/>
            <a:ext cx="945600" cy="13377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 name="Google Shape;16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Safety controller to prevent crashes.</a:t>
            </a:r>
            <a:endParaRPr/>
          </a:p>
        </p:txBody>
      </p:sp>
      <p:sp>
        <p:nvSpPr>
          <p:cNvPr id="161" name="Google Shape;161;p21"/>
          <p:cNvSpPr/>
          <p:nvPr/>
        </p:nvSpPr>
        <p:spPr>
          <a:xfrm>
            <a:off x="1192650" y="3072250"/>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2" name="Google Shape;162;p21"/>
          <p:cNvSpPr/>
          <p:nvPr/>
        </p:nvSpPr>
        <p:spPr>
          <a:xfrm>
            <a:off x="1192650" y="3985800"/>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3" name="Google Shape;163;p21"/>
          <p:cNvSpPr/>
          <p:nvPr/>
        </p:nvSpPr>
        <p:spPr>
          <a:xfrm>
            <a:off x="2299700" y="3082475"/>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4" name="Google Shape;164;p21"/>
          <p:cNvSpPr/>
          <p:nvPr/>
        </p:nvSpPr>
        <p:spPr>
          <a:xfrm>
            <a:off x="2299700" y="3996025"/>
            <a:ext cx="150000" cy="334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5" name="Google Shape;165;p21"/>
          <p:cNvSpPr/>
          <p:nvPr/>
        </p:nvSpPr>
        <p:spPr>
          <a:xfrm>
            <a:off x="1700000" y="3416975"/>
            <a:ext cx="253800" cy="2769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66" name="Google Shape;166;p21"/>
          <p:cNvCxnSpPr>
            <a:stCxn id="165" idx="0"/>
            <a:endCxn id="156" idx="2"/>
          </p:cNvCxnSpPr>
          <p:nvPr/>
        </p:nvCxnSpPr>
        <p:spPr>
          <a:xfrm rot="10800000" flipH="1">
            <a:off x="1826900" y="2454275"/>
            <a:ext cx="1557000" cy="962700"/>
          </a:xfrm>
          <a:prstGeom prst="straightConnector1">
            <a:avLst/>
          </a:prstGeom>
          <a:noFill/>
          <a:ln w="9525" cap="flat" cmpd="sng">
            <a:solidFill>
              <a:schemeClr val="dk2"/>
            </a:solidFill>
            <a:prstDash val="dash"/>
            <a:round/>
            <a:headEnd type="none" w="med" len="med"/>
            <a:tailEnd type="none" w="med" len="med"/>
          </a:ln>
        </p:spPr>
      </p:cxnSp>
      <p:cxnSp>
        <p:nvCxnSpPr>
          <p:cNvPr id="167" name="Google Shape;167;p21"/>
          <p:cNvCxnSpPr>
            <a:stCxn id="165" idx="0"/>
            <a:endCxn id="156" idx="0"/>
          </p:cNvCxnSpPr>
          <p:nvPr/>
        </p:nvCxnSpPr>
        <p:spPr>
          <a:xfrm rot="10800000">
            <a:off x="258200" y="2453075"/>
            <a:ext cx="1568700" cy="963900"/>
          </a:xfrm>
          <a:prstGeom prst="straightConnector1">
            <a:avLst/>
          </a:prstGeom>
          <a:noFill/>
          <a:ln w="9525" cap="flat" cmpd="sng">
            <a:solidFill>
              <a:schemeClr val="dk2"/>
            </a:solidFill>
            <a:prstDash val="dash"/>
            <a:round/>
            <a:headEnd type="none" w="med" len="med"/>
            <a:tailEnd type="none" w="med" len="med"/>
          </a:ln>
        </p:spPr>
      </p:cxnSp>
      <p:cxnSp>
        <p:nvCxnSpPr>
          <p:cNvPr id="168" name="Google Shape;168;p21"/>
          <p:cNvCxnSpPr>
            <a:endCxn id="165" idx="0"/>
          </p:cNvCxnSpPr>
          <p:nvPr/>
        </p:nvCxnSpPr>
        <p:spPr>
          <a:xfrm>
            <a:off x="1826900" y="1665275"/>
            <a:ext cx="0" cy="1751700"/>
          </a:xfrm>
          <a:prstGeom prst="straightConnector1">
            <a:avLst/>
          </a:prstGeom>
          <a:noFill/>
          <a:ln w="9525" cap="flat" cmpd="sng">
            <a:solidFill>
              <a:schemeClr val="dk2"/>
            </a:solidFill>
            <a:prstDash val="dot"/>
            <a:round/>
            <a:headEnd type="none" w="med" len="med"/>
            <a:tailEnd type="none" w="med" len="med"/>
          </a:ln>
        </p:spPr>
      </p:cxnSp>
      <p:sp>
        <p:nvSpPr>
          <p:cNvPr id="169" name="Google Shape;169;p21"/>
          <p:cNvSpPr/>
          <p:nvPr/>
        </p:nvSpPr>
        <p:spPr>
          <a:xfrm rot="1450506">
            <a:off x="1774384" y="2651051"/>
            <a:ext cx="878331" cy="293397"/>
          </a:xfrm>
          <a:prstGeom prst="arc">
            <a:avLst>
              <a:gd name="adj1" fmla="val 11223726"/>
              <a:gd name="adj2" fmla="val 2116620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0" name="Google Shape;170;p21"/>
          <p:cNvSpPr txBox="1"/>
          <p:nvPr/>
        </p:nvSpPr>
        <p:spPr>
          <a:xfrm>
            <a:off x="1863000" y="2669075"/>
            <a:ext cx="58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rPr>
              <a:t>π/3</a:t>
            </a:r>
            <a:endParaRPr>
              <a:solidFill>
                <a:schemeClr val="dk2"/>
              </a:solidFill>
            </a:endParaRPr>
          </a:p>
        </p:txBody>
      </p:sp>
      <p:pic>
        <p:nvPicPr>
          <p:cNvPr id="171" name="Google Shape;171;p21"/>
          <p:cNvPicPr preferRelativeResize="0"/>
          <p:nvPr/>
        </p:nvPicPr>
        <p:blipFill>
          <a:blip r:embed="rId3">
            <a:alphaModFix/>
          </a:blip>
          <a:stretch>
            <a:fillRect/>
          </a:stretch>
        </p:blipFill>
        <p:spPr>
          <a:xfrm rot="-5400000">
            <a:off x="2897737" y="2474388"/>
            <a:ext cx="1862550" cy="244375"/>
          </a:xfrm>
          <a:prstGeom prst="rect">
            <a:avLst/>
          </a:prstGeom>
          <a:noFill/>
          <a:ln>
            <a:noFill/>
          </a:ln>
        </p:spPr>
      </p:pic>
      <p:sp>
        <p:nvSpPr>
          <p:cNvPr id="172" name="Google Shape;172;p21"/>
          <p:cNvSpPr txBox="1"/>
          <p:nvPr/>
        </p:nvSpPr>
        <p:spPr>
          <a:xfrm>
            <a:off x="3773775" y="2294700"/>
            <a:ext cx="1089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Buffer distance</a:t>
            </a:r>
            <a:endParaRPr sz="1200">
              <a:solidFill>
                <a:schemeClr val="dk2"/>
              </a:solidFill>
            </a:endParaRPr>
          </a:p>
        </p:txBody>
      </p:sp>
      <p:sp>
        <p:nvSpPr>
          <p:cNvPr id="173" name="Google Shape;173;p21"/>
          <p:cNvSpPr txBox="1"/>
          <p:nvPr/>
        </p:nvSpPr>
        <p:spPr>
          <a:xfrm>
            <a:off x="7200375" y="4695600"/>
            <a:ext cx="2019900" cy="4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66" b="1" i="1">
                <a:solidFill>
                  <a:schemeClr val="dk1"/>
                </a:solidFill>
              </a:rPr>
              <a:t>Technical Overview</a:t>
            </a:r>
            <a:endParaRPr sz="1800" b="1" i="1">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892</Words>
  <Application>Microsoft Office PowerPoint</Application>
  <PresentationFormat>On-screen Show (16:9)</PresentationFormat>
  <Paragraphs>176</Paragraphs>
  <Slides>20</Slides>
  <Notes>20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Developing Robust Autonomous Wall-Following Algorithms  </vt:lpstr>
      <vt:lpstr>Our Goal</vt:lpstr>
      <vt:lpstr>Technical objectives</vt:lpstr>
      <vt:lpstr>From Simulation to Racecar</vt:lpstr>
      <vt:lpstr>Technical Overview</vt:lpstr>
      <vt:lpstr>PowerPoint Presentation</vt:lpstr>
      <vt:lpstr>Wall follower iteration in sim</vt:lpstr>
      <vt:lpstr>Wall follower iteration in sim</vt:lpstr>
      <vt:lpstr>Safety controller to prevent crashes.</vt:lpstr>
      <vt:lpstr>Safety controller to prevent crashes.</vt:lpstr>
      <vt:lpstr>Stopping distance is proportional to car velocity squared.</vt:lpstr>
      <vt:lpstr>To prevent crashes, we implemented a safety controller.</vt:lpstr>
      <vt:lpstr>To prevent crashes, we implemented a safety controller.</vt:lpstr>
      <vt:lpstr>To prevent crashes, we implemented a safety controller.</vt:lpstr>
      <vt:lpstr>Our Evaluation</vt:lpstr>
      <vt:lpstr>Safety Controller</vt:lpstr>
      <vt:lpstr>Wall Follower</vt:lpstr>
      <vt:lpstr>Results</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Xavier Sanchez</cp:lastModifiedBy>
  <cp:revision>1</cp:revision>
  <dcterms:modified xsi:type="dcterms:W3CDTF">2025-03-10T08:10:02Z</dcterms:modified>
</cp:coreProperties>
</file>