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Droid Sans"/>
      <p:regular r:id="rId31"/>
      <p:bold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roidSans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32" Type="http://schemas.openxmlformats.org/officeDocument/2006/relationships/font" Target="fonts/Droid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Relationship Id="rId4" Type="http://schemas.openxmlformats.org/officeDocument/2006/relationships/image" Target="../media/image02.jpg"/><Relationship Id="rId9" Type="http://schemas.openxmlformats.org/officeDocument/2006/relationships/image" Target="../media/image04.jpg"/><Relationship Id="rId5" Type="http://schemas.openxmlformats.org/officeDocument/2006/relationships/image" Target="../media/image03.jpg"/><Relationship Id="rId6" Type="http://schemas.openxmlformats.org/officeDocument/2006/relationships/image" Target="../media/image07.jpg"/><Relationship Id="rId7" Type="http://schemas.openxmlformats.org/officeDocument/2006/relationships/image" Target="../media/image05.jpg"/><Relationship Id="rId8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jp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13.png"/><Relationship Id="rId7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Unreal Engine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rgbClr val="1D2129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Rövid bevezetés az Unreal Engine 4 világába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II.				                   			      D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Irányí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tás - Egér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5" y="1679537"/>
            <a:ext cx="73247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 III.								D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Irányítás - Billentyűzet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050" y="1610950"/>
            <a:ext cx="598589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 IV.							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513" y="1017725"/>
            <a:ext cx="4922974" cy="391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Triggerek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Box Trigger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Eseményeket generál 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Overlap - átfedés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7" y="2364875"/>
            <a:ext cx="77819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Triggerek II.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Blueprint változók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Droid Sans"/>
              <a:buChar char="-"/>
            </a:pPr>
            <a:r>
              <a:rPr lang="en" sz="1400">
                <a:latin typeface="Droid Sans"/>
                <a:ea typeface="Droid Sans"/>
                <a:cs typeface="Droid Sans"/>
                <a:sym typeface="Droid Sans"/>
              </a:rPr>
              <a:t>Típusosak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Droid Sans"/>
              <a:buChar char="-"/>
            </a:pPr>
            <a:r>
              <a:rPr lang="en" sz="1400">
                <a:latin typeface="Droid Sans"/>
                <a:ea typeface="Droid Sans"/>
                <a:cs typeface="Droid Sans"/>
                <a:sym typeface="Droid Sans"/>
              </a:rPr>
              <a:t>Értéket, vagy referenciát tárolnak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Droid Sans"/>
              <a:buChar char="-"/>
            </a:pPr>
            <a:r>
              <a:rPr lang="en" sz="1400">
                <a:latin typeface="Droid Sans"/>
                <a:ea typeface="Droid Sans"/>
                <a:cs typeface="Droid Sans"/>
                <a:sym typeface="Droid Sans"/>
              </a:rPr>
              <a:t>Alapértelmezetten nem szerkeszthetőek a blueprint példányokon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Konstruktor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37" y="2740501"/>
            <a:ext cx="7809723" cy="19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 autók I.													  D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Blueprint Character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Egy irányban mozog</a:t>
            </a:r>
          </a:p>
          <a:p>
            <a:pPr indent="-228600" lvl="0" marL="45720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Ha eléri a célját, akkor kezdje elölről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294" y="1017719"/>
            <a:ext cx="3035575" cy="286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Az autók II.												  D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644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Navigation Mesh </a:t>
            </a:r>
            <a:r>
              <a:rPr lang="en" sz="1400">
                <a:latin typeface="Droid Sans"/>
                <a:ea typeface="Droid Sans"/>
                <a:cs typeface="Droid Sans"/>
                <a:sym typeface="Droid Sans"/>
              </a:rPr>
              <a:t>(Nav Mesh Bounds Volume)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Az útvonalkeresést könnyíti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Blueprint változók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Az autók III.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Target Pointok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00" y="1623025"/>
            <a:ext cx="7971399" cy="32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Az autók IV.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75" y="1763025"/>
            <a:ext cx="50768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Triggerek III.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Hogyan dolgozzuk fel az eventet?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Honnan tudjuk, hogy a jó Actort követjük?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962" y="2180252"/>
            <a:ext cx="6546075" cy="266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 az Unreal Engine?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1998-ban debütált az Unreal játék részeként, az Epic Games kiadásában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Windows, OS X, Linux, Dreamcast, PlayStation 2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2001 - UE2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iOS, Android, GameCube, Xbox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Jármű fizika, részecske szerkesztő, 64bites processzor támogatás 2004-ben.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2004 - UE3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HTML5, Xbox One, PlayStation 4, Adobe Flash Player, PlayStation 3, Playstation Vita, Wii U, Xbox 360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2009 - UDK (Unreal Development Kit)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2012 - Unreal Engine 4</a:t>
            </a:r>
          </a:p>
          <a:p>
            <a:pPr indent="-228600" lvl="1" marL="91440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Blueprintek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Fizika I.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PhysisX 3.3 physics engine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Nvidia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Rigid Body Simulation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Részecskék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Járművek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Ruhák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Ütközés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Constraints (kényszerített tengelyek)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Raycast (sugárkövetés)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Damping es Friction (csillapítás és súrlódás)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Ragdoll (rongybaba)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947" y="828525"/>
            <a:ext cx="3003350" cy="37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Fizika II.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Csillapítás (damping)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Ebben a kontextusban ellenállás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Angular - forgó objektumokra hat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Linear - bármilyen irányban mozgó objektumokra hat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Tömeg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Gravitáció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Constraintek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1865800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Köszönöm a figyelmet!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315775"/>
            <a:ext cx="8520600" cy="42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446" y="2376071"/>
            <a:ext cx="1936425" cy="228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21" y="2307946"/>
            <a:ext cx="1792925" cy="25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812" y="2523900"/>
            <a:ext cx="4134851" cy="23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6900" y="315775"/>
            <a:ext cx="1679225" cy="24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7400" y="418371"/>
            <a:ext cx="1904274" cy="22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125" y="186925"/>
            <a:ext cx="1592750" cy="197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46325" y="471822"/>
            <a:ext cx="1860425" cy="21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 mi is az a game engine?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Keretrendszer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2D és 3D grafika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Hangok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Fizika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Script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AI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Hálozat kezelés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Erőforrás kezelés (CPU, GPU, memória, stb)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Editorok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349" y="3149850"/>
            <a:ext cx="2721907" cy="153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900" y="4148125"/>
            <a:ext cx="2858803" cy="8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7200" y="2950975"/>
            <a:ext cx="3109999" cy="78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7699" y="2241299"/>
            <a:ext cx="2409500" cy="8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7675" y="313699"/>
            <a:ext cx="1590750" cy="18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projectrol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Frogger!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1981 - Konami</a:t>
            </a:r>
          </a:p>
          <a:p>
            <a:pPr indent="-228600" lvl="1" marL="9144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Az arcade verzió 2x Z80 processzorokat használt</a:t>
            </a: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Mit fogunk tanulni belőle?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Az UDK kezelőfelülete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Actorok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Input és karakter mozgatás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Blueprintek (és Blueprint scriptek)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Triggerek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49" y="572173"/>
            <a:ext cx="3505250" cy="399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Actorok 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89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Pályára helyezhető objektumok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Minden, ami támogatja a 3D-s transzformációkat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Komponensekkel rendelkezik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Komponensek, mint</a:t>
            </a:r>
            <a:br>
              <a:rPr lang="en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 CapsuleComponent</a:t>
            </a:r>
            <a:br>
              <a:rPr lang="en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 StaticMeshComponent</a:t>
            </a:r>
            <a:br>
              <a:rPr lang="en"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 SkeletalMeshComponent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50" y="2733000"/>
            <a:ext cx="5693150" cy="173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Actorok II.													  D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0675"/>
            <a:ext cx="8520601" cy="33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I.									 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052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Speciális Actorok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Minden </a:t>
            </a:r>
            <a:r>
              <a:rPr i="1" lang="en">
                <a:latin typeface="Droid Sans"/>
                <a:ea typeface="Droid Sans"/>
                <a:cs typeface="Droid Sans"/>
                <a:sym typeface="Droid Sans"/>
              </a:rPr>
              <a:t>Character 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tipusú objektumnak van </a:t>
            </a:r>
            <a:r>
              <a:rPr i="1" lang="en">
                <a:latin typeface="Droid Sans"/>
                <a:ea typeface="Droid Sans"/>
                <a:cs typeface="Droid Sans"/>
                <a:sym typeface="Droid Sans"/>
              </a:rPr>
              <a:t>kontrollere 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i="1" lang="en">
                <a:latin typeface="Droid Sans"/>
                <a:ea typeface="Droid Sans"/>
                <a:cs typeface="Droid Sans"/>
                <a:sym typeface="Droid Sans"/>
              </a:rPr>
              <a:t>CharacterController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)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 </a:t>
            </a:r>
            <a:r>
              <a:rPr i="1" lang="en">
                <a:latin typeface="Droid Sans"/>
                <a:ea typeface="Droid Sans"/>
                <a:cs typeface="Droid Sans"/>
                <a:sym typeface="Droid Sans"/>
              </a:rPr>
              <a:t>GameMode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 határozza meg a ‘default’ </a:t>
            </a:r>
            <a:r>
              <a:rPr i="1" lang="en">
                <a:latin typeface="Droid Sans"/>
                <a:ea typeface="Droid Sans"/>
                <a:cs typeface="Droid Sans"/>
                <a:sym typeface="Droid Sans"/>
              </a:rPr>
              <a:t>Character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t, amit a játékos irányít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SpectatorPawn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Blueprintek I.											  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250225" y="18219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Vizuálisan szerkeszthető folyamatábrák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 játékban található vizuális és játékmechanikai elemeket írja le 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C++ alapú</a:t>
            </a:r>
          </a:p>
          <a:p>
            <a:pPr indent="-228600" lvl="0" marL="457200" rtl="0">
              <a:spcBef>
                <a:spcPts val="0"/>
              </a:spcBef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Akár sémaként is felfogható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