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010400" cy="92964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F315DF-DCE7-4802-87ED-DA7A3B9C937C}">
  <a:tblStyle styleId="{AEF315DF-DCE7-4802-87ED-DA7A3B9C93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3f9bee826_0_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b3f9bee826_0_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aee4a832_3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1aee4a832_3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1aee4a832_3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74184e9e2_1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674184e9e2_1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8176e78c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b68176e78c_0_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f9bee826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3f9bee826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scope of the project would have the following components: we want to develop a generic speech synthesis system for individuals whose speech are generally not understood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would look at individuals with speech </a:t>
            </a:r>
            <a:r>
              <a:rPr lang="en-IN"/>
              <a:t>disorders</a:t>
            </a:r>
            <a:r>
              <a:rPr lang="en-IN"/>
              <a:t> and we can expand the working to include accents, inebriation and so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want the speech output voice to match the speaker’s voice, and make it sound like natural speech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would use real time adaptation and add </a:t>
            </a:r>
            <a:r>
              <a:rPr lang="en-IN"/>
              <a:t>feedback</a:t>
            </a:r>
            <a:r>
              <a:rPr lang="en-IN"/>
              <a:t> loops to improve the model’s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Since </a:t>
            </a:r>
            <a:r>
              <a:rPr lang="en-IN"/>
              <a:t>this involves data from people with medical disorders we will make sure to comply to all the ethical standards and uphold the consent privacy and security of the individuals involved</a:t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a7a9b4a2_4_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b1a7a9b4a2_4_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1a7a9b4a2_4_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68176e78c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b68176e78c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68176e78c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68176e78c_1_1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b68176e78c_1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b68176e78c_1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a7a9b4a2_6_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b1a7a9b4a2_6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1a7a9b4a2_6_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336" y="365125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colestan/vctk-corpus" TargetMode="External"/><Relationship Id="rId4" Type="http://schemas.openxmlformats.org/officeDocument/2006/relationships/hyperlink" Target="http://neurolab.unife.it/easycallcorpus/" TargetMode="External"/><Relationship Id="rId5" Type="http://schemas.openxmlformats.org/officeDocument/2006/relationships/hyperlink" Target="https://zenodo.org/records/2867216#.XeTbN59R2BZ" TargetMode="External"/><Relationship Id="rId6" Type="http://schemas.openxmlformats.org/officeDocument/2006/relationships/hyperlink" Target="https://archive.ics.uci.edu/dataset/282/lsvt+voice+rehabilit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sca-archive.org/interspeech_2023/hermann23_interspeech.html" TargetMode="External"/><Relationship Id="rId4" Type="http://schemas.openxmlformats.org/officeDocument/2006/relationships/hyperlink" Target="http://arxiv.org/abs/1904.04169" TargetMode="External"/><Relationship Id="rId11" Type="http://schemas.openxmlformats.org/officeDocument/2006/relationships/hyperlink" Target="http://www.jstage.jst.go.jp/article/ast/33/1/33_1_1/_article" TargetMode="External"/><Relationship Id="rId10" Type="http://schemas.openxmlformats.org/officeDocument/2006/relationships/hyperlink" Target="http://arxiv.org/abs/1807.10948" TargetMode="External"/><Relationship Id="rId9" Type="http://schemas.openxmlformats.org/officeDocument/2006/relationships/hyperlink" Target="https://www.sciencedirect.com/science/article/pii/S1568494621000703" TargetMode="External"/><Relationship Id="rId5" Type="http://schemas.openxmlformats.org/officeDocument/2006/relationships/hyperlink" Target="https://blog.research.google/2019/07/parrotron-new-research-into-improving.html" TargetMode="External"/><Relationship Id="rId6" Type="http://schemas.openxmlformats.org/officeDocument/2006/relationships/hyperlink" Target="https://blog.research.google/2021/09/personalized-asr-models-from-large-and.html" TargetMode="External"/><Relationship Id="rId7" Type="http://schemas.openxmlformats.org/officeDocument/2006/relationships/hyperlink" Target="https://ieeexplore.ieee.org/document/9487544/" TargetMode="External"/><Relationship Id="rId8" Type="http://schemas.openxmlformats.org/officeDocument/2006/relationships/hyperlink" Target="https://bootcamp.cvn.columbia.edu/blog/free-resources-for-children-with-communication-disorder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cbi.nlm.nih.gov/pmc/articles/PMC6730860/" TargetMode="External"/><Relationship Id="rId4" Type="http://schemas.openxmlformats.org/officeDocument/2006/relationships/hyperlink" Target="https://informahealthcare.com/doi/abs/10.1080/13682820110116776" TargetMode="External"/><Relationship Id="rId5" Type="http://schemas.openxmlformats.org/officeDocument/2006/relationships/hyperlink" Target="https://www.ijert.org/research/diagnosis-of-disordered-speech-using-automatic-speech-recognition-IJERTCONV8IS11029.pdf" TargetMode="External"/><Relationship Id="rId6" Type="http://schemas.openxmlformats.org/officeDocument/2006/relationships/hyperlink" Target="https://sites.research.google/relat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2541900" y="2111100"/>
            <a:ext cx="710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UE21CS320A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Capstone Project Approval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1201050" y="2939350"/>
            <a:ext cx="9789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Generating Clear speech from 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impaired Audio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PW24_RS_03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Dr. Ramamoorthy Srinath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Roseline Jerry A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T P Shriambhikesh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Tanmay Praveen Udupa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Vandana S</a:t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219200" y="1828800"/>
            <a:ext cx="93486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00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Aid: 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with speech impairments like stammering or old people who  have difficulty in articulating speech can use this application to communicate with other people more effectively.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Education: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This application can be used to support students with speech impairments, so that they can participate actively in classroom discussions.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Employment Setting: 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support to help the speech impaired candidates effectively convey their thoughts to the interviewer.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Courtrooms: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People who are facing speech challenges can fully participate in legal proceedings.</a:t>
            </a:r>
            <a:endParaRPr sz="19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685791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Trebuchet MS"/>
              <a:buChar char="•"/>
            </a:pPr>
            <a:r>
              <a:rPr b="1"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Voice enabled technologies:</a:t>
            </a:r>
            <a:r>
              <a:rPr lang="en-IN" sz="19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This application makes it easier for speech impaired people to use the voice enabled feature in applications.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 Survey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730000" y="1694825"/>
            <a:ext cx="109359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VCTK-Corpus | Kaggle</a:t>
            </a:r>
            <a:br>
              <a:rPr lang="en-IN" sz="2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IN" sz="2000">
                <a:solidFill>
                  <a:srgbClr val="0033C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Includes speech data uttered by 110 English speakers with various accents. 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 u="sng">
                <a:solidFill>
                  <a:schemeClr val="hlink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EasyCall Corpus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This dataset currently consists of 16683 audio recordings from 21 healthy and 26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dysarthric speakers.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 u="sng">
                <a:solidFill>
                  <a:schemeClr val="hlink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Mobile Device Voice Recordings at King's College London (MDVR-KCL)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This dataset both contains recordings of both early and advanced Parkinson's disease patients and healthy controls.</a:t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 u="sng">
                <a:solidFill>
                  <a:schemeClr val="hlin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LSVT Voice Rehabilitation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	  This dataset contains 126 samples from 14 subjects with Parkinson's Disease.  </a:t>
            </a:r>
            <a:endParaRPr sz="20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285100" y="173835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 deliverables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Plan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Literature Survey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Requirements Specification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Design Document of the Project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and workflow outline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Enhancement Algorithm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Cleaned and Pre-processed Dataset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Preliminary Proof-of-Concept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905000" y="1143002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270850" y="17526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Capstone-II deliverables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Low-level Design Document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Generative Model for Speech Enhancement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Multi-agent Speech Correction Model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 Speech Processing Application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with a User-Friendly Interface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066800" y="2003213"/>
            <a:ext cx="88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5112" lvl="1" marL="1077912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8" name="Google Shape;198;p24"/>
          <p:cNvGraphicFramePr/>
          <p:nvPr/>
        </p:nvGraphicFramePr>
        <p:xfrm>
          <a:off x="1552575" y="18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{AEF315DF-DCE7-4802-87ED-DA7A3B9C937C}</a:tableStyleId>
              </a:tblPr>
              <a:tblGrid>
                <a:gridCol w="1260250"/>
                <a:gridCol w="3240625"/>
                <a:gridCol w="870175"/>
                <a:gridCol w="850150"/>
                <a:gridCol w="830125"/>
                <a:gridCol w="2440450"/>
              </a:tblGrid>
              <a:tr h="24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Stage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Activity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Est. Duration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Start 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End 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/>
                        <a:t>Deliverables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Research Design and Planning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Finalize research statement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21/01/2024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Research Proposal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Feasibility and requirement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19/01/2024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Requirement Specification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Literature Review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Search and categorize relevant literature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05/01/2024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03/02/2024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Reference 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Prepare draft literature review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6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18/03/2024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Literature review and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Collection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Finalize sampling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26/02/2024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collection and sampling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Carry out data collection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01/03/2024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28/03/2024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Raw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Prepare dataset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29/03/2024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Draft dataset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Analysis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Clean and annotate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06/04/2024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13/04/2024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Preprocessed dataset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Analyze data behaviour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14/04/2024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21/04/2024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Data analysis report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Speech Processing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Decide finer details of the neural network architecture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22/04/2024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05/05/2024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Low level design document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Create prototype of the algorithm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25/06/2024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25/07/2024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Proof of concept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Fine tune the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26/07/2024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10/08/2024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Generative speech enhancement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Expand to include multiple scenarios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Multiagent speech processing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Paper writing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Draft the findings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 weeks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26/09/2024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First draft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Seek feedback from Guide and iteratively improve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27/09/2024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10/10/2024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Final draft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List conferences, journals and submission details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 week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11/10/2024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20/10/2024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Submission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1295400" y="1705375"/>
            <a:ext cx="100584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https://www.isca-archive.org/interspeech_2023/hermann23_interspeech.html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Parrotron: An End-to-End Speech-to-Speech Conversion Model and its Applications to Hearing-Impaired Speech and Speech Separation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Parrotron: New Research into Improving Verbal Communication for People with Speech Impairments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Personalized ASR Models from a Large and Diverse Disordered Speech Dataset – Google Research Blog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Detection of voice impairment for parkinson's disease using machine learning tools | IEEE Conference Publication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How Artificial Intelligence (AI) Can Help Children with Speech, Hearing, and Language Disorders: 40 Free Resources - Columbia Engineering Boot Camps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Machine learning assistive application for users with speech disorders - ScienceDirect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[1807.10948] Articulatory Features for ASR of Pathological Speech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I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Speech synthesis technologies for individuals with vocal disabilities: Voice banking and reconstruction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4842699" y="3075075"/>
            <a:ext cx="281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Feasibility study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295400" y="1905000"/>
            <a:ext cx="8839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disability accounted for 7.6% [1] of the total disabilities in India.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National Institute on Deafness and Communication (NIDCD), in 2016 approximately 7.5 million people have language impairments.[2]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more than 250,000,000 people with non standard speech needing accessible speech technologies. [3]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Models are usually trained on specific disorders, not generic.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84975" y="6144350"/>
            <a:ext cx="104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https://www.ncbi.nlm.nih.gov/pmc/articles/PMC6730860/</a:t>
            </a: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https://informahealthcare.com/doi/abs/10.1080/13682820110116776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https://www.ijert.org/research/diagnosis-of-disordered-speech-using-automatic-speech-recognition-IJERTCONV8IS11029.pdf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-I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https://sites.research.google/relate/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143000" y="1905000"/>
            <a:ext cx="9525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addresses the challenge of impaired speech communication, where various speech impairments hinder clarity and understanding.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Individuals with speech difficulties, whether due to medical conditions or other factors, encounter barriers in effective communication.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emphasizes the need for a solution that enhances different types of impaired speech outputs, ensuring clearer and more understandable communication.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295400" y="1747725"/>
            <a:ext cx="97311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aims to develop an application to generate “normal” speech from speech with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impairments.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Key components of the scope: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and enhance a generic speech synthesis system for individuals with speech disorders.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clear and natural-sounding speech output in the user's original voice.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real-time adaptation to changing speech patterns and contexts.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Facilitate user-friendly interactions and customization options.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feedback mechanisms to continuously improve the model's performance.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Ensure adherence to ethical standards, privacy, and security considerations.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Collaborate with speech therapists and healthcare professionals to align with therapeutic goals.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295400" y="1747725"/>
            <a:ext cx="9731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Availability of a diverse dataset which includes conversations and their correct translation.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NLP Techniques: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these techniques can be used to preprocess, analyse, extract features from the dataset which is to be used in the model.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Sentiment Analysis: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Determining positive or negative response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Training: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Training a model to accurately predict the destination user's response based on the source user's message is feasible using supervised learning techniques.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Speakers Involved: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Two/multiway impaired speech conversation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Feasibility study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3048000" y="15047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295400" y="1747725"/>
            <a:ext cx="9731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609700" y="921500"/>
            <a:ext cx="590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Scenario : 2 Speakers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8241600" y="1791775"/>
            <a:ext cx="29562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2 users where one has impaired speech and the speech is converted to text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2 users, where one has impaired speech so its converted to corrected speech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Impaired speech converted to corrected speech after which the User 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receiving corrected speech provides Feedback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two impaired speakers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1787" t="16722"/>
          <a:stretch/>
        </p:blipFill>
        <p:spPr>
          <a:xfrm>
            <a:off x="1112388" y="1541300"/>
            <a:ext cx="6588989" cy="54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295400" y="1747725"/>
            <a:ext cx="9731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753050" y="921500"/>
            <a:ext cx="8685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Scenario : Multiple-Speakers (Future Scope)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646775" y="2542100"/>
            <a:ext cx="30465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impaired speaker communicating with 2 other normal speakers.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impaired speakers communicating with other speakers in a group setting.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Group meeting , Job 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r>
              <a:rPr b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26128"/>
          <a:stretch/>
        </p:blipFill>
        <p:spPr>
          <a:xfrm>
            <a:off x="632923" y="1747725"/>
            <a:ext cx="8013850" cy="52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813425" y="1746600"/>
            <a:ext cx="97311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Limitations: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Limited data can lead to underfitting or overfitting, which would affect the model’s accuracy.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Ethical Considerations: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It should be ensured that privacy and consent in data collection is crucial. Ethical guidelines must be followed and the users must be informed about the purpose of their data.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Real world noise: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Preprocessing techniques such as noise reduction, can be used to improve the model’s performance.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Subjective nature of clarity: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Clarity of speech often varies on user’s perspective.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