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g7tDwFTAM4PTx5wpfcd53HbEIa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customschemas.google.com/relationships/presentationmetadata" Target="meta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6" name="Google Shape;56;p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3" name="Google Shape;153;p6: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2e93c21a6_1_1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4" name="Google Shape;164;g2c2e93c21a6_1_1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c2e93c21a6_1_1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2e93c21a6_1_3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5" name="Google Shape;175;g2c2e93c21a6_1_3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c2e93c21a6_1_3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2e93c21a6_1_4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6" name="Google Shape;186;g2c2e93c21a6_1_4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2c2e93c21a6_1_4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7" name="Google Shape;197;p7: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2e93c21a6_2_10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8" name="Google Shape;208;g2c2e93c21a6_2_10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c2e93c21a6_2_10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157a06ce8_1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9" name="Google Shape;219;g2c157a06ce8_1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2c157a06ce8_1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157a06ce8_1_2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0" name="Google Shape;230;g2c157a06ce8_1_2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c157a06ce8_1_2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157a06ce8_1_3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1" name="Google Shape;241;g2c157a06ce8_1_3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c157a06ce8_1_3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157a06ce8_1_6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4" name="Google Shape;254;g2c157a06ce8_1_6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c157a06ce8_1_6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65" name="Google Shape;65;p2: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157a06ce8_1_9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65" name="Google Shape;265;g2c157a06ce8_1_9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c157a06ce8_1_9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157a06ce8_1_11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6" name="Google Shape;276;g2c157a06ce8_1_11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c157a06ce8_1_11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16a9c460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16a9c4601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c16a9c4601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16a9c4601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16a9c4601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c16a9c4601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16a9c4601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16a9c4601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c16a9c4601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16a9c4601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16a9c4601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c16a9c4601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c31096e7d5_2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c31096e7d5_2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c31096e7d5_2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c1ef844a5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c1ef844a56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c1ef844a56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1ef844a5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1ef844a5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c1ef844a56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b4af93f27_0_2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70" name="Google Shape;370;g26b4af93f27_0_2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26b4af93f27_0_29: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76" name="Google Shape;76;p3: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b4af93f27_0_4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81" name="Google Shape;381;g26b4af93f27_0_4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26b4af93f27_0_4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b4af93f27_0_5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92" name="Google Shape;392;g26b4af93f27_0_5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6b4af93f27_0_5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6b4af93f27_0_6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404" name="Google Shape;404;g26b4af93f27_0_6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g26b4af93f27_0_6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6b4af93f27_0_8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TFCNN: </a:t>
            </a:r>
            <a:r>
              <a:rPr lang="en-US"/>
              <a:t>Time-Delayed Fusion Convolutional Neural Network</a:t>
            </a:r>
            <a:endParaRPr/>
          </a:p>
        </p:txBody>
      </p:sp>
      <p:sp>
        <p:nvSpPr>
          <p:cNvPr id="415" name="Google Shape;415;g26b4af93f27_0_8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26b4af93f27_0_8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6b4af93f27_0_9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426" name="Google Shape;426;g26b4af93f27_0_9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26b4af93f27_0_9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b4af93f27_0_11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437" name="Google Shape;437;g26b4af93f27_0_11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26b4af93f27_0_11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c2e93c21a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c2e93c21a6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2c2e93c21a6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c2e93c21a6_2_1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59" name="Google Shape;459;g2c2e93c21a6_2_1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2c2e93c21a6_2_1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c2e93c21a6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c2e93c21a6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2c2e93c21a6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2e93c21a6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c2e93c21a6_2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2c2e93c21a6_2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139536352_0_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87" name="Google Shape;87;g2c139536352_0_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2c139536352_0_3: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c2e93c21a6_2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c2e93c21a6_2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2c2e93c21a6_2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c2e93c21a6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c2e93c21a6_2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2c2e93c21a6_2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c2e93c21a6_2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c2e93c21a6_2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g2c2e93c21a6_2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c5dfb2ce7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c5dfb2ce7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g2c5dfb2ce7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c31096e7d5_2_3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38" name="Google Shape;538;g2c31096e7d5_2_3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g2c31096e7d5_2_37: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6bb0f55ecb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49" name="Google Shape;549;g26bb0f55ecb_0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g26bb0f55ecb_0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b3a7d55fc_1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60" name="Google Shape;560;g26b3a7d55fc_1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26b3a7d55fc_1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c2561e3ed5_0_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71" name="Google Shape;571;g2c2561e3ed5_0_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g2c2561e3ed5_0_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8f0ca49d36_0_2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82" name="Google Shape;582;g28f0ca49d36_0_2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28f0ca49d36_0_21: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c5dfb2ce73_0_1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593" name="Google Shape;593;g2c5dfb2ce73_0_1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g2c5dfb2ce73_0_1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98" name="Google Shape;98;p4: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c5dfb2ce73_0_3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604" name="Google Shape;604;g2c5dfb2ce73_0_3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g2c5dfb2ce73_0_34: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c5dfb2ce73_0_4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615" name="Google Shape;615;g2c5dfb2ce73_0_4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2c5dfb2ce73_0_4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8" name="Google Shape;628;p1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09" name="Google Shape;109;p5: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bb699608c_1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0" name="Google Shape;120;g26bb699608c_1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6bb699608c_1_0: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139536352_0_2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1" name="Google Shape;131;g2c139536352_0_2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2c139536352_0_26: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139536352_0_1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2" name="Google Shape;142;g2c139536352_0_1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2c139536352_0_1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Title of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c1ef844a56_0_80"/>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2c1ef844a56_0_80"/>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2c1ef844a56_0_8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c1ef844a56_0_115"/>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2c1ef844a56_0_115"/>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2c1ef844a56_0_1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c1ef844a56_0_1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c1ef844a56_0_84"/>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c1ef844a56_0_8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c1ef844a56_0_8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c1ef844a56_0_87"/>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2c1ef844a56_0_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c1ef844a56_0_9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2c1ef844a56_0_91"/>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2c1ef844a56_0_91"/>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2c1ef844a56_0_9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c1ef844a56_0_9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2c1ef844a56_0_9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c1ef844a56_0_99"/>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2c1ef844a56_0_99"/>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2c1ef844a56_0_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c1ef844a56_0_103"/>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2c1ef844a56_0_1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c1ef844a56_0_106"/>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2c1ef844a56_0_106"/>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2c1ef844a56_0_106"/>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2c1ef844a56_0_106"/>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2c1ef844a56_0_1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c1ef844a56_0_112"/>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2c1ef844a56_0_1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c1ef844a56_0_7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2c1ef844a56_0_7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2c1ef844a56_0_7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hyperlink" Target="https://docs.google.com/spreadsheets/d/1qJRPP-TT6xekS5LKJDgvfMRfBl4YqoF6MQSnrsQbzT4/edit#gid=0"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s://doi.org/10.21437/Interspeech.2019-1427" TargetMode="Externa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nvSpPr>
        <p:spPr>
          <a:xfrm>
            <a:off x="1935400" y="3988350"/>
            <a:ext cx="8458200" cy="259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33CC"/>
                </a:solidFill>
                <a:latin typeface="Trebuchet MS"/>
                <a:ea typeface="Trebuchet MS"/>
                <a:cs typeface="Trebuchet MS"/>
                <a:sym typeface="Trebuchet MS"/>
              </a:rPr>
              <a:t>Project Title                : </a:t>
            </a:r>
            <a:r>
              <a:rPr lang="en-US" sz="2000">
                <a:solidFill>
                  <a:srgbClr val="0033CC"/>
                </a:solidFill>
                <a:latin typeface="Trebuchet MS"/>
                <a:ea typeface="Trebuchet MS"/>
                <a:cs typeface="Trebuchet MS"/>
                <a:sym typeface="Trebuchet MS"/>
              </a:rPr>
              <a:t>Generating Clear speech from Speech impaired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rgbClr val="0033CC"/>
                </a:solidFill>
                <a:latin typeface="Trebuchet MS"/>
                <a:ea typeface="Trebuchet MS"/>
                <a:cs typeface="Trebuchet MS"/>
                <a:sym typeface="Trebuchet MS"/>
              </a:rPr>
              <a:t>                                     Audio</a:t>
            </a:r>
            <a:endParaRPr b="0" i="0" sz="16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33CC"/>
                </a:solidFill>
                <a:latin typeface="Trebuchet MS"/>
                <a:ea typeface="Trebuchet MS"/>
                <a:cs typeface="Trebuchet MS"/>
                <a:sym typeface="Trebuchet MS"/>
              </a:rPr>
              <a:t>Project ID                    : </a:t>
            </a:r>
            <a:r>
              <a:rPr lang="en-US" sz="2000">
                <a:solidFill>
                  <a:srgbClr val="0033CC"/>
                </a:solidFill>
                <a:latin typeface="Trebuchet MS"/>
                <a:ea typeface="Trebuchet MS"/>
                <a:cs typeface="Trebuchet MS"/>
                <a:sym typeface="Trebuchet MS"/>
              </a:rPr>
              <a:t>PW24_RS_03</a:t>
            </a:r>
            <a:endParaRPr b="0" i="0" sz="16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33CC"/>
                </a:solidFill>
                <a:latin typeface="Trebuchet MS"/>
                <a:ea typeface="Trebuchet MS"/>
                <a:cs typeface="Trebuchet MS"/>
                <a:sym typeface="Trebuchet MS"/>
              </a:rPr>
              <a:t>Project Guide              : </a:t>
            </a:r>
            <a:r>
              <a:rPr lang="en-US" sz="2000">
                <a:solidFill>
                  <a:srgbClr val="0033CC"/>
                </a:solidFill>
                <a:latin typeface="Trebuchet MS"/>
                <a:ea typeface="Trebuchet MS"/>
                <a:cs typeface="Trebuchet MS"/>
                <a:sym typeface="Trebuchet MS"/>
              </a:rPr>
              <a:t>Dr. Ramamoorthy Srinath</a:t>
            </a:r>
            <a:r>
              <a:rPr b="0" i="0" lang="en-US" sz="2000" u="none" cap="none" strike="noStrike">
                <a:solidFill>
                  <a:srgbClr val="0033CC"/>
                </a:solidFill>
                <a:latin typeface="Trebuchet MS"/>
                <a:ea typeface="Trebuchet MS"/>
                <a:cs typeface="Trebuchet MS"/>
                <a:sym typeface="Trebuchet MS"/>
              </a:rPr>
              <a:t>                 </a:t>
            </a:r>
            <a:endParaRPr b="0" i="0" sz="20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33CC"/>
                </a:solidFill>
                <a:latin typeface="Trebuchet MS"/>
                <a:ea typeface="Trebuchet MS"/>
                <a:cs typeface="Trebuchet MS"/>
                <a:sym typeface="Trebuchet MS"/>
              </a:rPr>
              <a:t>Project Team with SRN : </a:t>
            </a:r>
            <a:r>
              <a:rPr lang="en-US" sz="2000">
                <a:solidFill>
                  <a:srgbClr val="0033CC"/>
                </a:solidFill>
                <a:latin typeface="Trebuchet MS"/>
                <a:ea typeface="Trebuchet MS"/>
                <a:cs typeface="Trebuchet MS"/>
                <a:sym typeface="Trebuchet MS"/>
              </a:rPr>
              <a:t>Roseline Jerry A - PES1UG21CS500</a:t>
            </a:r>
            <a:endParaRPr sz="20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Font typeface="Arial"/>
              <a:buNone/>
            </a:pPr>
            <a:r>
              <a:rPr lang="en-US" sz="2000">
                <a:solidFill>
                  <a:srgbClr val="0033CC"/>
                </a:solidFill>
                <a:latin typeface="Trebuchet MS"/>
                <a:ea typeface="Trebuchet MS"/>
                <a:cs typeface="Trebuchet MS"/>
                <a:sym typeface="Trebuchet MS"/>
              </a:rPr>
              <a:t>             T P Shriambhikesh - PES1UG21CS659</a:t>
            </a:r>
            <a:endParaRPr sz="20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Font typeface="Arial"/>
              <a:buNone/>
            </a:pPr>
            <a:r>
              <a:rPr lang="en-US" sz="2000">
                <a:solidFill>
                  <a:srgbClr val="0033CC"/>
                </a:solidFill>
                <a:latin typeface="Trebuchet MS"/>
                <a:ea typeface="Trebuchet MS"/>
                <a:cs typeface="Trebuchet MS"/>
                <a:sym typeface="Trebuchet MS"/>
              </a:rPr>
              <a:t>             Tanmay Praveen Udupa - PES1UG21CS662 </a:t>
            </a:r>
            <a:endParaRPr sz="2000">
              <a:solidFill>
                <a:srgbClr val="0033CC"/>
              </a:solidFill>
              <a:latin typeface="Trebuchet MS"/>
              <a:ea typeface="Trebuchet MS"/>
              <a:cs typeface="Trebuchet MS"/>
              <a:sym typeface="Trebuchet MS"/>
            </a:endParaRPr>
          </a:p>
          <a:p>
            <a:pPr indent="0" lvl="0" marL="1828800" rtl="0" algn="l">
              <a:spcBef>
                <a:spcPts val="0"/>
              </a:spcBef>
              <a:spcAft>
                <a:spcPts val="0"/>
              </a:spcAft>
              <a:buClr>
                <a:schemeClr val="dk1"/>
              </a:buClr>
              <a:buFont typeface="Arial"/>
              <a:buNone/>
            </a:pPr>
            <a:r>
              <a:rPr lang="en-US" sz="2000">
                <a:solidFill>
                  <a:srgbClr val="0033CC"/>
                </a:solidFill>
                <a:latin typeface="Trebuchet MS"/>
                <a:ea typeface="Trebuchet MS"/>
                <a:cs typeface="Trebuchet MS"/>
                <a:sym typeface="Trebuchet MS"/>
              </a:rPr>
              <a:t>             Vandana S - PES1UG21CS697</a:t>
            </a:r>
            <a:endParaRPr sz="16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0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000" u="none" cap="none" strike="noStrike">
              <a:solidFill>
                <a:srgbClr val="0033CC"/>
              </a:solidFill>
              <a:latin typeface="Trebuchet MS"/>
              <a:ea typeface="Trebuchet MS"/>
              <a:cs typeface="Trebuchet MS"/>
              <a:sym typeface="Trebuchet MS"/>
            </a:endParaRPr>
          </a:p>
        </p:txBody>
      </p:sp>
      <p:sp>
        <p:nvSpPr>
          <p:cNvPr id="60" name="Google Shape;60;p1"/>
          <p:cNvSpPr/>
          <p:nvPr/>
        </p:nvSpPr>
        <p:spPr>
          <a:xfrm>
            <a:off x="2133600" y="1600201"/>
            <a:ext cx="7924800" cy="2246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700" u="none" cap="none" strike="noStrike">
                <a:solidFill>
                  <a:schemeClr val="dk1"/>
                </a:solidFill>
                <a:latin typeface="Trebuchet MS"/>
                <a:ea typeface="Trebuchet MS"/>
                <a:cs typeface="Trebuchet MS"/>
                <a:sym typeface="Trebuchet MS"/>
              </a:rPr>
              <a:t>UE21CS390A – Capstone Project Phase – 1</a:t>
            </a:r>
            <a:endParaRPr sz="1300"/>
          </a:p>
          <a:p>
            <a:pPr indent="0" lvl="0" marL="0" marR="0" rtl="0" algn="ctr">
              <a:spcBef>
                <a:spcPts val="0"/>
              </a:spcBef>
              <a:spcAft>
                <a:spcPts val="0"/>
              </a:spcAft>
              <a:buNone/>
            </a:pPr>
            <a:r>
              <a:rPr b="0" i="0" lang="en-US" sz="2700" u="none" cap="none" strike="noStrike">
                <a:solidFill>
                  <a:schemeClr val="dk1"/>
                </a:solidFill>
                <a:latin typeface="Trebuchet MS"/>
                <a:ea typeface="Trebuchet MS"/>
                <a:cs typeface="Trebuchet MS"/>
                <a:sym typeface="Trebuchet MS"/>
              </a:rPr>
              <a:t> </a:t>
            </a:r>
            <a:endParaRPr sz="1300"/>
          </a:p>
          <a:p>
            <a:pPr indent="0" lvl="0" marL="0" marR="0" rtl="0" algn="ctr">
              <a:spcBef>
                <a:spcPts val="0"/>
              </a:spcBef>
              <a:spcAft>
                <a:spcPts val="0"/>
              </a:spcAft>
              <a:buNone/>
            </a:pPr>
            <a:r>
              <a:rPr b="0" i="0" lang="en-US" sz="2700" u="none" cap="none" strike="noStrike">
                <a:solidFill>
                  <a:srgbClr val="FF0000"/>
                </a:solidFill>
                <a:latin typeface="Trebuchet MS"/>
                <a:ea typeface="Trebuchet MS"/>
                <a:cs typeface="Trebuchet MS"/>
                <a:sym typeface="Trebuchet MS"/>
              </a:rPr>
              <a:t>Project Progress Review #2</a:t>
            </a:r>
            <a:endParaRPr sz="1300"/>
          </a:p>
          <a:p>
            <a:pPr indent="0" lvl="0" marL="0" marR="0" rtl="0" algn="ctr">
              <a:spcBef>
                <a:spcPts val="0"/>
              </a:spcBef>
              <a:spcAft>
                <a:spcPts val="0"/>
              </a:spcAft>
              <a:buNone/>
            </a:pPr>
            <a:r>
              <a:rPr b="0" i="0" lang="en-US" sz="2700" u="none" cap="none" strike="noStrike">
                <a:solidFill>
                  <a:srgbClr val="FF0000"/>
                </a:solidFill>
                <a:latin typeface="Trebuchet MS"/>
                <a:ea typeface="Trebuchet MS"/>
                <a:cs typeface="Trebuchet MS"/>
                <a:sym typeface="Trebuchet MS"/>
              </a:rPr>
              <a:t>(Project Requirements Specification and Literature Survey)</a:t>
            </a:r>
            <a:endParaRPr b="0" i="0" sz="2300" u="none" cap="none" strike="noStrike">
              <a:solidFill>
                <a:srgbClr val="FF0000"/>
              </a:solidFill>
              <a:latin typeface="Trebuchet MS"/>
              <a:ea typeface="Trebuchet MS"/>
              <a:cs typeface="Trebuchet MS"/>
              <a:sym typeface="Trebuchet MS"/>
            </a:endParaRPr>
          </a:p>
        </p:txBody>
      </p:sp>
      <p:pic>
        <p:nvPicPr>
          <p:cNvPr id="61" name="Google Shape;61;p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62" name="Google Shape;62;p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7" name="Google Shape;157;p6"/>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sp>
        <p:nvSpPr>
          <p:cNvPr id="158" name="Google Shape;158;p6"/>
          <p:cNvSpPr txBox="1"/>
          <p:nvPr/>
        </p:nvSpPr>
        <p:spPr>
          <a:xfrm>
            <a:off x="2029650" y="2055900"/>
            <a:ext cx="8638350" cy="3403654"/>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SzPts val="1100"/>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AutoNum type="arabicPeriod"/>
            </a:pPr>
            <a:r>
              <a:rPr lang="en-US" sz="2400">
                <a:solidFill>
                  <a:srgbClr val="0033CC"/>
                </a:solidFill>
                <a:latin typeface="Trebuchet MS"/>
                <a:ea typeface="Trebuchet MS"/>
                <a:cs typeface="Trebuchet MS"/>
                <a:sym typeface="Trebuchet MS"/>
              </a:rPr>
              <a:t>Speech-to-Text Conversion</a:t>
            </a:r>
            <a:endParaRPr sz="2400">
              <a:solidFill>
                <a:srgbClr val="0033CC"/>
              </a:solidFill>
              <a:latin typeface="Trebuchet MS"/>
              <a:ea typeface="Trebuchet MS"/>
              <a:cs typeface="Trebuchet MS"/>
              <a:sym typeface="Trebuchet MS"/>
            </a:endParaRPr>
          </a:p>
          <a:p>
            <a:pPr indent="-381000" lvl="0" marL="45720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Accurate speech recognition technology for various accents, dialects, and speech impairments.</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Robust handling of background noise and environmental factors.</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Ability to detect and handle multiple speakers in a conversation or audio stream.</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pic>
        <p:nvPicPr>
          <p:cNvPr id="159" name="Google Shape;159;p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60" name="Google Shape;160;p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61" name="Google Shape;161;p6"/>
          <p:cNvSpPr txBox="1"/>
          <p:nvPr/>
        </p:nvSpPr>
        <p:spPr>
          <a:xfrm>
            <a:off x="76201" y="9761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c2e93c21a6_1_1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8" name="Google Shape;168;g2c2e93c21a6_1_1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sp>
        <p:nvSpPr>
          <p:cNvPr id="169" name="Google Shape;169;g2c2e93c21a6_1_17"/>
          <p:cNvSpPr txBox="1"/>
          <p:nvPr/>
        </p:nvSpPr>
        <p:spPr>
          <a:xfrm>
            <a:off x="2029650" y="2055900"/>
            <a:ext cx="8638500" cy="34038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SzPts val="1100"/>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rPr lang="en-US" sz="2400">
                <a:solidFill>
                  <a:srgbClr val="0033CC"/>
                </a:solidFill>
                <a:latin typeface="Trebuchet MS"/>
                <a:ea typeface="Trebuchet MS"/>
                <a:cs typeface="Trebuchet MS"/>
                <a:sym typeface="Trebuchet MS"/>
              </a:rPr>
              <a:t>2. </a:t>
            </a:r>
            <a:r>
              <a:rPr lang="en-US" sz="2400">
                <a:solidFill>
                  <a:srgbClr val="0033CC"/>
                </a:solidFill>
                <a:latin typeface="Trebuchet MS"/>
                <a:ea typeface="Trebuchet MS"/>
                <a:cs typeface="Trebuchet MS"/>
                <a:sym typeface="Trebuchet MS"/>
              </a:rPr>
              <a:t>Text Correction:</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Natural language processing techniques to identify and correct errors, and impaired 	    speech patterns.</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Ability to learn and adapt to individual users' speech patterns and improve correction accuracy over time.</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SzPts val="1100"/>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pic>
        <p:nvPicPr>
          <p:cNvPr id="170" name="Google Shape;170;g2c2e93c21a6_1_17"/>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71" name="Google Shape;171;g2c2e93c21a6_1_1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72" name="Google Shape;172;g2c2e93c21a6_1_17"/>
          <p:cNvSpPr txBox="1"/>
          <p:nvPr/>
        </p:nvSpPr>
        <p:spPr>
          <a:xfrm>
            <a:off x="76201" y="9761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c2e93c21a6_1_3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9" name="Google Shape;179;g2c2e93c21a6_1_3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sp>
        <p:nvSpPr>
          <p:cNvPr id="180" name="Google Shape;180;g2c2e93c21a6_1_30"/>
          <p:cNvSpPr txBox="1"/>
          <p:nvPr/>
        </p:nvSpPr>
        <p:spPr>
          <a:xfrm>
            <a:off x="2029650" y="2055900"/>
            <a:ext cx="8638500" cy="34038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SzPts val="1100"/>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rPr lang="en-US" sz="2400">
                <a:solidFill>
                  <a:srgbClr val="0033CC"/>
                </a:solidFill>
                <a:latin typeface="Trebuchet MS"/>
                <a:ea typeface="Trebuchet MS"/>
                <a:cs typeface="Trebuchet MS"/>
                <a:sym typeface="Trebuchet MS"/>
              </a:rPr>
              <a:t>3. </a:t>
            </a:r>
            <a:r>
              <a:rPr lang="en-US" sz="2400">
                <a:solidFill>
                  <a:srgbClr val="0033CC"/>
                </a:solidFill>
                <a:latin typeface="Trebuchet MS"/>
                <a:ea typeface="Trebuchet MS"/>
                <a:cs typeface="Trebuchet MS"/>
                <a:sym typeface="Trebuchet MS"/>
              </a:rPr>
              <a:t>Text-to-Speech Conversion:</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High-quality speech synthesis with natural intonation and pronunciation.</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Ability to handle complex text inputs, including proper names, abbreviations, numbers, and special characters.</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Efficient memory and resource management for handling large or continuous text inputs.</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SzPts val="1100"/>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pic>
        <p:nvPicPr>
          <p:cNvPr id="181" name="Google Shape;181;g2c2e93c21a6_1_3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82" name="Google Shape;182;g2c2e93c21a6_1_3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83" name="Google Shape;183;g2c2e93c21a6_1_30"/>
          <p:cNvSpPr txBox="1"/>
          <p:nvPr/>
        </p:nvSpPr>
        <p:spPr>
          <a:xfrm>
            <a:off x="76201" y="9761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c2e93c21a6_1_4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0" name="Google Shape;190;g2c2e93c21a6_1_4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sp>
        <p:nvSpPr>
          <p:cNvPr id="191" name="Google Shape;191;g2c2e93c21a6_1_43"/>
          <p:cNvSpPr txBox="1"/>
          <p:nvPr/>
        </p:nvSpPr>
        <p:spPr>
          <a:xfrm>
            <a:off x="2029650" y="2055900"/>
            <a:ext cx="8638500" cy="34038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SzPts val="1100"/>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rPr lang="en-US" sz="2400">
                <a:solidFill>
                  <a:srgbClr val="0033CC"/>
                </a:solidFill>
                <a:latin typeface="Trebuchet MS"/>
                <a:ea typeface="Trebuchet MS"/>
                <a:cs typeface="Trebuchet MS"/>
                <a:sym typeface="Trebuchet MS"/>
              </a:rPr>
              <a:t>4. </a:t>
            </a:r>
            <a:r>
              <a:rPr lang="en-US" sz="2400">
                <a:solidFill>
                  <a:srgbClr val="0033CC"/>
                </a:solidFill>
                <a:latin typeface="Trebuchet MS"/>
                <a:ea typeface="Trebuchet MS"/>
                <a:cs typeface="Trebuchet MS"/>
                <a:sym typeface="Trebuchet MS"/>
              </a:rPr>
              <a:t>User Feedback on Speech Output:</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Incorporation of user feedback into machine learning    </a:t>
            </a:r>
            <a:endParaRPr sz="24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rPr lang="en-US" sz="2400">
                <a:solidFill>
                  <a:srgbClr val="0033CC"/>
                </a:solidFill>
                <a:latin typeface="Trebuchet MS"/>
                <a:ea typeface="Trebuchet MS"/>
                <a:cs typeface="Trebuchet MS"/>
                <a:sym typeface="Trebuchet MS"/>
              </a:rPr>
              <a:t>models or algorithms to improve speech synthesis.</a:t>
            </a:r>
            <a:endParaRPr sz="2400">
              <a:solidFill>
                <a:srgbClr val="0033CC"/>
              </a:solidFill>
              <a:latin typeface="Trebuchet MS"/>
              <a:ea typeface="Trebuchet MS"/>
              <a:cs typeface="Trebuchet MS"/>
              <a:sym typeface="Trebuchet MS"/>
            </a:endParaRPr>
          </a:p>
          <a:p>
            <a:pPr indent="-381000" lvl="0" marL="457200"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Ability to capture and analyze user feedback data to identify areas for improvement.</a:t>
            </a:r>
            <a:endParaRPr sz="2400">
              <a:solidFill>
                <a:srgbClr val="0033CC"/>
              </a:solidFill>
              <a:latin typeface="Trebuchet MS"/>
              <a:ea typeface="Trebuchet MS"/>
              <a:cs typeface="Trebuchet MS"/>
              <a:sym typeface="Trebuchet MS"/>
            </a:endParaRPr>
          </a:p>
          <a:p>
            <a:pPr indent="0" lvl="0" marL="0" rtl="0" algn="just">
              <a:spcBef>
                <a:spcPts val="480"/>
              </a:spcBef>
              <a:spcAft>
                <a:spcPts val="0"/>
              </a:spcAft>
              <a:buSzPts val="1100"/>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pic>
        <p:nvPicPr>
          <p:cNvPr id="192" name="Google Shape;192;g2c2e93c21a6_1_43"/>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93" name="Google Shape;193;g2c2e93c21a6_1_4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94" name="Google Shape;194;g2c2e93c21a6_1_43"/>
          <p:cNvSpPr txBox="1"/>
          <p:nvPr/>
        </p:nvSpPr>
        <p:spPr>
          <a:xfrm>
            <a:off x="76201" y="9761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1" name="Google Shape;201;p7"/>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Non - Functional Requirements</a:t>
            </a:r>
            <a:endParaRPr b="0" i="0" sz="1400" u="none" cap="none" strike="noStrike">
              <a:solidFill>
                <a:srgbClr val="000000"/>
              </a:solidFill>
              <a:latin typeface="Arial"/>
              <a:ea typeface="Arial"/>
              <a:cs typeface="Arial"/>
              <a:sym typeface="Arial"/>
            </a:endParaRPr>
          </a:p>
        </p:txBody>
      </p:sp>
      <p:sp>
        <p:nvSpPr>
          <p:cNvPr id="202" name="Google Shape;202;p7"/>
          <p:cNvSpPr txBox="1"/>
          <p:nvPr/>
        </p:nvSpPr>
        <p:spPr>
          <a:xfrm>
            <a:off x="544650" y="1828800"/>
            <a:ext cx="11406300" cy="4612800"/>
          </a:xfrm>
          <a:prstGeom prst="rect">
            <a:avLst/>
          </a:prstGeom>
          <a:noFill/>
          <a:ln>
            <a:noFill/>
          </a:ln>
        </p:spPr>
        <p:txBody>
          <a:bodyPr anchorCtr="0" anchor="ctr" bIns="45700" lIns="91425" spcFirstLastPara="1" rIns="91425" wrap="square" tIns="45700">
            <a:noAutofit/>
          </a:bodyPr>
          <a:lstStyle/>
          <a:p>
            <a:pPr indent="12700" lvl="0" marL="342891" rtl="0" algn="just">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1. Performance: </a:t>
            </a:r>
            <a:r>
              <a:rPr lang="en-US" sz="2200">
                <a:solidFill>
                  <a:srgbClr val="0033CC"/>
                </a:solidFill>
                <a:latin typeface="Trebuchet MS"/>
                <a:ea typeface="Trebuchet MS"/>
                <a:cs typeface="Trebuchet MS"/>
                <a:sym typeface="Trebuchet MS"/>
              </a:rPr>
              <a:t>The system should process speech in real-time or near-real-time to ensure timely responses.</a:t>
            </a:r>
            <a:endParaRPr sz="22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2. Accuracy:</a:t>
            </a:r>
            <a:r>
              <a:rPr lang="en-US" sz="2200">
                <a:solidFill>
                  <a:srgbClr val="0033CC"/>
                </a:solidFill>
                <a:latin typeface="Trebuchet MS"/>
                <a:ea typeface="Trebuchet MS"/>
                <a:cs typeface="Trebuchet MS"/>
                <a:sym typeface="Trebuchet MS"/>
              </a:rPr>
              <a:t> The generated clear speech should closely match the intended message of the disordered speech, minimizing errors and distortions.</a:t>
            </a:r>
            <a:endParaRPr sz="22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3. Robustness:</a:t>
            </a:r>
            <a:r>
              <a:rPr lang="en-US" sz="2200">
                <a:solidFill>
                  <a:srgbClr val="0033CC"/>
                </a:solidFill>
                <a:latin typeface="Trebuchet MS"/>
                <a:ea typeface="Trebuchet MS"/>
                <a:cs typeface="Trebuchet MS"/>
                <a:sym typeface="Trebuchet MS"/>
              </a:rPr>
              <a:t> The system should be capable of handling various types and severities of speech disorders effectively without significant degradation in performance.</a:t>
            </a:r>
            <a:endParaRPr sz="22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4. Scalability:</a:t>
            </a:r>
            <a:r>
              <a:rPr lang="en-US" sz="2200">
                <a:solidFill>
                  <a:srgbClr val="0033CC"/>
                </a:solidFill>
                <a:latin typeface="Trebuchet MS"/>
                <a:ea typeface="Trebuchet MS"/>
                <a:cs typeface="Trebuchet MS"/>
                <a:sym typeface="Trebuchet MS"/>
              </a:rPr>
              <a:t> The system should be able to handle varying loads of speech processing tasks, accommodating increasing demands without sacrificing performance.</a:t>
            </a:r>
            <a:endParaRPr sz="22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5. Compatibility:</a:t>
            </a:r>
            <a:r>
              <a:rPr lang="en-US" sz="2200">
                <a:solidFill>
                  <a:srgbClr val="0033CC"/>
                </a:solidFill>
                <a:latin typeface="Trebuchet MS"/>
                <a:ea typeface="Trebuchet MS"/>
                <a:cs typeface="Trebuchet MS"/>
                <a:sym typeface="Trebuchet MS"/>
              </a:rPr>
              <a:t> It should integrate seamlessly with existing speech recognition systems or other applications where clear speech generation is needed.</a:t>
            </a:r>
            <a:endParaRPr sz="22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6. Security:</a:t>
            </a:r>
            <a:r>
              <a:rPr lang="en-US" sz="2200">
                <a:solidFill>
                  <a:srgbClr val="0033CC"/>
                </a:solidFill>
                <a:latin typeface="Trebuchet MS"/>
                <a:ea typeface="Trebuchet MS"/>
                <a:cs typeface="Trebuchet MS"/>
                <a:sym typeface="Trebuchet MS"/>
              </a:rPr>
              <a:t> Measures should be in place to ensure the security and privacy of the processed speech data, especially if it contains sensitive information.</a:t>
            </a:r>
            <a:endParaRPr sz="2500">
              <a:solidFill>
                <a:srgbClr val="0033CC"/>
              </a:solidFill>
              <a:latin typeface="Trebuchet MS"/>
              <a:ea typeface="Trebuchet MS"/>
              <a:cs typeface="Trebuchet MS"/>
              <a:sym typeface="Trebuchet MS"/>
            </a:endParaRPr>
          </a:p>
          <a:p>
            <a:pPr indent="12700" lvl="0" marL="342891" marR="0" rtl="0" algn="just">
              <a:spcBef>
                <a:spcPts val="480"/>
              </a:spcBef>
              <a:spcAft>
                <a:spcPts val="0"/>
              </a:spcAft>
              <a:buNone/>
            </a:pP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p:txBody>
      </p:sp>
      <p:pic>
        <p:nvPicPr>
          <p:cNvPr id="203" name="Google Shape;203;p7"/>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04" name="Google Shape;204;p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05" name="Google Shape;205;p7"/>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c2e93c21a6_2_10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2" name="Google Shape;212;g2c2e93c21a6_2_102"/>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Non - Functional Requirements</a:t>
            </a:r>
            <a:endParaRPr b="0" i="0" sz="1400" u="none" cap="none" strike="noStrike">
              <a:solidFill>
                <a:srgbClr val="000000"/>
              </a:solidFill>
              <a:latin typeface="Arial"/>
              <a:ea typeface="Arial"/>
              <a:cs typeface="Arial"/>
              <a:sym typeface="Arial"/>
            </a:endParaRPr>
          </a:p>
        </p:txBody>
      </p:sp>
      <p:sp>
        <p:nvSpPr>
          <p:cNvPr id="213" name="Google Shape;213;g2c2e93c21a6_2_102"/>
          <p:cNvSpPr txBox="1"/>
          <p:nvPr/>
        </p:nvSpPr>
        <p:spPr>
          <a:xfrm>
            <a:off x="544650" y="1828800"/>
            <a:ext cx="11483700" cy="4388700"/>
          </a:xfrm>
          <a:prstGeom prst="rect">
            <a:avLst/>
          </a:prstGeom>
          <a:noFill/>
          <a:ln>
            <a:noFill/>
          </a:ln>
        </p:spPr>
        <p:txBody>
          <a:bodyPr anchorCtr="0" anchor="ctr" bIns="45700" lIns="91425" spcFirstLastPara="1" rIns="91425" wrap="square" tIns="45700">
            <a:noAutofit/>
          </a:bodyPr>
          <a:lstStyle/>
          <a:p>
            <a:pPr indent="12700" lvl="0" marL="342891" rtl="0" algn="just">
              <a:spcBef>
                <a:spcPts val="480"/>
              </a:spcBef>
              <a:spcAft>
                <a:spcPts val="0"/>
              </a:spcAft>
              <a:buClr>
                <a:schemeClr val="dk1"/>
              </a:buClr>
              <a:buSzPts val="1100"/>
              <a:buFont typeface="Arial"/>
              <a:buNone/>
            </a:pPr>
            <a:r>
              <a:rPr b="1" lang="en-US" sz="2100">
                <a:solidFill>
                  <a:srgbClr val="0033CC"/>
                </a:solidFill>
                <a:latin typeface="Trebuchet MS"/>
                <a:ea typeface="Trebuchet MS"/>
                <a:cs typeface="Trebuchet MS"/>
                <a:sym typeface="Trebuchet MS"/>
              </a:rPr>
              <a:t>7. User Interface:</a:t>
            </a:r>
            <a:r>
              <a:rPr lang="en-US" sz="2100">
                <a:solidFill>
                  <a:srgbClr val="0033CC"/>
                </a:solidFill>
                <a:latin typeface="Trebuchet MS"/>
                <a:ea typeface="Trebuchet MS"/>
                <a:cs typeface="Trebuchet MS"/>
                <a:sym typeface="Trebuchet MS"/>
              </a:rPr>
              <a:t> The system should have a user-friendly interface, making it easy for users to interact with and configure settings as needed.</a:t>
            </a:r>
            <a:endParaRPr sz="21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100">
                <a:solidFill>
                  <a:srgbClr val="0033CC"/>
                </a:solidFill>
                <a:latin typeface="Trebuchet MS"/>
                <a:ea typeface="Trebuchet MS"/>
                <a:cs typeface="Trebuchet MS"/>
                <a:sym typeface="Trebuchet MS"/>
              </a:rPr>
              <a:t>8. Accessibility:</a:t>
            </a:r>
            <a:r>
              <a:rPr lang="en-US" sz="2100">
                <a:solidFill>
                  <a:srgbClr val="0033CC"/>
                </a:solidFill>
                <a:latin typeface="Trebuchet MS"/>
                <a:ea typeface="Trebuchet MS"/>
                <a:cs typeface="Trebuchet MS"/>
                <a:sym typeface="Trebuchet MS"/>
              </a:rPr>
              <a:t> The system should be accessible to users with disabilities, such as providing alternative input methods for those who cannot produce clear speech.</a:t>
            </a:r>
            <a:endParaRPr sz="21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100">
                <a:solidFill>
                  <a:srgbClr val="0033CC"/>
                </a:solidFill>
                <a:latin typeface="Trebuchet MS"/>
                <a:ea typeface="Trebuchet MS"/>
                <a:cs typeface="Trebuchet MS"/>
                <a:sym typeface="Trebuchet MS"/>
              </a:rPr>
              <a:t>9. Adaptability:</a:t>
            </a:r>
            <a:r>
              <a:rPr lang="en-US" sz="2100">
                <a:solidFill>
                  <a:srgbClr val="0033CC"/>
                </a:solidFill>
                <a:latin typeface="Trebuchet MS"/>
                <a:ea typeface="Trebuchet MS"/>
                <a:cs typeface="Trebuchet MS"/>
                <a:sym typeface="Trebuchet MS"/>
              </a:rPr>
              <a:t> The system should be adaptable to different languages, dialects, and speech disorders, allowing for broader usage across diverse populations.</a:t>
            </a:r>
            <a:endParaRPr sz="21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100">
                <a:solidFill>
                  <a:srgbClr val="0033CC"/>
                </a:solidFill>
                <a:latin typeface="Trebuchet MS"/>
                <a:ea typeface="Trebuchet MS"/>
                <a:cs typeface="Trebuchet MS"/>
                <a:sym typeface="Trebuchet MS"/>
              </a:rPr>
              <a:t>10. Reliability:</a:t>
            </a:r>
            <a:r>
              <a:rPr lang="en-US" sz="2100">
                <a:solidFill>
                  <a:srgbClr val="0033CC"/>
                </a:solidFill>
                <a:latin typeface="Trebuchet MS"/>
                <a:ea typeface="Trebuchet MS"/>
                <a:cs typeface="Trebuchet MS"/>
                <a:sym typeface="Trebuchet MS"/>
              </a:rPr>
              <a:t> The system should operate reliably under varying conditions, minimizing downtime and ensuring consistent performance.</a:t>
            </a:r>
            <a:endParaRPr sz="2100">
              <a:solidFill>
                <a:srgbClr val="0033CC"/>
              </a:solidFill>
              <a:latin typeface="Trebuchet MS"/>
              <a:ea typeface="Trebuchet MS"/>
              <a:cs typeface="Trebuchet MS"/>
              <a:sym typeface="Trebuchet MS"/>
            </a:endParaRPr>
          </a:p>
          <a:p>
            <a:pPr indent="12700" lvl="0" marL="342891" rtl="0" algn="just">
              <a:spcBef>
                <a:spcPts val="480"/>
              </a:spcBef>
              <a:spcAft>
                <a:spcPts val="0"/>
              </a:spcAft>
              <a:buClr>
                <a:schemeClr val="dk1"/>
              </a:buClr>
              <a:buSzPts val="1100"/>
              <a:buFont typeface="Arial"/>
              <a:buNone/>
            </a:pPr>
            <a:r>
              <a:rPr b="1" lang="en-US" sz="2100">
                <a:solidFill>
                  <a:srgbClr val="0033CC"/>
                </a:solidFill>
                <a:latin typeface="Trebuchet MS"/>
                <a:ea typeface="Trebuchet MS"/>
                <a:cs typeface="Trebuchet MS"/>
                <a:sym typeface="Trebuchet MS"/>
              </a:rPr>
              <a:t>11. Ethical Considerations</a:t>
            </a:r>
            <a:r>
              <a:rPr lang="en-US" sz="2100">
                <a:solidFill>
                  <a:srgbClr val="0033CC"/>
                </a:solidFill>
                <a:latin typeface="Trebuchet MS"/>
                <a:ea typeface="Trebuchet MS"/>
                <a:cs typeface="Trebuchet MS"/>
                <a:sym typeface="Trebuchet MS"/>
              </a:rPr>
              <a:t>: The project should adhere to ethical guidelines, ensuring that the generated clear speech is used responsibly and ethically, without causing harm or perpetuating biases.</a:t>
            </a:r>
            <a:endParaRPr sz="2700">
              <a:solidFill>
                <a:srgbClr val="0033CC"/>
              </a:solidFill>
              <a:latin typeface="Trebuchet MS"/>
              <a:ea typeface="Trebuchet MS"/>
              <a:cs typeface="Trebuchet MS"/>
              <a:sym typeface="Trebuchet MS"/>
            </a:endParaRPr>
          </a:p>
        </p:txBody>
      </p:sp>
      <p:pic>
        <p:nvPicPr>
          <p:cNvPr id="214" name="Google Shape;214;g2c2e93c21a6_2_10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15" name="Google Shape;215;g2c2e93c21a6_2_10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16" name="Google Shape;216;g2c2e93c21a6_2_10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c157a06ce8_1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3" name="Google Shape;223;g2c157a06ce8_1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224" name="Google Shape;224;g2c157a06ce8_1_0"/>
          <p:cNvSpPr txBox="1"/>
          <p:nvPr/>
        </p:nvSpPr>
        <p:spPr>
          <a:xfrm>
            <a:off x="2029550" y="2213689"/>
            <a:ext cx="8638500" cy="2947500"/>
          </a:xfrm>
          <a:prstGeom prst="rect">
            <a:avLst/>
          </a:prstGeom>
          <a:noFill/>
          <a:ln>
            <a:noFill/>
          </a:ln>
        </p:spPr>
        <p:txBody>
          <a:bodyPr anchorCtr="0" anchor="ctr" bIns="45700" lIns="91425" spcFirstLastPara="1" rIns="91425" wrap="square" tIns="45700">
            <a:noAutofit/>
          </a:bodyPr>
          <a:lstStyle/>
          <a:p>
            <a:pPr indent="0" lvl="0" marL="0" rtl="0" algn="ctr">
              <a:spcBef>
                <a:spcPts val="480"/>
              </a:spcBef>
              <a:spcAft>
                <a:spcPts val="0"/>
              </a:spcAft>
              <a:buNone/>
            </a:pPr>
            <a:r>
              <a:rPr b="1" lang="en-US" sz="2800">
                <a:solidFill>
                  <a:srgbClr val="0033CC"/>
                </a:solidFill>
                <a:latin typeface="Trebuchet MS"/>
                <a:ea typeface="Trebuchet MS"/>
                <a:cs typeface="Trebuchet MS"/>
                <a:sym typeface="Trebuchet MS"/>
              </a:rPr>
              <a:t>1. </a:t>
            </a:r>
            <a:r>
              <a:rPr b="1" lang="en-US" sz="2500">
                <a:solidFill>
                  <a:srgbClr val="0033CC"/>
                </a:solidFill>
                <a:latin typeface="Trebuchet MS"/>
                <a:ea typeface="Trebuchet MS"/>
                <a:cs typeface="Trebuchet MS"/>
                <a:sym typeface="Trebuchet MS"/>
              </a:rPr>
              <a:t>Parrotron: An End-to-End Speech-to-Speech </a:t>
            </a:r>
            <a:endParaRPr b="1" sz="2500">
              <a:solidFill>
                <a:srgbClr val="0033CC"/>
              </a:solidFill>
              <a:latin typeface="Trebuchet MS"/>
              <a:ea typeface="Trebuchet MS"/>
              <a:cs typeface="Trebuchet MS"/>
              <a:sym typeface="Trebuchet MS"/>
            </a:endParaRPr>
          </a:p>
          <a:p>
            <a:pPr indent="0" lvl="0" marL="457200" rtl="0" algn="ctr">
              <a:spcBef>
                <a:spcPts val="480"/>
              </a:spcBef>
              <a:spcAft>
                <a:spcPts val="0"/>
              </a:spcAft>
              <a:buNone/>
            </a:pPr>
            <a:r>
              <a:rPr b="1" lang="en-US" sz="2500">
                <a:solidFill>
                  <a:srgbClr val="0033CC"/>
                </a:solidFill>
                <a:latin typeface="Trebuchet MS"/>
                <a:ea typeface="Trebuchet MS"/>
                <a:cs typeface="Trebuchet MS"/>
                <a:sym typeface="Trebuchet MS"/>
              </a:rPr>
              <a:t>Conversion Model and its Applications to Hearing-Impaired Speech and Speech Separation [3]</a:t>
            </a:r>
            <a:endParaRPr b="1" sz="25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b="1" sz="2800">
              <a:solidFill>
                <a:srgbClr val="0033CC"/>
              </a:solidFill>
              <a:latin typeface="Trebuchet MS"/>
              <a:ea typeface="Trebuchet MS"/>
              <a:cs typeface="Trebuchet MS"/>
              <a:sym typeface="Trebuchet MS"/>
            </a:endParaRPr>
          </a:p>
          <a:p>
            <a:pPr indent="0" lvl="0" marL="457200" rtl="0" algn="ctr">
              <a:spcBef>
                <a:spcPts val="480"/>
              </a:spcBef>
              <a:spcAft>
                <a:spcPts val="0"/>
              </a:spcAft>
              <a:buNone/>
            </a:pPr>
            <a:r>
              <a:rPr b="1" lang="en-US" sz="2300">
                <a:solidFill>
                  <a:srgbClr val="0033CC"/>
                </a:solidFill>
                <a:latin typeface="Trebuchet MS"/>
                <a:ea typeface="Trebuchet MS"/>
                <a:cs typeface="Trebuchet MS"/>
                <a:sym typeface="Trebuchet MS"/>
              </a:rPr>
              <a:t>Tanmay Praveen Udupa (PES1UG21CS662)</a:t>
            </a:r>
            <a:endParaRPr b="1" sz="2300">
              <a:solidFill>
                <a:srgbClr val="0033CC"/>
              </a:solidFill>
              <a:latin typeface="Trebuchet MS"/>
              <a:ea typeface="Trebuchet MS"/>
              <a:cs typeface="Trebuchet MS"/>
              <a:sym typeface="Trebuchet MS"/>
            </a:endParaRPr>
          </a:p>
        </p:txBody>
      </p:sp>
      <p:pic>
        <p:nvPicPr>
          <p:cNvPr id="225" name="Google Shape;225;g2c157a06ce8_1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26" name="Google Shape;226;g2c157a06ce8_1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27" name="Google Shape;227;g2c157a06ce8_1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c157a06ce8_1_2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4" name="Google Shape;234;g2c157a06ce8_1_2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235" name="Google Shape;235;g2c157a06ce8_1_20"/>
          <p:cNvSpPr txBox="1"/>
          <p:nvPr/>
        </p:nvSpPr>
        <p:spPr>
          <a:xfrm>
            <a:off x="2029650" y="1702350"/>
            <a:ext cx="8638500" cy="4674300"/>
          </a:xfrm>
          <a:prstGeom prst="rect">
            <a:avLst/>
          </a:prstGeom>
          <a:noFill/>
          <a:ln>
            <a:noFill/>
          </a:ln>
        </p:spPr>
        <p:txBody>
          <a:bodyPr anchorCtr="0" anchor="ctr" bIns="45700" lIns="91425" spcFirstLastPara="1" rIns="91425" wrap="square" tIns="45700">
            <a:noAutofit/>
          </a:bodyPr>
          <a:lstStyle/>
          <a:p>
            <a:pPr indent="0" lvl="0" marL="457200" rtl="0" algn="just">
              <a:spcBef>
                <a:spcPts val="480"/>
              </a:spcBef>
              <a:spcAft>
                <a:spcPts val="0"/>
              </a:spcAft>
              <a:buNone/>
            </a:pPr>
            <a:r>
              <a:rPr b="1" lang="en-US" sz="2600" u="sng">
                <a:solidFill>
                  <a:srgbClr val="0033CC"/>
                </a:solidFill>
                <a:latin typeface="Trebuchet MS"/>
                <a:ea typeface="Trebuchet MS"/>
                <a:cs typeface="Trebuchet MS"/>
                <a:sym typeface="Trebuchet MS"/>
              </a:rPr>
              <a:t>Abstract</a:t>
            </a:r>
            <a:endParaRPr sz="2600">
              <a:solidFill>
                <a:srgbClr val="0033CC"/>
              </a:solidFill>
              <a:latin typeface="Trebuchet MS"/>
              <a:ea typeface="Trebuchet MS"/>
              <a:cs typeface="Trebuchet MS"/>
              <a:sym typeface="Trebuchet MS"/>
            </a:endParaRPr>
          </a:p>
          <a:p>
            <a:pPr indent="-342900" lvl="0" marL="685791" rtl="0" algn="just">
              <a:spcBef>
                <a:spcPts val="48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Parrotron is an end-to-end-trained speech-to-speech conversion model that maps an input spectrogram directly to another spectrogram, without utilizing any intermediate discrete representation.</a:t>
            </a:r>
            <a:endParaRPr sz="24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342900" lvl="0" marL="685791"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This model can be trained to normalize speech from any speaker regardless of accent, prosody, and background noise, into the voice of a single canonical target speaker.</a:t>
            </a:r>
            <a:endParaRPr sz="2400">
              <a:solidFill>
                <a:srgbClr val="0033CC"/>
              </a:solidFill>
              <a:latin typeface="Trebuchet MS"/>
              <a:ea typeface="Trebuchet MS"/>
              <a:cs typeface="Trebuchet MS"/>
              <a:sym typeface="Trebuchet MS"/>
            </a:endParaRPr>
          </a:p>
        </p:txBody>
      </p:sp>
      <p:pic>
        <p:nvPicPr>
          <p:cNvPr id="236" name="Google Shape;236;g2c157a06ce8_1_2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37" name="Google Shape;237;g2c157a06ce8_1_2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38" name="Google Shape;238;g2c157a06ce8_1_2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c157a06ce8_1_3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5" name="Google Shape;245;g2c157a06ce8_1_3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246" name="Google Shape;246;g2c157a06ce8_1_35"/>
          <p:cNvSpPr txBox="1"/>
          <p:nvPr/>
        </p:nvSpPr>
        <p:spPr>
          <a:xfrm>
            <a:off x="2029650" y="1702350"/>
            <a:ext cx="4114800" cy="4674600"/>
          </a:xfrm>
          <a:prstGeom prst="rect">
            <a:avLst/>
          </a:prstGeom>
          <a:noFill/>
          <a:ln>
            <a:noFill/>
          </a:ln>
        </p:spPr>
        <p:txBody>
          <a:bodyPr anchorCtr="0" anchor="ctr" bIns="45700" lIns="91425" spcFirstLastPara="1" rIns="91425" wrap="square" tIns="45700">
            <a:noAutofit/>
          </a:bodyPr>
          <a:lstStyle/>
          <a:p>
            <a:pPr indent="0" lvl="0" marL="457200" rtl="0" algn="just">
              <a:spcBef>
                <a:spcPts val="480"/>
              </a:spcBef>
              <a:spcAft>
                <a:spcPts val="0"/>
              </a:spcAft>
              <a:buNone/>
            </a:pPr>
            <a:r>
              <a:rPr b="1" lang="en-US" sz="2600" u="sng">
                <a:solidFill>
                  <a:srgbClr val="0033CC"/>
                </a:solidFill>
                <a:latin typeface="Trebuchet MS"/>
                <a:ea typeface="Trebuchet MS"/>
                <a:cs typeface="Trebuchet MS"/>
                <a:sym typeface="Trebuchet MS"/>
              </a:rPr>
              <a:t>Model architecture</a:t>
            </a:r>
            <a:endParaRPr b="1" sz="2600" u="sng">
              <a:solidFill>
                <a:srgbClr val="0033CC"/>
              </a:solidFill>
              <a:latin typeface="Trebuchet MS"/>
              <a:ea typeface="Trebuchet MS"/>
              <a:cs typeface="Trebuchet MS"/>
              <a:sym typeface="Trebuchet MS"/>
            </a:endParaRPr>
          </a:p>
          <a:p>
            <a:pPr indent="-336550" lvl="0" marL="685791" rtl="0" algn="just">
              <a:spcBef>
                <a:spcPts val="48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Composed of an encoder and a decoder with attention, followed by a vocoder to synthesize a time-domain waveform.</a:t>
            </a:r>
            <a:endParaRPr sz="2300">
              <a:solidFill>
                <a:srgbClr val="0033CC"/>
              </a:solidFill>
              <a:latin typeface="Trebuchet MS"/>
              <a:ea typeface="Trebuchet MS"/>
              <a:cs typeface="Trebuchet MS"/>
              <a:sym typeface="Trebuchet MS"/>
            </a:endParaRPr>
          </a:p>
          <a:p>
            <a:pPr indent="-342900" lvl="0" marL="685791" rtl="0" algn="just">
              <a:spcBef>
                <a:spcPts val="48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The encoder converts a sequence of acoustic frames into a hidden feature representation which the decoder consumes to predict a spectrogram.</a:t>
            </a:r>
            <a:endParaRPr sz="2400">
              <a:solidFill>
                <a:srgbClr val="0033CC"/>
              </a:solidFill>
              <a:latin typeface="Trebuchet MS"/>
              <a:ea typeface="Trebuchet MS"/>
              <a:cs typeface="Trebuchet MS"/>
              <a:sym typeface="Trebuchet MS"/>
            </a:endParaRPr>
          </a:p>
        </p:txBody>
      </p:sp>
      <p:pic>
        <p:nvPicPr>
          <p:cNvPr id="247" name="Google Shape;247;g2c157a06ce8_1_3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48" name="Google Shape;248;g2c157a06ce8_1_3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49" name="Google Shape;249;g2c157a06ce8_1_3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
        <p:nvSpPr>
          <p:cNvPr id="250" name="Google Shape;250;g2c157a06ce8_1_35"/>
          <p:cNvSpPr txBox="1"/>
          <p:nvPr/>
        </p:nvSpPr>
        <p:spPr>
          <a:xfrm>
            <a:off x="6431800" y="2055375"/>
            <a:ext cx="4114800" cy="44556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pic>
        <p:nvPicPr>
          <p:cNvPr id="251" name="Google Shape;251;g2c157a06ce8_1_35"/>
          <p:cNvPicPr preferRelativeResize="0"/>
          <p:nvPr/>
        </p:nvPicPr>
        <p:blipFill>
          <a:blip r:embed="rId4">
            <a:alphaModFix/>
          </a:blip>
          <a:stretch>
            <a:fillRect/>
          </a:stretch>
        </p:blipFill>
        <p:spPr>
          <a:xfrm>
            <a:off x="6273429" y="2693244"/>
            <a:ext cx="5743575" cy="322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c157a06ce8_1_6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8" name="Google Shape;258;g2c157a06ce8_1_6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259" name="Google Shape;259;g2c157a06ce8_1_65"/>
          <p:cNvSpPr txBox="1"/>
          <p:nvPr/>
        </p:nvSpPr>
        <p:spPr>
          <a:xfrm>
            <a:off x="2029650" y="1702350"/>
            <a:ext cx="8638500" cy="4674300"/>
          </a:xfrm>
          <a:prstGeom prst="rect">
            <a:avLst/>
          </a:prstGeom>
          <a:noFill/>
          <a:ln>
            <a:noFill/>
          </a:ln>
        </p:spPr>
        <p:txBody>
          <a:bodyPr anchorCtr="0" anchor="ctr" bIns="45700" lIns="91425" spcFirstLastPara="1" rIns="91425" wrap="square" tIns="45700">
            <a:noAutofit/>
          </a:bodyPr>
          <a:lstStyle/>
          <a:p>
            <a:pPr indent="0" lvl="0" marL="457200" rtl="0" algn="just">
              <a:spcBef>
                <a:spcPts val="480"/>
              </a:spcBef>
              <a:spcAft>
                <a:spcPts val="0"/>
              </a:spcAft>
              <a:buNone/>
            </a:pPr>
            <a:r>
              <a:rPr b="1" lang="en-US" sz="2400" u="sng">
                <a:solidFill>
                  <a:srgbClr val="0033CC"/>
                </a:solidFill>
                <a:latin typeface="Trebuchet MS"/>
                <a:ea typeface="Trebuchet MS"/>
                <a:cs typeface="Trebuchet MS"/>
                <a:sym typeface="Trebuchet MS"/>
              </a:rPr>
              <a:t>Applications</a:t>
            </a:r>
            <a:endParaRPr sz="2400">
              <a:solidFill>
                <a:srgbClr val="0033CC"/>
              </a:solidFill>
              <a:latin typeface="Trebuchet MS"/>
              <a:ea typeface="Trebuchet MS"/>
              <a:cs typeface="Trebuchet MS"/>
              <a:sym typeface="Trebuchet MS"/>
            </a:endParaRPr>
          </a:p>
          <a:p>
            <a:pPr indent="-330200" lvl="0" marL="685791" rtl="0" algn="just">
              <a:spcBef>
                <a:spcPts val="480"/>
              </a:spcBef>
              <a:spcAft>
                <a:spcPts val="0"/>
              </a:spcAft>
              <a:buClr>
                <a:srgbClr val="0033CC"/>
              </a:buClr>
              <a:buSzPts val="2200"/>
              <a:buFont typeface="Noto Sans Symbols"/>
              <a:buChar char="▪"/>
            </a:pPr>
            <a:r>
              <a:rPr b="1" lang="en-US" sz="2200">
                <a:solidFill>
                  <a:srgbClr val="0033CC"/>
                </a:solidFill>
                <a:latin typeface="Trebuchet MS"/>
                <a:ea typeface="Trebuchet MS"/>
                <a:cs typeface="Trebuchet MS"/>
                <a:sym typeface="Trebuchet MS"/>
              </a:rPr>
              <a:t>Voice normalization</a:t>
            </a:r>
            <a:endParaRPr b="1" sz="2200">
              <a:solidFill>
                <a:srgbClr val="0033CC"/>
              </a:solidFill>
              <a:latin typeface="Trebuchet MS"/>
              <a:ea typeface="Trebuchet MS"/>
              <a:cs typeface="Trebuchet MS"/>
              <a:sym typeface="Trebuchet MS"/>
            </a:endParaRPr>
          </a:p>
          <a:p>
            <a:pPr indent="-368300" lvl="1" marL="914400" rtl="0" algn="just">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Addresses the task of normalizing speech from an arbitrary speaker to the voice of a predeﬁned canonical speaker.</a:t>
            </a:r>
            <a:endParaRPr sz="2200">
              <a:solidFill>
                <a:srgbClr val="0033CC"/>
              </a:solidFill>
              <a:latin typeface="Trebuchet MS"/>
              <a:ea typeface="Trebuchet MS"/>
              <a:cs typeface="Trebuchet MS"/>
              <a:sym typeface="Trebuchet MS"/>
            </a:endParaRPr>
          </a:p>
          <a:p>
            <a:pPr indent="-368300" lvl="1" marL="914400" rtl="0" algn="just">
              <a:spcBef>
                <a:spcPts val="480"/>
              </a:spcBef>
              <a:spcAft>
                <a:spcPts val="0"/>
              </a:spcAft>
              <a:buClr>
                <a:srgbClr val="0033CC"/>
              </a:buClr>
              <a:buSzPts val="2200"/>
              <a:buFont typeface="Trebuchet MS"/>
              <a:buChar char="▪"/>
            </a:pPr>
            <a:r>
              <a:rPr lang="en-US" sz="2200" u="sng">
                <a:solidFill>
                  <a:srgbClr val="0033CC"/>
                </a:solidFill>
                <a:latin typeface="Trebuchet MS"/>
                <a:ea typeface="Trebuchet MS"/>
                <a:cs typeface="Trebuchet MS"/>
                <a:sym typeface="Trebuchet MS"/>
              </a:rPr>
              <a:t>Data:</a:t>
            </a:r>
            <a:r>
              <a:rPr lang="en-US" sz="2200">
                <a:solidFill>
                  <a:srgbClr val="0033CC"/>
                </a:solidFill>
                <a:latin typeface="Trebuchet MS"/>
                <a:ea typeface="Trebuchet MS"/>
                <a:cs typeface="Trebuchet MS"/>
                <a:sym typeface="Trebuchet MS"/>
              </a:rPr>
              <a:t> Model is trained on a ∼30,000 hour training set consisting of about 24 million English utterances which are anonymized and manually transcribed.</a:t>
            </a:r>
            <a:endParaRPr sz="2200">
              <a:solidFill>
                <a:srgbClr val="0033CC"/>
              </a:solidFill>
              <a:latin typeface="Trebuchet MS"/>
              <a:ea typeface="Trebuchet MS"/>
              <a:cs typeface="Trebuchet MS"/>
              <a:sym typeface="Trebuchet MS"/>
            </a:endParaRPr>
          </a:p>
          <a:p>
            <a:pPr indent="-368300" lvl="1" marL="914400" rtl="0" algn="just">
              <a:spcBef>
                <a:spcPts val="480"/>
              </a:spcBef>
              <a:spcAft>
                <a:spcPts val="0"/>
              </a:spcAft>
              <a:buClr>
                <a:srgbClr val="0033CC"/>
              </a:buClr>
              <a:buSzPts val="2200"/>
              <a:buFont typeface="Trebuchet MS"/>
              <a:buChar char="▪"/>
            </a:pPr>
            <a:r>
              <a:rPr lang="en-US" sz="2200" u="sng">
                <a:solidFill>
                  <a:srgbClr val="0033CC"/>
                </a:solidFill>
                <a:latin typeface="Trebuchet MS"/>
                <a:ea typeface="Trebuchet MS"/>
                <a:cs typeface="Trebuchet MS"/>
                <a:sym typeface="Trebuchet MS"/>
              </a:rPr>
              <a:t>Metric used:</a:t>
            </a:r>
            <a:r>
              <a:rPr lang="en-US" sz="2200">
                <a:solidFill>
                  <a:srgbClr val="0033CC"/>
                </a:solidFill>
                <a:latin typeface="Trebuchet MS"/>
                <a:ea typeface="Trebuchet MS"/>
                <a:cs typeface="Trebuchet MS"/>
                <a:sym typeface="Trebuchet MS"/>
              </a:rPr>
              <a:t> Word Error Rates (WERs)</a:t>
            </a:r>
            <a:endParaRPr sz="2200">
              <a:solidFill>
                <a:srgbClr val="0033CC"/>
              </a:solidFill>
              <a:latin typeface="Trebuchet MS"/>
              <a:ea typeface="Trebuchet MS"/>
              <a:cs typeface="Trebuchet MS"/>
              <a:sym typeface="Trebuchet MS"/>
            </a:endParaRPr>
          </a:p>
          <a:p>
            <a:pPr indent="-368300" lvl="1" marL="914400" rtl="0" algn="just">
              <a:spcBef>
                <a:spcPts val="480"/>
              </a:spcBef>
              <a:spcAft>
                <a:spcPts val="0"/>
              </a:spcAft>
              <a:buClr>
                <a:srgbClr val="0033CC"/>
              </a:buClr>
              <a:buSzPts val="2200"/>
              <a:buFont typeface="Trebuchet MS"/>
              <a:buChar char="▪"/>
            </a:pPr>
            <a:r>
              <a:rPr lang="en-US" sz="2200" u="sng">
                <a:solidFill>
                  <a:srgbClr val="0033CC"/>
                </a:solidFill>
                <a:latin typeface="Trebuchet MS"/>
                <a:ea typeface="Trebuchet MS"/>
                <a:cs typeface="Trebuchet MS"/>
                <a:sym typeface="Trebuchet MS"/>
              </a:rPr>
              <a:t>Metric score:</a:t>
            </a:r>
            <a:r>
              <a:rPr lang="en-US" sz="2200">
                <a:solidFill>
                  <a:srgbClr val="0033CC"/>
                </a:solidFill>
                <a:latin typeface="Trebuchet MS"/>
                <a:ea typeface="Trebuchet MS"/>
                <a:cs typeface="Trebuchet MS"/>
                <a:sym typeface="Trebuchet MS"/>
              </a:rPr>
              <a:t> The WER on the original speech (matched condition) is 8.3%, which is viewed as an upper bound. The best-performing Parrotron model yields 17.6% WER.</a:t>
            </a:r>
            <a:endParaRPr sz="2200">
              <a:solidFill>
                <a:srgbClr val="0033CC"/>
              </a:solidFill>
              <a:latin typeface="Trebuchet MS"/>
              <a:ea typeface="Trebuchet MS"/>
              <a:cs typeface="Trebuchet MS"/>
              <a:sym typeface="Trebuchet MS"/>
            </a:endParaRPr>
          </a:p>
        </p:txBody>
      </p:sp>
      <p:pic>
        <p:nvPicPr>
          <p:cNvPr id="260" name="Google Shape;260;g2c157a06ce8_1_6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61" name="Google Shape;261;g2c157a06ce8_1_6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62" name="Google Shape;262;g2c157a06ce8_1_6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9" name="Google Shape;69;p2"/>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Agenda  </a:t>
            </a:r>
            <a:endParaRPr b="0" i="0" sz="1400" u="none" cap="none" strike="noStrike">
              <a:solidFill>
                <a:srgbClr val="000000"/>
              </a:solidFill>
              <a:latin typeface="Arial"/>
              <a:ea typeface="Arial"/>
              <a:cs typeface="Arial"/>
              <a:sym typeface="Arial"/>
            </a:endParaRPr>
          </a:p>
        </p:txBody>
      </p:sp>
      <p:sp>
        <p:nvSpPr>
          <p:cNvPr id="70" name="Google Shape;70;p2"/>
          <p:cNvSpPr txBox="1"/>
          <p:nvPr/>
        </p:nvSpPr>
        <p:spPr>
          <a:xfrm>
            <a:off x="1064075" y="1617675"/>
            <a:ext cx="10071600" cy="4738800"/>
          </a:xfrm>
          <a:prstGeom prst="rect">
            <a:avLst/>
          </a:prstGeom>
          <a:noFill/>
          <a:ln>
            <a:noFill/>
          </a:ln>
        </p:spPr>
        <p:txBody>
          <a:bodyPr anchorCtr="0" anchor="ctr" bIns="45700" lIns="91425" spcFirstLastPara="1" rIns="91425" wrap="square" tIns="45700">
            <a:noAutofit/>
          </a:bodyPr>
          <a:lstStyle/>
          <a:p>
            <a:pPr indent="-355600" lvl="0" marL="457200" marR="0" rtl="0" algn="just">
              <a:spcBef>
                <a:spcPts val="48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Abstract</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Suggestions from Review-1</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Constraints </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Assumptions</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Risks</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Functional Requirements</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Non functional Requirements </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Literature Survey </a:t>
            </a:r>
            <a:endParaRPr sz="2000">
              <a:solidFill>
                <a:srgbClr val="0033CC"/>
              </a:solidFill>
              <a:latin typeface="Trebuchet MS"/>
              <a:ea typeface="Trebuchet MS"/>
              <a:cs typeface="Trebuchet MS"/>
              <a:sym typeface="Trebuchet MS"/>
            </a:endParaRPr>
          </a:p>
          <a:p>
            <a:pPr indent="-355600" lvl="2" marL="13716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Parrotron Paper</a:t>
            </a:r>
            <a:endParaRPr sz="2000">
              <a:solidFill>
                <a:srgbClr val="0033CC"/>
              </a:solidFill>
              <a:latin typeface="Trebuchet MS"/>
              <a:ea typeface="Trebuchet MS"/>
              <a:cs typeface="Trebuchet MS"/>
              <a:sym typeface="Trebuchet MS"/>
            </a:endParaRPr>
          </a:p>
          <a:p>
            <a:pPr indent="-355600" lvl="2" marL="13716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Project Euphonia </a:t>
            </a:r>
            <a:endParaRPr sz="2000">
              <a:solidFill>
                <a:srgbClr val="0033CC"/>
              </a:solidFill>
              <a:latin typeface="Trebuchet MS"/>
              <a:ea typeface="Trebuchet MS"/>
              <a:cs typeface="Trebuchet MS"/>
              <a:sym typeface="Trebuchet MS"/>
            </a:endParaRPr>
          </a:p>
          <a:p>
            <a:pPr indent="-355600" lvl="2" marL="13716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Articulatory features of ASR for Pathological speech </a:t>
            </a:r>
            <a:endParaRPr sz="2000">
              <a:solidFill>
                <a:srgbClr val="0033CC"/>
              </a:solidFill>
              <a:latin typeface="Trebuchet MS"/>
              <a:ea typeface="Trebuchet MS"/>
              <a:cs typeface="Trebuchet MS"/>
              <a:sym typeface="Trebuchet MS"/>
            </a:endParaRPr>
          </a:p>
          <a:p>
            <a:pPr indent="-355600" lvl="2" marL="13716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Arabic Dysarthric Speech Recognition Using Adversarial and Signal-Based Augmentation </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Conclusions</a:t>
            </a:r>
            <a:endParaRPr sz="20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References </a:t>
            </a:r>
            <a:endParaRPr sz="2000">
              <a:solidFill>
                <a:srgbClr val="0033CC"/>
              </a:solidFill>
              <a:latin typeface="Trebuchet MS"/>
              <a:ea typeface="Trebuchet MS"/>
              <a:cs typeface="Trebuchet MS"/>
              <a:sym typeface="Trebuchet MS"/>
            </a:endParaRPr>
          </a:p>
        </p:txBody>
      </p:sp>
      <p:pic>
        <p:nvPicPr>
          <p:cNvPr id="71" name="Google Shape;71;p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72" name="Google Shape;72;p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73" name="Google Shape;73;p2"/>
          <p:cNvSpPr txBox="1"/>
          <p:nvPr/>
        </p:nvSpPr>
        <p:spPr>
          <a:xfrm>
            <a:off x="76201" y="97615"/>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c157a06ce8_1_9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9" name="Google Shape;269;g2c157a06ce8_1_9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270" name="Google Shape;270;g2c157a06ce8_1_95"/>
          <p:cNvSpPr txBox="1"/>
          <p:nvPr/>
        </p:nvSpPr>
        <p:spPr>
          <a:xfrm>
            <a:off x="2029650" y="1702350"/>
            <a:ext cx="8638500" cy="4674300"/>
          </a:xfrm>
          <a:prstGeom prst="rect">
            <a:avLst/>
          </a:prstGeom>
          <a:noFill/>
          <a:ln>
            <a:noFill/>
          </a:ln>
        </p:spPr>
        <p:txBody>
          <a:bodyPr anchorCtr="0" anchor="ctr" bIns="45700" lIns="91425" spcFirstLastPara="1" rIns="91425" wrap="square" tIns="45700">
            <a:noAutofit/>
          </a:bodyPr>
          <a:lstStyle/>
          <a:p>
            <a:pPr indent="-323850" lvl="0" marL="685791" rtl="0" algn="just">
              <a:spcBef>
                <a:spcPts val="480"/>
              </a:spcBef>
              <a:spcAft>
                <a:spcPts val="0"/>
              </a:spcAft>
              <a:buClr>
                <a:srgbClr val="0033CC"/>
              </a:buClr>
              <a:buSzPts val="2100"/>
              <a:buFont typeface="Noto Sans Symbols"/>
              <a:buChar char="▪"/>
            </a:pPr>
            <a:r>
              <a:rPr b="1" lang="en-US" sz="2100">
                <a:solidFill>
                  <a:srgbClr val="0033CC"/>
                </a:solidFill>
                <a:latin typeface="Trebuchet MS"/>
                <a:ea typeface="Trebuchet MS"/>
                <a:cs typeface="Trebuchet MS"/>
                <a:sym typeface="Trebuchet MS"/>
              </a:rPr>
              <a:t>Normalization of hearing-impaired speech</a:t>
            </a:r>
            <a:endParaRPr b="1" sz="2100">
              <a:solidFill>
                <a:srgbClr val="0033CC"/>
              </a:solidFill>
              <a:latin typeface="Trebuchet MS"/>
              <a:ea typeface="Trebuchet MS"/>
              <a:cs typeface="Trebuchet MS"/>
              <a:sym typeface="Trebuchet MS"/>
            </a:endParaRPr>
          </a:p>
          <a:p>
            <a:pPr indent="-361950" lvl="1" marL="914400" rtl="0" algn="just">
              <a:spcBef>
                <a:spcPts val="48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Investigates whether the normalization model can be used to convert atypical speech from a deaf speaker into ﬂuent speech.</a:t>
            </a:r>
            <a:endParaRPr sz="2100">
              <a:solidFill>
                <a:srgbClr val="0033CC"/>
              </a:solidFill>
              <a:latin typeface="Trebuchet MS"/>
              <a:ea typeface="Trebuchet MS"/>
              <a:cs typeface="Trebuchet MS"/>
              <a:sym typeface="Trebuchet MS"/>
            </a:endParaRPr>
          </a:p>
          <a:p>
            <a:pPr indent="-361950" lvl="1" marL="914400" rtl="0" algn="just">
              <a:spcBef>
                <a:spcPts val="480"/>
              </a:spcBef>
              <a:spcAft>
                <a:spcPts val="0"/>
              </a:spcAft>
              <a:buClr>
                <a:srgbClr val="0033CC"/>
              </a:buClr>
              <a:buSzPts val="2100"/>
              <a:buFont typeface="Trebuchet MS"/>
              <a:buChar char="▪"/>
            </a:pPr>
            <a:r>
              <a:rPr lang="en-US" sz="2100" u="sng">
                <a:solidFill>
                  <a:srgbClr val="0033CC"/>
                </a:solidFill>
                <a:latin typeface="Trebuchet MS"/>
                <a:ea typeface="Trebuchet MS"/>
                <a:cs typeface="Trebuchet MS"/>
                <a:sym typeface="Trebuchet MS"/>
              </a:rPr>
              <a:t>Data:</a:t>
            </a:r>
            <a:r>
              <a:rPr lang="en-US" sz="2100">
                <a:solidFill>
                  <a:srgbClr val="0033CC"/>
                </a:solidFill>
                <a:latin typeface="Trebuchet MS"/>
                <a:ea typeface="Trebuchet MS"/>
                <a:cs typeface="Trebuchet MS"/>
                <a:sym typeface="Trebuchet MS"/>
              </a:rPr>
              <a:t> 15.4 hours of speech, corresponding to read movie quotes. </a:t>
            </a:r>
            <a:endParaRPr sz="2100">
              <a:solidFill>
                <a:srgbClr val="0033CC"/>
              </a:solidFill>
              <a:latin typeface="Trebuchet MS"/>
              <a:ea typeface="Trebuchet MS"/>
              <a:cs typeface="Trebuchet MS"/>
              <a:sym typeface="Trebuchet MS"/>
            </a:endParaRPr>
          </a:p>
          <a:p>
            <a:pPr indent="-361950" lvl="1" marL="914400" rtl="0" algn="just">
              <a:spcBef>
                <a:spcPts val="480"/>
              </a:spcBef>
              <a:spcAft>
                <a:spcPts val="0"/>
              </a:spcAft>
              <a:buClr>
                <a:srgbClr val="0033CC"/>
              </a:buClr>
              <a:buSzPts val="2100"/>
              <a:buFont typeface="Trebuchet MS"/>
              <a:buChar char="▪"/>
            </a:pPr>
            <a:r>
              <a:rPr lang="en-US" sz="2100" u="sng">
                <a:solidFill>
                  <a:srgbClr val="0033CC"/>
                </a:solidFill>
                <a:latin typeface="Trebuchet MS"/>
                <a:ea typeface="Trebuchet MS"/>
                <a:cs typeface="Trebuchet MS"/>
                <a:sym typeface="Trebuchet MS"/>
              </a:rPr>
              <a:t>Metric used:</a:t>
            </a:r>
            <a:r>
              <a:rPr lang="en-US" sz="2100">
                <a:solidFill>
                  <a:srgbClr val="0033CC"/>
                </a:solidFill>
                <a:latin typeface="Trebuchet MS"/>
                <a:ea typeface="Trebuchet MS"/>
                <a:cs typeface="Trebuchet MS"/>
                <a:sym typeface="Trebuchet MS"/>
              </a:rPr>
              <a:t> Word Error Rates (WERs)</a:t>
            </a:r>
            <a:endParaRPr sz="2100">
              <a:solidFill>
                <a:srgbClr val="0033CC"/>
              </a:solidFill>
              <a:latin typeface="Trebuchet MS"/>
              <a:ea typeface="Trebuchet MS"/>
              <a:cs typeface="Trebuchet MS"/>
              <a:sym typeface="Trebuchet MS"/>
            </a:endParaRPr>
          </a:p>
          <a:p>
            <a:pPr indent="-361950" lvl="1" marL="914400" rtl="0" algn="just">
              <a:spcBef>
                <a:spcPts val="480"/>
              </a:spcBef>
              <a:spcAft>
                <a:spcPts val="0"/>
              </a:spcAft>
              <a:buClr>
                <a:srgbClr val="0033CC"/>
              </a:buClr>
              <a:buSzPts val="2100"/>
              <a:buFont typeface="Trebuchet MS"/>
              <a:buChar char="▪"/>
            </a:pPr>
            <a:r>
              <a:rPr lang="en-US" sz="2100" u="sng">
                <a:solidFill>
                  <a:srgbClr val="0033CC"/>
                </a:solidFill>
                <a:latin typeface="Trebuchet MS"/>
                <a:ea typeface="Trebuchet MS"/>
                <a:cs typeface="Trebuchet MS"/>
                <a:sym typeface="Trebuchet MS"/>
              </a:rPr>
              <a:t>Metric score:</a:t>
            </a:r>
            <a:r>
              <a:rPr lang="en-US" sz="2100">
                <a:solidFill>
                  <a:srgbClr val="0033CC"/>
                </a:solidFill>
                <a:latin typeface="Trebuchet MS"/>
                <a:ea typeface="Trebuchet MS"/>
                <a:cs typeface="Trebuchet MS"/>
                <a:sym typeface="Trebuchet MS"/>
              </a:rPr>
              <a:t> The best ﬁnetuning strategy was adapting all parameters, and dramatically reduced the WER from 89.2% (real speech) to 32.7%.</a:t>
            </a:r>
            <a:endParaRPr sz="2100">
              <a:solidFill>
                <a:srgbClr val="0033CC"/>
              </a:solidFill>
              <a:latin typeface="Trebuchet MS"/>
              <a:ea typeface="Trebuchet MS"/>
              <a:cs typeface="Trebuchet MS"/>
              <a:sym typeface="Trebuchet MS"/>
            </a:endParaRPr>
          </a:p>
          <a:p>
            <a:pPr indent="-323850" lvl="0" marL="685791" rtl="0" algn="just">
              <a:spcBef>
                <a:spcPts val="480"/>
              </a:spcBef>
              <a:spcAft>
                <a:spcPts val="0"/>
              </a:spcAft>
              <a:buClr>
                <a:srgbClr val="0033CC"/>
              </a:buClr>
              <a:buSzPts val="2100"/>
              <a:buFont typeface="Noto Sans Symbols"/>
              <a:buChar char="▪"/>
            </a:pPr>
            <a:r>
              <a:rPr b="1" lang="en-US" sz="2100">
                <a:solidFill>
                  <a:srgbClr val="0033CC"/>
                </a:solidFill>
                <a:latin typeface="Trebuchet MS"/>
                <a:ea typeface="Trebuchet MS"/>
                <a:cs typeface="Trebuchet MS"/>
                <a:sym typeface="Trebuchet MS"/>
              </a:rPr>
              <a:t>Speech separation</a:t>
            </a:r>
            <a:endParaRPr b="1" sz="2100">
              <a:solidFill>
                <a:srgbClr val="0033CC"/>
              </a:solidFill>
              <a:latin typeface="Trebuchet MS"/>
              <a:ea typeface="Trebuchet MS"/>
              <a:cs typeface="Trebuchet MS"/>
              <a:sym typeface="Trebuchet MS"/>
            </a:endParaRPr>
          </a:p>
          <a:p>
            <a:pPr indent="-361950" lvl="1" marL="914400" rtl="0" algn="just">
              <a:spcBef>
                <a:spcPts val="48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Addresses the task of reconstructing the signal from the loudest speaker within a mixture of overlapping speech.</a:t>
            </a:r>
            <a:endParaRPr sz="2100">
              <a:solidFill>
                <a:srgbClr val="0033CC"/>
              </a:solidFill>
              <a:latin typeface="Trebuchet MS"/>
              <a:ea typeface="Trebuchet MS"/>
              <a:cs typeface="Trebuchet MS"/>
              <a:sym typeface="Trebuchet MS"/>
            </a:endParaRPr>
          </a:p>
        </p:txBody>
      </p:sp>
      <p:pic>
        <p:nvPicPr>
          <p:cNvPr id="271" name="Google Shape;271;g2c157a06ce8_1_9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72" name="Google Shape;272;g2c157a06ce8_1_9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73" name="Google Shape;273;g2c157a06ce8_1_9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c157a06ce8_1_11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0" name="Google Shape;280;g2c157a06ce8_1_11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281" name="Google Shape;281;g2c157a06ce8_1_114"/>
          <p:cNvSpPr txBox="1"/>
          <p:nvPr/>
        </p:nvSpPr>
        <p:spPr>
          <a:xfrm>
            <a:off x="2029650" y="1702350"/>
            <a:ext cx="8638500" cy="4674300"/>
          </a:xfrm>
          <a:prstGeom prst="rect">
            <a:avLst/>
          </a:prstGeom>
          <a:noFill/>
          <a:ln>
            <a:noFill/>
          </a:ln>
        </p:spPr>
        <p:txBody>
          <a:bodyPr anchorCtr="0" anchor="ctr" bIns="45700" lIns="91425" spcFirstLastPara="1" rIns="91425" wrap="square" tIns="45700">
            <a:noAutofit/>
          </a:bodyPr>
          <a:lstStyle/>
          <a:p>
            <a:pPr indent="457200" lvl="0" marL="0" rtl="0" algn="just">
              <a:spcBef>
                <a:spcPts val="480"/>
              </a:spcBef>
              <a:spcAft>
                <a:spcPts val="0"/>
              </a:spcAft>
              <a:buNone/>
            </a:pPr>
            <a:r>
              <a:rPr b="1" lang="en-US" sz="2300" u="sng">
                <a:solidFill>
                  <a:srgbClr val="0033CC"/>
                </a:solidFill>
                <a:latin typeface="Trebuchet MS"/>
                <a:ea typeface="Trebuchet MS"/>
                <a:cs typeface="Trebuchet MS"/>
                <a:sym typeface="Trebuchet MS"/>
              </a:rPr>
              <a:t>Future work</a:t>
            </a:r>
            <a:endParaRPr b="1" sz="2300" u="sng">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rPr lang="en-US" sz="2100">
                <a:solidFill>
                  <a:srgbClr val="0033CC"/>
                </a:solidFill>
                <a:latin typeface="Trebuchet MS"/>
                <a:ea typeface="Trebuchet MS"/>
                <a:cs typeface="Trebuchet MS"/>
                <a:sym typeface="Trebuchet MS"/>
              </a:rPr>
              <a:t>In the future, they plan to test it on other speech disorders, and adopt techniques from [5, 6] to preserve the speaker identity.</a:t>
            </a:r>
            <a:endParaRPr sz="21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2100">
              <a:solidFill>
                <a:srgbClr val="0033CC"/>
              </a:solidFill>
              <a:latin typeface="Trebuchet MS"/>
              <a:ea typeface="Trebuchet MS"/>
              <a:cs typeface="Trebuchet MS"/>
              <a:sym typeface="Trebuchet MS"/>
            </a:endParaRPr>
          </a:p>
          <a:p>
            <a:pPr indent="457200" lvl="0" marL="0" rtl="0" algn="just">
              <a:spcBef>
                <a:spcPts val="480"/>
              </a:spcBef>
              <a:spcAft>
                <a:spcPts val="0"/>
              </a:spcAft>
              <a:buNone/>
            </a:pPr>
            <a:r>
              <a:rPr b="1" lang="en-US" sz="2300" u="sng">
                <a:solidFill>
                  <a:srgbClr val="0033CC"/>
                </a:solidFill>
                <a:latin typeface="Trebuchet MS"/>
                <a:ea typeface="Trebuchet MS"/>
                <a:cs typeface="Trebuchet MS"/>
                <a:sym typeface="Trebuchet MS"/>
              </a:rPr>
              <a:t>Relevance of the paper to this project</a:t>
            </a:r>
            <a:endParaRPr b="1" sz="2300" u="sng">
              <a:solidFill>
                <a:srgbClr val="0033CC"/>
              </a:solidFill>
              <a:latin typeface="Trebuchet MS"/>
              <a:ea typeface="Trebuchet MS"/>
              <a:cs typeface="Trebuchet MS"/>
              <a:sym typeface="Trebuchet MS"/>
            </a:endParaRPr>
          </a:p>
          <a:p>
            <a:pPr indent="-361950" lvl="0" marL="457200" rtl="0" algn="just">
              <a:spcBef>
                <a:spcPts val="480"/>
              </a:spcBef>
              <a:spcAft>
                <a:spcPts val="0"/>
              </a:spcAft>
              <a:buClr>
                <a:srgbClr val="0033CC"/>
              </a:buClr>
              <a:buSzPts val="2100"/>
              <a:buFont typeface="Noto Sans Symbols"/>
              <a:buChar char="▪"/>
            </a:pPr>
            <a:r>
              <a:rPr lang="en-US" sz="2100">
                <a:solidFill>
                  <a:srgbClr val="0033CC"/>
                </a:solidFill>
                <a:latin typeface="Trebuchet MS"/>
                <a:ea typeface="Trebuchet MS"/>
                <a:cs typeface="Trebuchet MS"/>
                <a:sym typeface="Trebuchet MS"/>
              </a:rPr>
              <a:t>This paper is relevant to this project as it demonstrates the ability of the model to handle speech from a deaf speaker, </a:t>
            </a:r>
            <a:r>
              <a:rPr lang="en-US" sz="2100">
                <a:solidFill>
                  <a:srgbClr val="0033CC"/>
                </a:solidFill>
                <a:latin typeface="Trebuchet MS"/>
                <a:ea typeface="Trebuchet MS"/>
                <a:cs typeface="Trebuchet MS"/>
                <a:sym typeface="Trebuchet MS"/>
              </a:rPr>
              <a:t>which is an example of an impaired speech</a:t>
            </a:r>
            <a:endParaRPr sz="800">
              <a:solidFill>
                <a:srgbClr val="0033CC"/>
              </a:solidFill>
              <a:latin typeface="Trebuchet MS"/>
              <a:ea typeface="Trebuchet MS"/>
              <a:cs typeface="Trebuchet MS"/>
              <a:sym typeface="Trebuchet MS"/>
            </a:endParaRPr>
          </a:p>
          <a:p>
            <a:pPr indent="-355600" lvl="0" marL="457200" rtl="0" algn="just">
              <a:spcBef>
                <a:spcPts val="0"/>
              </a:spcBef>
              <a:spcAft>
                <a:spcPts val="0"/>
              </a:spcAft>
              <a:buClr>
                <a:srgbClr val="0033CC"/>
              </a:buClr>
              <a:buSzPts val="2000"/>
              <a:buFont typeface="Noto Sans Symbols"/>
              <a:buChar char="▪"/>
            </a:pPr>
            <a:r>
              <a:rPr lang="en-US" sz="2100">
                <a:solidFill>
                  <a:srgbClr val="0033CC"/>
                </a:solidFill>
                <a:latin typeface="Trebuchet MS"/>
                <a:ea typeface="Trebuchet MS"/>
                <a:cs typeface="Trebuchet MS"/>
                <a:sym typeface="Trebuchet MS"/>
              </a:rPr>
              <a:t>Since the model has a possible application in separating the loudest speaker among overlapping speakers, we could use this model to remove the background noise in the input speech thereby improving the speech clarity.</a:t>
            </a:r>
            <a:endParaRPr sz="2100">
              <a:solidFill>
                <a:srgbClr val="0033CC"/>
              </a:solidFill>
              <a:latin typeface="Trebuchet MS"/>
              <a:ea typeface="Trebuchet MS"/>
              <a:cs typeface="Trebuchet MS"/>
              <a:sym typeface="Trebuchet MS"/>
            </a:endParaRPr>
          </a:p>
        </p:txBody>
      </p:sp>
      <p:pic>
        <p:nvPicPr>
          <p:cNvPr id="282" name="Google Shape;282;g2c157a06ce8_1_11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83" name="Google Shape;283;g2c157a06ce8_1_11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84" name="Google Shape;284;g2c157a06ce8_1_114"/>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c16a9c4601_0_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291" name="Google Shape;291;g2c16a9c4601_0_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2" name="Google Shape;292;g2c16a9c4601_0_2"/>
          <p:cNvSpPr txBox="1"/>
          <p:nvPr/>
        </p:nvSpPr>
        <p:spPr>
          <a:xfrm>
            <a:off x="36438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293" name="Google Shape;293;g2c16a9c4601_0_2"/>
          <p:cNvSpPr txBox="1"/>
          <p:nvPr/>
        </p:nvSpPr>
        <p:spPr>
          <a:xfrm>
            <a:off x="2029550" y="2213689"/>
            <a:ext cx="8638500" cy="29475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3000"/>
              <a:buFont typeface="Arial"/>
              <a:buNone/>
            </a:pPr>
            <a:r>
              <a:rPr b="1" i="0" lang="en-US" sz="3000" u="none" cap="none" strike="noStrike">
                <a:solidFill>
                  <a:srgbClr val="0033CC"/>
                </a:solidFill>
                <a:latin typeface="Trebuchet MS"/>
                <a:ea typeface="Trebuchet MS"/>
                <a:cs typeface="Trebuchet MS"/>
                <a:sym typeface="Trebuchet MS"/>
              </a:rPr>
              <a:t>2. Project Euphonia: Personalizing ASR for Dysarthric and Accented Speech with Limited Dat</a:t>
            </a:r>
            <a:r>
              <a:rPr b="1" lang="en-US" sz="3000">
                <a:solidFill>
                  <a:srgbClr val="0033CC"/>
                </a:solidFill>
                <a:latin typeface="Trebuchet MS"/>
                <a:ea typeface="Trebuchet MS"/>
                <a:cs typeface="Trebuchet MS"/>
                <a:sym typeface="Trebuchet MS"/>
              </a:rPr>
              <a:t>a [4]</a:t>
            </a:r>
            <a:endParaRPr baseline="30000" sz="1100">
              <a:solidFill>
                <a:srgbClr val="0033CC"/>
              </a:solidFill>
            </a:endParaRPr>
          </a:p>
          <a:p>
            <a:pPr indent="0" lvl="0" marL="0" marR="0" rtl="0" algn="just">
              <a:lnSpc>
                <a:spcPct val="100000"/>
              </a:lnSpc>
              <a:spcBef>
                <a:spcPts val="480"/>
              </a:spcBef>
              <a:spcAft>
                <a:spcPts val="0"/>
              </a:spcAft>
              <a:buClr>
                <a:srgbClr val="000000"/>
              </a:buClr>
              <a:buSzPts val="3000"/>
              <a:buFont typeface="Arial"/>
              <a:buNone/>
            </a:pPr>
            <a:r>
              <a:t/>
            </a:r>
            <a:endParaRPr b="1" sz="3000">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3000"/>
              <a:buFont typeface="Arial"/>
              <a:buNone/>
            </a:pPr>
            <a:r>
              <a:t/>
            </a:r>
            <a:endParaRPr b="1" sz="3000">
              <a:solidFill>
                <a:srgbClr val="0033CC"/>
              </a:solidFill>
              <a:latin typeface="Trebuchet MS"/>
              <a:ea typeface="Trebuchet MS"/>
              <a:cs typeface="Trebuchet MS"/>
              <a:sym typeface="Trebuchet MS"/>
            </a:endParaRPr>
          </a:p>
          <a:p>
            <a:pPr indent="0" lvl="0" marL="0" marR="0" rtl="0" algn="ctr">
              <a:lnSpc>
                <a:spcPct val="100000"/>
              </a:lnSpc>
              <a:spcBef>
                <a:spcPts val="480"/>
              </a:spcBef>
              <a:spcAft>
                <a:spcPts val="0"/>
              </a:spcAft>
              <a:buClr>
                <a:srgbClr val="000000"/>
              </a:buClr>
              <a:buSzPts val="3000"/>
              <a:buFont typeface="Arial"/>
              <a:buNone/>
            </a:pPr>
            <a:r>
              <a:rPr b="1" lang="en-US" sz="1900">
                <a:solidFill>
                  <a:srgbClr val="0033CC"/>
                </a:solidFill>
                <a:latin typeface="Trebuchet MS"/>
                <a:ea typeface="Trebuchet MS"/>
                <a:cs typeface="Trebuchet MS"/>
                <a:sym typeface="Trebuchet MS"/>
              </a:rPr>
              <a:t>T P Shriambhikesh (PES1UG21SC659)</a:t>
            </a:r>
            <a:endParaRPr b="1" sz="1900">
              <a:solidFill>
                <a:srgbClr val="0033CC"/>
              </a:solidFill>
              <a:latin typeface="Trebuchet MS"/>
              <a:ea typeface="Trebuchet MS"/>
              <a:cs typeface="Trebuchet MS"/>
              <a:sym typeface="Trebuchet MS"/>
            </a:endParaRPr>
          </a:p>
        </p:txBody>
      </p:sp>
      <p:pic>
        <p:nvPicPr>
          <p:cNvPr id="294" name="Google Shape;294;g2c16a9c4601_0_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295" name="Google Shape;295;g2c16a9c4601_0_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c16a9c4601_1_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302" name="Google Shape;302;g2c16a9c4601_1_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3" name="Google Shape;303;g2c16a9c4601_1_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304" name="Google Shape;304;g2c16a9c4601_1_7"/>
          <p:cNvSpPr txBox="1"/>
          <p:nvPr/>
        </p:nvSpPr>
        <p:spPr>
          <a:xfrm>
            <a:off x="2029650" y="1702350"/>
            <a:ext cx="8638500" cy="4674300"/>
          </a:xfrm>
          <a:prstGeom prst="rect">
            <a:avLst/>
          </a:prstGeom>
          <a:noFill/>
          <a:ln>
            <a:noFill/>
          </a:ln>
        </p:spPr>
        <p:txBody>
          <a:bodyPr anchorCtr="0" anchor="ctr" bIns="45700" lIns="91425" spcFirstLastPara="1" rIns="91425" wrap="square" tIns="45700">
            <a:normAutofit/>
          </a:bodyPr>
          <a:lstStyle/>
          <a:p>
            <a:pPr indent="0" lvl="0" marL="457200" marR="0" rtl="0" algn="just">
              <a:lnSpc>
                <a:spcPct val="100000"/>
              </a:lnSpc>
              <a:spcBef>
                <a:spcPts val="480"/>
              </a:spcBef>
              <a:spcAft>
                <a:spcPts val="0"/>
              </a:spcAft>
              <a:buClr>
                <a:srgbClr val="000000"/>
              </a:buClr>
              <a:buSzPts val="2600"/>
              <a:buFont typeface="Arial"/>
              <a:buNone/>
            </a:pPr>
            <a:r>
              <a:rPr b="1" i="0" lang="en-US" sz="2600" u="sng" cap="none" strike="noStrike">
                <a:solidFill>
                  <a:srgbClr val="0033CC"/>
                </a:solidFill>
                <a:latin typeface="Trebuchet MS"/>
                <a:ea typeface="Trebuchet MS"/>
                <a:cs typeface="Trebuchet MS"/>
                <a:sym typeface="Trebuchet MS"/>
              </a:rPr>
              <a:t>Abstract</a:t>
            </a:r>
            <a:endParaRPr b="0" i="0" sz="2600" u="none" cap="none" strike="noStrike">
              <a:solidFill>
                <a:srgbClr val="0033CC"/>
              </a:solidFill>
              <a:latin typeface="Trebuchet MS"/>
              <a:ea typeface="Trebuchet MS"/>
              <a:cs typeface="Trebuchet MS"/>
              <a:sym typeface="Trebuchet MS"/>
            </a:endParaRPr>
          </a:p>
          <a:p>
            <a:pPr indent="-336550" lvl="0" marL="800100" marR="0" rtl="0" algn="just">
              <a:lnSpc>
                <a:spcPct val="100000"/>
              </a:lnSpc>
              <a:spcBef>
                <a:spcPts val="480"/>
              </a:spcBef>
              <a:spcAft>
                <a:spcPts val="0"/>
              </a:spcAft>
              <a:buClr>
                <a:srgbClr val="0033CC"/>
              </a:buClr>
              <a:buSzPts val="2300"/>
              <a:buFont typeface="Arial"/>
              <a:buChar char="•"/>
            </a:pPr>
            <a:r>
              <a:rPr b="0" i="0" lang="en-US" sz="2300" u="none" cap="none" strike="noStrike">
                <a:solidFill>
                  <a:srgbClr val="0033CC"/>
                </a:solidFill>
                <a:latin typeface="Trebuchet MS"/>
                <a:ea typeface="Trebuchet MS"/>
                <a:cs typeface="Trebuchet MS"/>
                <a:sym typeface="Trebuchet MS"/>
              </a:rPr>
              <a:t>This paper presents and evaluates</a:t>
            </a:r>
            <a:r>
              <a:rPr lang="en-US" sz="2300">
                <a:solidFill>
                  <a:srgbClr val="0033CC"/>
                </a:solidFill>
                <a:latin typeface="Trebuchet MS"/>
                <a:ea typeface="Trebuchet MS"/>
                <a:cs typeface="Trebuchet MS"/>
                <a:sym typeface="Trebuchet MS"/>
              </a:rPr>
              <a:t> </a:t>
            </a:r>
            <a:r>
              <a:rPr b="1" lang="en-US" sz="2300">
                <a:solidFill>
                  <a:srgbClr val="0033CC"/>
                </a:solidFill>
                <a:latin typeface="Trebuchet MS"/>
                <a:ea typeface="Trebuchet MS"/>
                <a:cs typeface="Trebuchet MS"/>
                <a:sym typeface="Trebuchet MS"/>
              </a:rPr>
              <a:t>fine tuning</a:t>
            </a:r>
            <a:r>
              <a:rPr b="1" i="0" lang="en-US" sz="2300" u="none" cap="none" strike="noStrike">
                <a:solidFill>
                  <a:srgbClr val="0033CC"/>
                </a:solidFill>
                <a:latin typeface="Trebuchet MS"/>
                <a:ea typeface="Trebuchet MS"/>
                <a:cs typeface="Trebuchet MS"/>
                <a:sym typeface="Trebuchet MS"/>
              </a:rPr>
              <a:t> techniques </a:t>
            </a:r>
            <a:r>
              <a:rPr b="0" i="0" lang="en-US" sz="2300" u="none" cap="none" strike="noStrike">
                <a:solidFill>
                  <a:srgbClr val="0033CC"/>
                </a:solidFill>
                <a:latin typeface="Trebuchet MS"/>
                <a:ea typeface="Trebuchet MS"/>
                <a:cs typeface="Trebuchet MS"/>
                <a:sym typeface="Trebuchet MS"/>
              </a:rPr>
              <a:t>to improve ASR for users with non-standard speech.</a:t>
            </a:r>
            <a:endParaRPr sz="1300">
              <a:solidFill>
                <a:srgbClr val="0033CC"/>
              </a:solidFill>
            </a:endParaRPr>
          </a:p>
          <a:p>
            <a:pPr indent="-336550" lvl="0" marL="800100" marR="0" rtl="0" algn="just">
              <a:lnSpc>
                <a:spcPct val="100000"/>
              </a:lnSpc>
              <a:spcBef>
                <a:spcPts val="480"/>
              </a:spcBef>
              <a:spcAft>
                <a:spcPts val="0"/>
              </a:spcAft>
              <a:buClr>
                <a:srgbClr val="0033CC"/>
              </a:buClr>
              <a:buSzPts val="2300"/>
              <a:buFont typeface="Arial"/>
              <a:buChar char="•"/>
            </a:pPr>
            <a:r>
              <a:rPr b="0" i="0" lang="en-US" sz="2300" u="none" cap="none" strike="noStrike">
                <a:solidFill>
                  <a:srgbClr val="0033CC"/>
                </a:solidFill>
                <a:latin typeface="Trebuchet MS"/>
                <a:ea typeface="Trebuchet MS"/>
                <a:cs typeface="Trebuchet MS"/>
                <a:sym typeface="Trebuchet MS"/>
              </a:rPr>
              <a:t>Personalized models trained using this approach bring </a:t>
            </a:r>
            <a:r>
              <a:rPr i="0" lang="en-US" sz="2300" u="none" cap="none" strike="noStrike">
                <a:solidFill>
                  <a:srgbClr val="0033CC"/>
                </a:solidFill>
                <a:latin typeface="Trebuchet MS"/>
                <a:ea typeface="Trebuchet MS"/>
                <a:cs typeface="Trebuchet MS"/>
                <a:sym typeface="Trebuchet MS"/>
              </a:rPr>
              <a:t>62% and 35% relative WER improvement </a:t>
            </a:r>
            <a:r>
              <a:rPr b="0" i="0" lang="en-US" sz="2300" u="none" cap="none" strike="noStrike">
                <a:solidFill>
                  <a:srgbClr val="0033CC"/>
                </a:solidFill>
                <a:latin typeface="Trebuchet MS"/>
                <a:ea typeface="Trebuchet MS"/>
                <a:cs typeface="Trebuchet MS"/>
                <a:sym typeface="Trebuchet MS"/>
              </a:rPr>
              <a:t>over the standard ALS. Bringing the absolute WER down to </a:t>
            </a:r>
            <a:r>
              <a:rPr b="1" i="0" lang="en-US" sz="2300" u="none" cap="none" strike="noStrike">
                <a:solidFill>
                  <a:srgbClr val="0033CC"/>
                </a:solidFill>
                <a:latin typeface="Trebuchet MS"/>
                <a:ea typeface="Trebuchet MS"/>
                <a:cs typeface="Trebuchet MS"/>
                <a:sym typeface="Trebuchet MS"/>
              </a:rPr>
              <a:t>10% in mild dysarthria and 20% in severe dysarthria.</a:t>
            </a:r>
            <a:r>
              <a:rPr b="0" i="0" lang="en-US" sz="2300" u="none" cap="none" strike="noStrike">
                <a:solidFill>
                  <a:srgbClr val="0033CC"/>
                </a:solidFill>
                <a:latin typeface="Trebuchet MS"/>
                <a:ea typeface="Trebuchet MS"/>
                <a:cs typeface="Trebuchet MS"/>
                <a:sym typeface="Trebuchet MS"/>
              </a:rPr>
              <a:t> </a:t>
            </a:r>
            <a:endParaRPr sz="1300">
              <a:solidFill>
                <a:srgbClr val="0033CC"/>
              </a:solidFill>
            </a:endParaRPr>
          </a:p>
          <a:p>
            <a:pPr indent="-336550" lvl="0" marL="800100" marR="0" rtl="0" algn="just">
              <a:lnSpc>
                <a:spcPct val="100000"/>
              </a:lnSpc>
              <a:spcBef>
                <a:spcPts val="480"/>
              </a:spcBef>
              <a:spcAft>
                <a:spcPts val="0"/>
              </a:spcAft>
              <a:buClr>
                <a:srgbClr val="0033CC"/>
              </a:buClr>
              <a:buSzPts val="2300"/>
              <a:buFont typeface="Arial"/>
              <a:buChar char="•"/>
            </a:pPr>
            <a:r>
              <a:rPr b="0" i="0" lang="en-US" sz="2300" u="none" cap="none" strike="noStrike">
                <a:solidFill>
                  <a:srgbClr val="0033CC"/>
                </a:solidFill>
                <a:latin typeface="Trebuchet MS"/>
                <a:ea typeface="Trebuchet MS"/>
                <a:cs typeface="Trebuchet MS"/>
                <a:sym typeface="Trebuchet MS"/>
              </a:rPr>
              <a:t>Proves that </a:t>
            </a:r>
            <a:r>
              <a:rPr b="1" lang="en-US" sz="2300">
                <a:solidFill>
                  <a:srgbClr val="0033CC"/>
                </a:solidFill>
                <a:latin typeface="Trebuchet MS"/>
                <a:ea typeface="Trebuchet MS"/>
                <a:cs typeface="Trebuchet MS"/>
                <a:sym typeface="Trebuchet MS"/>
              </a:rPr>
              <a:t>finetuning</a:t>
            </a:r>
            <a:r>
              <a:rPr b="1" i="0" lang="en-US" sz="2300" u="none" cap="none" strike="noStrike">
                <a:solidFill>
                  <a:srgbClr val="0033CC"/>
                </a:solidFill>
                <a:latin typeface="Trebuchet MS"/>
                <a:ea typeface="Trebuchet MS"/>
                <a:cs typeface="Trebuchet MS"/>
                <a:sym typeface="Trebuchet MS"/>
              </a:rPr>
              <a:t> a particular subset of layers</a:t>
            </a:r>
            <a:r>
              <a:rPr b="0" i="0" lang="en-US" sz="2300" u="none" cap="none" strike="noStrike">
                <a:solidFill>
                  <a:srgbClr val="0033CC"/>
                </a:solidFill>
                <a:latin typeface="Trebuchet MS"/>
                <a:ea typeface="Trebuchet MS"/>
                <a:cs typeface="Trebuchet MS"/>
                <a:sym typeface="Trebuchet MS"/>
              </a:rPr>
              <a:t> often gives better results than </a:t>
            </a:r>
            <a:r>
              <a:rPr lang="en-US" sz="2300">
                <a:solidFill>
                  <a:srgbClr val="0033CC"/>
                </a:solidFill>
                <a:latin typeface="Trebuchet MS"/>
                <a:ea typeface="Trebuchet MS"/>
                <a:cs typeface="Trebuchet MS"/>
                <a:sym typeface="Trebuchet MS"/>
              </a:rPr>
              <a:t>finetuning</a:t>
            </a:r>
            <a:r>
              <a:rPr b="0" i="0" lang="en-US" sz="2300" u="none" cap="none" strike="noStrike">
                <a:solidFill>
                  <a:srgbClr val="0033CC"/>
                </a:solidFill>
                <a:latin typeface="Trebuchet MS"/>
                <a:ea typeface="Trebuchet MS"/>
                <a:cs typeface="Trebuchet MS"/>
                <a:sym typeface="Trebuchet MS"/>
              </a:rPr>
              <a:t> the entire model.</a:t>
            </a:r>
            <a:endParaRPr b="0" i="0" sz="2300" u="none" cap="none" strike="noStrike">
              <a:solidFill>
                <a:srgbClr val="0033CC"/>
              </a:solidFill>
              <a:latin typeface="Trebuchet MS"/>
              <a:ea typeface="Trebuchet MS"/>
              <a:cs typeface="Trebuchet MS"/>
              <a:sym typeface="Trebuchet MS"/>
            </a:endParaRPr>
          </a:p>
        </p:txBody>
      </p:sp>
      <p:pic>
        <p:nvPicPr>
          <p:cNvPr id="305" name="Google Shape;305;g2c16a9c4601_1_7"/>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06" name="Google Shape;306;g2c16a9c4601_1_7"/>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c16a9c4601_1_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313" name="Google Shape;313;g2c16a9c4601_1_1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g2c16a9c4601_1_1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315" name="Google Shape;315;g2c16a9c4601_1_19"/>
          <p:cNvSpPr txBox="1"/>
          <p:nvPr/>
        </p:nvSpPr>
        <p:spPr>
          <a:xfrm>
            <a:off x="1303642" y="1681750"/>
            <a:ext cx="9584700" cy="46746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rgbClr val="000000"/>
              </a:buClr>
              <a:buSzPts val="2600"/>
              <a:buFont typeface="Arial"/>
              <a:buNone/>
            </a:pPr>
            <a:r>
              <a:rPr b="1" i="0" lang="en-US" sz="2600" u="sng" cap="none" strike="noStrike">
                <a:solidFill>
                  <a:srgbClr val="0033CC"/>
                </a:solidFill>
                <a:latin typeface="Trebuchet MS"/>
                <a:ea typeface="Trebuchet MS"/>
                <a:cs typeface="Trebuchet MS"/>
                <a:sym typeface="Trebuchet MS"/>
              </a:rPr>
              <a:t>Model architecture</a:t>
            </a:r>
            <a:endParaRPr b="1" i="0" sz="2600" u="sng" cap="none" strike="noStrike">
              <a:solidFill>
                <a:srgbClr val="0033CC"/>
              </a:solidFill>
              <a:latin typeface="Trebuchet MS"/>
              <a:ea typeface="Trebuchet MS"/>
              <a:cs typeface="Trebuchet MS"/>
              <a:sym typeface="Trebuchet MS"/>
            </a:endParaRPr>
          </a:p>
          <a:p>
            <a:pPr indent="-330200" lvl="0" marL="685791" marR="0" rtl="0" algn="just">
              <a:lnSpc>
                <a:spcPct val="100000"/>
              </a:lnSpc>
              <a:spcBef>
                <a:spcPts val="480"/>
              </a:spcBef>
              <a:spcAft>
                <a:spcPts val="0"/>
              </a:spcAft>
              <a:buClr>
                <a:srgbClr val="0033CC"/>
              </a:buClr>
              <a:buSzPts val="2200"/>
              <a:buFont typeface="Trebuchet MS"/>
              <a:buChar char="▪"/>
            </a:pPr>
            <a:r>
              <a:rPr b="0" i="0" lang="en-US" sz="2200" u="none" cap="none" strike="noStrike">
                <a:solidFill>
                  <a:srgbClr val="0033CC"/>
                </a:solidFill>
                <a:latin typeface="Trebuchet MS"/>
                <a:ea typeface="Trebuchet MS"/>
                <a:cs typeface="Trebuchet MS"/>
                <a:sym typeface="Trebuchet MS"/>
              </a:rPr>
              <a:t>A personalized ASR model by starting with a </a:t>
            </a:r>
            <a:r>
              <a:rPr b="1" i="0" lang="en-US" sz="2200" u="none" cap="none" strike="noStrike">
                <a:solidFill>
                  <a:srgbClr val="0033CC"/>
                </a:solidFill>
                <a:latin typeface="Trebuchet MS"/>
                <a:ea typeface="Trebuchet MS"/>
                <a:cs typeface="Trebuchet MS"/>
                <a:sym typeface="Trebuchet MS"/>
              </a:rPr>
              <a:t>base model trained on standard, unaccented speech</a:t>
            </a:r>
            <a:r>
              <a:rPr b="0" i="0" lang="en-US" sz="2200" u="none" cap="none" strike="noStrike">
                <a:solidFill>
                  <a:srgbClr val="0033CC"/>
                </a:solidFill>
                <a:latin typeface="Trebuchet MS"/>
                <a:ea typeface="Trebuchet MS"/>
                <a:cs typeface="Trebuchet MS"/>
                <a:sym typeface="Trebuchet MS"/>
              </a:rPr>
              <a:t>.(More resource efficient than retraining the entire model.) </a:t>
            </a:r>
            <a:endParaRPr sz="1300">
              <a:solidFill>
                <a:srgbClr val="0033CC"/>
              </a:solidFill>
            </a:endParaRPr>
          </a:p>
          <a:p>
            <a:pPr indent="-330200" lvl="0" marL="685791" marR="0" rtl="0" algn="just">
              <a:lnSpc>
                <a:spcPct val="100000"/>
              </a:lnSpc>
              <a:spcBef>
                <a:spcPts val="480"/>
              </a:spcBef>
              <a:spcAft>
                <a:spcPts val="0"/>
              </a:spcAft>
              <a:buClr>
                <a:srgbClr val="0033CC"/>
              </a:buClr>
              <a:buSzPts val="2200"/>
              <a:buFont typeface="Trebuchet MS"/>
              <a:buChar char="▪"/>
            </a:pPr>
            <a:r>
              <a:rPr b="0" i="0" lang="en-US" sz="2300" u="none" cap="none" strike="noStrike">
                <a:solidFill>
                  <a:srgbClr val="0033CC"/>
                </a:solidFill>
                <a:latin typeface="Trebuchet MS"/>
                <a:ea typeface="Trebuchet MS"/>
                <a:cs typeface="Trebuchet MS"/>
                <a:sym typeface="Trebuchet MS"/>
              </a:rPr>
              <a:t>This paper experiments with two different base models:</a:t>
            </a:r>
            <a:endParaRPr b="0" i="0" sz="2300" u="none" cap="none" strike="noStrike">
              <a:solidFill>
                <a:srgbClr val="0033CC"/>
              </a:solidFill>
              <a:latin typeface="Trebuchet MS"/>
              <a:ea typeface="Trebuchet MS"/>
              <a:cs typeface="Trebuchet MS"/>
              <a:sym typeface="Trebuchet MS"/>
            </a:endParaRPr>
          </a:p>
          <a:p>
            <a:pPr indent="-368300" lvl="1" marL="914400" marR="0" rtl="0" algn="just">
              <a:lnSpc>
                <a:spcPct val="100000"/>
              </a:lnSpc>
              <a:spcBef>
                <a:spcPts val="480"/>
              </a:spcBef>
              <a:spcAft>
                <a:spcPts val="0"/>
              </a:spcAft>
              <a:buClr>
                <a:srgbClr val="0033CC"/>
              </a:buClr>
              <a:buSzPts val="2200"/>
              <a:buFont typeface="Trebuchet MS"/>
              <a:buChar char="○"/>
            </a:pPr>
            <a:r>
              <a:rPr b="0" i="0" lang="en-US" sz="2300" u="none" cap="none" strike="noStrike">
                <a:solidFill>
                  <a:srgbClr val="0033CC"/>
                </a:solidFill>
                <a:latin typeface="Trebuchet MS"/>
                <a:ea typeface="Trebuchet MS"/>
                <a:cs typeface="Trebuchet MS"/>
                <a:sym typeface="Trebuchet MS"/>
              </a:rPr>
              <a:t>Bi-directional RNN-Transducer [i] </a:t>
            </a:r>
            <a:endParaRPr sz="2300">
              <a:solidFill>
                <a:srgbClr val="0033CC"/>
              </a:solidFill>
              <a:latin typeface="Trebuchet MS"/>
              <a:ea typeface="Trebuchet MS"/>
              <a:cs typeface="Trebuchet MS"/>
              <a:sym typeface="Trebuchet MS"/>
            </a:endParaRPr>
          </a:p>
          <a:p>
            <a:pPr indent="-368300" lvl="1" marL="914400" marR="0" rtl="0" algn="just">
              <a:lnSpc>
                <a:spcPct val="100000"/>
              </a:lnSpc>
              <a:spcBef>
                <a:spcPts val="480"/>
              </a:spcBef>
              <a:spcAft>
                <a:spcPts val="0"/>
              </a:spcAft>
              <a:buClr>
                <a:srgbClr val="0033CC"/>
              </a:buClr>
              <a:buSzPts val="2200"/>
              <a:buFont typeface="Trebuchet MS"/>
              <a:buChar char="○"/>
            </a:pPr>
            <a:r>
              <a:rPr b="0" i="0" lang="en-US" sz="2300" u="none" cap="none" strike="noStrike">
                <a:solidFill>
                  <a:srgbClr val="0033CC"/>
                </a:solidFill>
                <a:latin typeface="Trebuchet MS"/>
                <a:ea typeface="Trebuchet MS"/>
                <a:cs typeface="Trebuchet MS"/>
                <a:sym typeface="Trebuchet MS"/>
              </a:rPr>
              <a:t>Listen, Attend and Spell(LAS) [ii]</a:t>
            </a:r>
            <a:endParaRPr sz="1300">
              <a:solidFill>
                <a:srgbClr val="0033CC"/>
              </a:solidFill>
            </a:endParaRPr>
          </a:p>
          <a:p>
            <a:pPr indent="-330200" lvl="0" marL="685791" marR="0" rtl="0" algn="just">
              <a:lnSpc>
                <a:spcPct val="100000"/>
              </a:lnSpc>
              <a:spcBef>
                <a:spcPts val="480"/>
              </a:spcBef>
              <a:spcAft>
                <a:spcPts val="0"/>
              </a:spcAft>
              <a:buClr>
                <a:srgbClr val="0033CC"/>
              </a:buClr>
              <a:buSzPts val="2200"/>
              <a:buFont typeface="Trebuchet MS"/>
              <a:buChar char="▪"/>
            </a:pPr>
            <a:r>
              <a:rPr b="0" i="0" lang="en-US" sz="2300" u="none" cap="none" strike="noStrike">
                <a:solidFill>
                  <a:srgbClr val="0033CC"/>
                </a:solidFill>
                <a:latin typeface="Trebuchet MS"/>
                <a:ea typeface="Trebuchet MS"/>
                <a:cs typeface="Trebuchet MS"/>
                <a:sym typeface="Trebuchet MS"/>
              </a:rPr>
              <a:t>Both are end to end sequence to sequence models</a:t>
            </a:r>
            <a:endParaRPr sz="1300">
              <a:solidFill>
                <a:srgbClr val="0033CC"/>
              </a:solidFill>
            </a:endParaRPr>
          </a:p>
          <a:p>
            <a:pPr indent="-190500" lvl="0" marL="685791" marR="0" rtl="0" algn="just">
              <a:lnSpc>
                <a:spcPct val="100000"/>
              </a:lnSpc>
              <a:spcBef>
                <a:spcPts val="480"/>
              </a:spcBef>
              <a:spcAft>
                <a:spcPts val="0"/>
              </a:spcAft>
              <a:buClr>
                <a:srgbClr val="0000FF"/>
              </a:buClr>
              <a:buSzPts val="2300"/>
              <a:buFont typeface="Trebuchet MS"/>
              <a:buNone/>
            </a:pPr>
            <a:r>
              <a:t/>
            </a:r>
            <a:endParaRPr b="0" i="0" sz="2400" u="none" cap="none" strike="noStrike">
              <a:solidFill>
                <a:srgbClr val="0000FF"/>
              </a:solidFill>
              <a:latin typeface="Trebuchet MS"/>
              <a:ea typeface="Trebuchet MS"/>
              <a:cs typeface="Trebuchet MS"/>
              <a:sym typeface="Trebuchet MS"/>
            </a:endParaRPr>
          </a:p>
        </p:txBody>
      </p:sp>
      <p:pic>
        <p:nvPicPr>
          <p:cNvPr id="316" name="Google Shape;316;g2c16a9c4601_1_19"/>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17" name="Google Shape;317;g2c16a9c4601_1_19"/>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
        <p:nvSpPr>
          <p:cNvPr id="318" name="Google Shape;318;g2c16a9c4601_1_19"/>
          <p:cNvSpPr txBox="1"/>
          <p:nvPr/>
        </p:nvSpPr>
        <p:spPr>
          <a:xfrm>
            <a:off x="1765225" y="6097750"/>
            <a:ext cx="92664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chemeClr val="dk2"/>
                </a:solidFill>
              </a:rPr>
              <a:t>[i] R. Prabhavalkar, K. Rao, T. N. Sainath, B. Li, L. Johnson, and N. Jaitly, “A comparison of sequence-to-sequence models for speech recognition.” in Interspeech, 2017, pp. 939–943.</a:t>
            </a:r>
            <a:br>
              <a:rPr lang="en-US" sz="900">
                <a:solidFill>
                  <a:schemeClr val="dk2"/>
                </a:solidFill>
              </a:rPr>
            </a:br>
            <a:r>
              <a:rPr lang="en-US" sz="900">
                <a:solidFill>
                  <a:schemeClr val="dk2"/>
                </a:solidFill>
              </a:rPr>
              <a:t>[ii] W. Chan, N. Jaitly, Q. Le, and O. Vinyals, “Listen, attend and spell: A neural network for large vocabulary conversational speech recognition,” in 2016 IEEE International Conference on Acoustics, Speech and Signal Processing (ICASSP). IEEE, 2016, pp. 4960–4964.</a:t>
            </a:r>
            <a:endParaRPr sz="9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c16a9c4601_1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325" name="Google Shape;325;g2c16a9c4601_1_3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g2c16a9c4601_1_3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pic>
        <p:nvPicPr>
          <p:cNvPr id="327" name="Google Shape;327;g2c16a9c4601_1_3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28" name="Google Shape;328;g2c16a9c4601_1_3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pic>
        <p:nvPicPr>
          <p:cNvPr id="329" name="Google Shape;329;g2c16a9c4601_1_31"/>
          <p:cNvPicPr preferRelativeResize="0"/>
          <p:nvPr/>
        </p:nvPicPr>
        <p:blipFill rotWithShape="1">
          <a:blip r:embed="rId4">
            <a:alphaModFix/>
          </a:blip>
          <a:srcRect b="0" l="0" r="0" t="0"/>
          <a:stretch/>
        </p:blipFill>
        <p:spPr>
          <a:xfrm>
            <a:off x="1674595" y="2276359"/>
            <a:ext cx="3049966" cy="3508114"/>
          </a:xfrm>
          <a:prstGeom prst="rect">
            <a:avLst/>
          </a:prstGeom>
          <a:noFill/>
          <a:ln>
            <a:noFill/>
          </a:ln>
        </p:spPr>
      </p:pic>
      <p:pic>
        <p:nvPicPr>
          <p:cNvPr id="330" name="Google Shape;330;g2c16a9c4601_1_31"/>
          <p:cNvPicPr preferRelativeResize="0"/>
          <p:nvPr/>
        </p:nvPicPr>
        <p:blipFill rotWithShape="1">
          <a:blip r:embed="rId5">
            <a:alphaModFix/>
          </a:blip>
          <a:srcRect b="0" l="0" r="0" t="0"/>
          <a:stretch/>
        </p:blipFill>
        <p:spPr>
          <a:xfrm>
            <a:off x="7467439" y="2504062"/>
            <a:ext cx="2743200" cy="3280411"/>
          </a:xfrm>
          <a:prstGeom prst="rect">
            <a:avLst/>
          </a:prstGeom>
          <a:noFill/>
          <a:ln>
            <a:noFill/>
          </a:ln>
        </p:spPr>
      </p:pic>
      <p:sp>
        <p:nvSpPr>
          <p:cNvPr id="331" name="Google Shape;331;g2c16a9c4601_1_31"/>
          <p:cNvSpPr txBox="1"/>
          <p:nvPr/>
        </p:nvSpPr>
        <p:spPr>
          <a:xfrm>
            <a:off x="725714" y="1747416"/>
            <a:ext cx="3889800" cy="4926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Clr>
                <a:srgbClr val="000000"/>
              </a:buClr>
              <a:buSzPts val="2600"/>
              <a:buFont typeface="Arial"/>
              <a:buNone/>
            </a:pPr>
            <a:r>
              <a:rPr b="1" i="0" lang="en-US" sz="2600" u="sng" cap="none" strike="noStrike">
                <a:solidFill>
                  <a:srgbClr val="0033CC"/>
                </a:solidFill>
                <a:latin typeface="Trebuchet MS"/>
                <a:ea typeface="Trebuchet MS"/>
                <a:cs typeface="Trebuchet MS"/>
                <a:sym typeface="Trebuchet MS"/>
              </a:rPr>
              <a:t>Schematic Diagrams</a:t>
            </a:r>
            <a:endParaRPr b="0" i="0" sz="2600" u="none" cap="none" strike="noStrike">
              <a:solidFill>
                <a:srgbClr val="0033CC"/>
              </a:solidFill>
              <a:latin typeface="Trebuchet MS"/>
              <a:ea typeface="Trebuchet MS"/>
              <a:cs typeface="Trebuchet MS"/>
              <a:sym typeface="Trebuchet MS"/>
            </a:endParaRPr>
          </a:p>
        </p:txBody>
      </p:sp>
      <p:sp>
        <p:nvSpPr>
          <p:cNvPr id="332" name="Google Shape;332;g2c16a9c4601_1_31"/>
          <p:cNvSpPr txBox="1"/>
          <p:nvPr/>
        </p:nvSpPr>
        <p:spPr>
          <a:xfrm>
            <a:off x="1103085" y="5784473"/>
            <a:ext cx="3889800" cy="4617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rebuchet MS"/>
                <a:ea typeface="Trebuchet MS"/>
                <a:cs typeface="Trebuchet MS"/>
                <a:sym typeface="Trebuchet MS"/>
              </a:rPr>
              <a:t>RNN-T architecture</a:t>
            </a:r>
            <a:endParaRPr>
              <a:solidFill>
                <a:srgbClr val="0033CC"/>
              </a:solidFill>
            </a:endParaRPr>
          </a:p>
        </p:txBody>
      </p:sp>
      <p:sp>
        <p:nvSpPr>
          <p:cNvPr id="333" name="Google Shape;333;g2c16a9c4601_1_31"/>
          <p:cNvSpPr txBox="1"/>
          <p:nvPr/>
        </p:nvSpPr>
        <p:spPr>
          <a:xfrm>
            <a:off x="7199086" y="5784473"/>
            <a:ext cx="3889800" cy="4617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rebuchet MS"/>
                <a:ea typeface="Trebuchet MS"/>
                <a:cs typeface="Trebuchet MS"/>
                <a:sym typeface="Trebuchet MS"/>
              </a:rPr>
              <a:t>LAS architecture</a:t>
            </a:r>
            <a:endParaRPr>
              <a:solidFill>
                <a:srgbClr val="0033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c31096e7d5_2_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340" name="Google Shape;340;g2c31096e7d5_2_7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g2c31096e7d5_2_7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pic>
        <p:nvPicPr>
          <p:cNvPr id="342" name="Google Shape;342;g2c31096e7d5_2_7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43" name="Google Shape;343;g2c31096e7d5_2_7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
        <p:nvSpPr>
          <p:cNvPr id="344" name="Google Shape;344;g2c31096e7d5_2_71"/>
          <p:cNvSpPr txBox="1"/>
          <p:nvPr/>
        </p:nvSpPr>
        <p:spPr>
          <a:xfrm>
            <a:off x="858425" y="2093150"/>
            <a:ext cx="10438200" cy="4617600"/>
          </a:xfrm>
          <a:prstGeom prst="rect">
            <a:avLst/>
          </a:prstGeom>
          <a:noFill/>
          <a:ln>
            <a:noFill/>
          </a:ln>
        </p:spPr>
        <p:txBody>
          <a:bodyPr anchorCtr="0" anchor="t" bIns="91425" lIns="91425" spcFirstLastPara="1" rIns="91425" wrap="square" tIns="91425">
            <a:spAutoFit/>
          </a:bodyPr>
          <a:lstStyle/>
          <a:p>
            <a:pPr indent="0" lvl="0" marL="457200" rtl="0" algn="just">
              <a:spcBef>
                <a:spcPts val="480"/>
              </a:spcBef>
              <a:spcAft>
                <a:spcPts val="0"/>
              </a:spcAft>
              <a:buNone/>
            </a:pPr>
            <a:r>
              <a:rPr b="1" lang="en-US" sz="2600" u="sng">
                <a:solidFill>
                  <a:srgbClr val="0033CC"/>
                </a:solidFill>
                <a:latin typeface="Trebuchet MS"/>
                <a:ea typeface="Trebuchet MS"/>
                <a:cs typeface="Trebuchet MS"/>
                <a:sym typeface="Trebuchet MS"/>
              </a:rPr>
              <a:t>Finetuning</a:t>
            </a:r>
            <a:endParaRPr b="1" sz="2600" u="sng">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b="1" sz="2600" u="sng">
              <a:solidFill>
                <a:srgbClr val="0033CC"/>
              </a:solidFill>
              <a:latin typeface="Trebuchet MS"/>
              <a:ea typeface="Trebuchet MS"/>
              <a:cs typeface="Trebuchet MS"/>
              <a:sym typeface="Trebuchet MS"/>
            </a:endParaRPr>
          </a:p>
          <a:p>
            <a:pPr indent="-368300" lvl="0" marL="457200" rtl="0" algn="just">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With </a:t>
            </a:r>
            <a:r>
              <a:rPr b="1" lang="en-US" sz="2200">
                <a:solidFill>
                  <a:srgbClr val="0033CC"/>
                </a:solidFill>
                <a:latin typeface="Trebuchet MS"/>
                <a:ea typeface="Trebuchet MS"/>
                <a:cs typeface="Trebuchet MS"/>
                <a:sym typeface="Trebuchet MS"/>
              </a:rPr>
              <a:t>RNN-T architecture</a:t>
            </a:r>
            <a:r>
              <a:rPr lang="en-US" sz="2200">
                <a:solidFill>
                  <a:srgbClr val="0033CC"/>
                </a:solidFill>
                <a:latin typeface="Trebuchet MS"/>
                <a:ea typeface="Trebuchet MS"/>
                <a:cs typeface="Trebuchet MS"/>
                <a:sym typeface="Trebuchet MS"/>
              </a:rPr>
              <a:t>, 1st, 2nd, and 3rd layer was finetuned in fixed combination on both datasets. Training from E_0 up (Where lower number represents layer closer to the input) with or without the joint layer produced promising results.</a:t>
            </a:r>
            <a:endParaRPr sz="22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just">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With </a:t>
            </a:r>
            <a:r>
              <a:rPr b="1" lang="en-US" sz="2200">
                <a:solidFill>
                  <a:srgbClr val="0033CC"/>
                </a:solidFill>
                <a:latin typeface="Trebuchet MS"/>
                <a:ea typeface="Trebuchet MS"/>
                <a:cs typeface="Trebuchet MS"/>
                <a:sym typeface="Trebuchet MS"/>
              </a:rPr>
              <a:t>LAS architecture</a:t>
            </a:r>
            <a:r>
              <a:rPr lang="en-US" sz="2200">
                <a:solidFill>
                  <a:srgbClr val="0033CC"/>
                </a:solidFill>
                <a:latin typeface="Trebuchet MS"/>
                <a:ea typeface="Trebuchet MS"/>
                <a:cs typeface="Trebuchet MS"/>
                <a:sym typeface="Trebuchet MS"/>
              </a:rPr>
              <a:t>, various combinations were tested and consistently found that best results from this network came from finetuning the entire network.</a:t>
            </a:r>
            <a:endParaRPr sz="22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c1ef844a56_0_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351" name="Google Shape;351;g2c1ef844a56_0_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g2c1ef844a56_0_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pic>
        <p:nvPicPr>
          <p:cNvPr id="353" name="Google Shape;353;g2c1ef844a56_0_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54" name="Google Shape;354;g2c1ef844a56_0_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
        <p:nvSpPr>
          <p:cNvPr id="355" name="Google Shape;355;g2c1ef844a56_0_5"/>
          <p:cNvSpPr txBox="1"/>
          <p:nvPr/>
        </p:nvSpPr>
        <p:spPr>
          <a:xfrm>
            <a:off x="1303651" y="1681750"/>
            <a:ext cx="5741400" cy="46746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rgbClr val="000000"/>
              </a:buClr>
              <a:buSzPts val="2600"/>
              <a:buFont typeface="Arial"/>
              <a:buNone/>
            </a:pPr>
            <a:r>
              <a:rPr b="1" lang="en-US" sz="2600" u="sng">
                <a:solidFill>
                  <a:srgbClr val="0033CC"/>
                </a:solidFill>
                <a:latin typeface="Trebuchet MS"/>
                <a:ea typeface="Trebuchet MS"/>
                <a:cs typeface="Trebuchet MS"/>
                <a:sym typeface="Trebuchet MS"/>
              </a:rPr>
              <a:t>Datasets</a:t>
            </a:r>
            <a:endParaRPr b="1" i="0" sz="2600" u="sng" cap="none" strike="noStrike">
              <a:solidFill>
                <a:srgbClr val="0033CC"/>
              </a:solidFill>
              <a:latin typeface="Trebuchet MS"/>
              <a:ea typeface="Trebuchet MS"/>
              <a:cs typeface="Trebuchet MS"/>
              <a:sym typeface="Trebuchet MS"/>
            </a:endParaRPr>
          </a:p>
          <a:p>
            <a:pPr indent="-374650" lvl="0" marL="628650" marR="0" rtl="0" algn="just">
              <a:lnSpc>
                <a:spcPct val="100000"/>
              </a:lnSpc>
              <a:spcBef>
                <a:spcPts val="480"/>
              </a:spcBef>
              <a:spcAft>
                <a:spcPts val="0"/>
              </a:spcAft>
              <a:buClr>
                <a:srgbClr val="0033CC"/>
              </a:buClr>
              <a:buSzPts val="2300"/>
              <a:buFont typeface="Trebuchet MS"/>
              <a:buChar char="▪"/>
            </a:pPr>
            <a:r>
              <a:rPr b="1" i="0" lang="en-US" sz="2300" u="none" cap="none" strike="noStrike">
                <a:solidFill>
                  <a:srgbClr val="0033CC"/>
                </a:solidFill>
                <a:latin typeface="Trebuchet MS"/>
                <a:ea typeface="Trebuchet MS"/>
                <a:cs typeface="Trebuchet MS"/>
                <a:sym typeface="Trebuchet MS"/>
              </a:rPr>
              <a:t>A</a:t>
            </a:r>
            <a:r>
              <a:rPr b="1" lang="en-US" sz="2300">
                <a:solidFill>
                  <a:srgbClr val="0033CC"/>
                </a:solidFill>
                <a:latin typeface="Trebuchet MS"/>
                <a:ea typeface="Trebuchet MS"/>
                <a:cs typeface="Trebuchet MS"/>
                <a:sym typeface="Trebuchet MS"/>
              </a:rPr>
              <a:t>LS</a:t>
            </a:r>
            <a:endParaRPr b="1" sz="2300">
              <a:solidFill>
                <a:srgbClr val="0033CC"/>
              </a:solidFill>
              <a:latin typeface="Trebuchet MS"/>
              <a:ea typeface="Trebuchet MS"/>
              <a:cs typeface="Trebuchet MS"/>
              <a:sym typeface="Trebuchet MS"/>
            </a:endParaRPr>
          </a:p>
          <a:p>
            <a:pPr indent="-374650" lvl="1" marL="914400" marR="0" rtl="0" algn="just">
              <a:lnSpc>
                <a:spcPct val="100000"/>
              </a:lnSpc>
              <a:spcBef>
                <a:spcPts val="48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36.7 hours of audio from 67 people with ALS, in partnership with the ALS Therapy Development Institute.</a:t>
            </a:r>
            <a:br>
              <a:rPr lang="en-US" sz="2300">
                <a:solidFill>
                  <a:srgbClr val="0033CC"/>
                </a:solidFill>
                <a:latin typeface="Trebuchet MS"/>
                <a:ea typeface="Trebuchet MS"/>
                <a:cs typeface="Trebuchet MS"/>
                <a:sym typeface="Trebuchet MS"/>
              </a:rPr>
            </a:br>
            <a:endParaRPr>
              <a:solidFill>
                <a:srgbClr val="0033CC"/>
              </a:solidFill>
            </a:endParaRPr>
          </a:p>
          <a:p>
            <a:pPr indent="-374650" lvl="0" marL="628650" marR="0" rtl="0" algn="just">
              <a:lnSpc>
                <a:spcPct val="100000"/>
              </a:lnSpc>
              <a:spcBef>
                <a:spcPts val="480"/>
              </a:spcBef>
              <a:spcAft>
                <a:spcPts val="0"/>
              </a:spcAft>
              <a:buClr>
                <a:srgbClr val="0033CC"/>
              </a:buClr>
              <a:buSzPts val="2300"/>
              <a:buFont typeface="Trebuchet MS"/>
              <a:buChar char="▪"/>
            </a:pPr>
            <a:r>
              <a:rPr b="1" lang="en-US" sz="2400">
                <a:solidFill>
                  <a:srgbClr val="0033CC"/>
                </a:solidFill>
                <a:latin typeface="Trebuchet MS"/>
                <a:ea typeface="Trebuchet MS"/>
                <a:cs typeface="Trebuchet MS"/>
                <a:sym typeface="Trebuchet MS"/>
              </a:rPr>
              <a:t>Accented Speech</a:t>
            </a:r>
            <a:endParaRPr b="1" sz="2400">
              <a:solidFill>
                <a:srgbClr val="0033CC"/>
              </a:solidFill>
              <a:latin typeface="Trebuchet MS"/>
              <a:ea typeface="Trebuchet MS"/>
              <a:cs typeface="Trebuchet MS"/>
              <a:sym typeface="Trebuchet MS"/>
            </a:endParaRPr>
          </a:p>
          <a:p>
            <a:pPr indent="-374650" lvl="1" marL="914400" marR="0" rtl="0" algn="just">
              <a:lnSpc>
                <a:spcPct val="100000"/>
              </a:lnSpc>
              <a:spcBef>
                <a:spcPts val="48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L2 Arctic dataset of non native speech, consists of 20 speakers with approximately 1 hour speech per speaker.</a:t>
            </a:r>
            <a:endParaRPr sz="2300">
              <a:solidFill>
                <a:srgbClr val="0033CC"/>
              </a:solidFill>
              <a:latin typeface="Trebuchet MS"/>
              <a:ea typeface="Trebuchet MS"/>
              <a:cs typeface="Trebuchet MS"/>
              <a:sym typeface="Trebuchet MS"/>
            </a:endParaRPr>
          </a:p>
        </p:txBody>
      </p:sp>
      <p:pic>
        <p:nvPicPr>
          <p:cNvPr id="356" name="Google Shape;356;g2c1ef844a56_0_5"/>
          <p:cNvPicPr preferRelativeResize="0"/>
          <p:nvPr/>
        </p:nvPicPr>
        <p:blipFill>
          <a:blip r:embed="rId4">
            <a:alphaModFix/>
          </a:blip>
          <a:stretch>
            <a:fillRect/>
          </a:stretch>
        </p:blipFill>
        <p:spPr>
          <a:xfrm>
            <a:off x="7186151" y="2828475"/>
            <a:ext cx="4842149" cy="28492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c1ef844a56_0_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363" name="Google Shape;363;g2c1ef844a56_0_1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g2c1ef844a56_0_1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pic>
        <p:nvPicPr>
          <p:cNvPr id="365" name="Google Shape;365;g2c1ef844a56_0_18"/>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66" name="Google Shape;366;g2c1ef844a56_0_18"/>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
        <p:nvSpPr>
          <p:cNvPr id="367" name="Google Shape;367;g2c1ef844a56_0_18"/>
          <p:cNvSpPr txBox="1"/>
          <p:nvPr/>
        </p:nvSpPr>
        <p:spPr>
          <a:xfrm>
            <a:off x="1303642" y="1681750"/>
            <a:ext cx="9584700" cy="46746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rgbClr val="000000"/>
              </a:buClr>
              <a:buSzPts val="2600"/>
              <a:buFont typeface="Arial"/>
              <a:buNone/>
            </a:pPr>
            <a:r>
              <a:rPr b="1" lang="en-US" sz="2600" u="sng">
                <a:solidFill>
                  <a:srgbClr val="0033CC"/>
                </a:solidFill>
                <a:latin typeface="Trebuchet MS"/>
                <a:ea typeface="Trebuchet MS"/>
                <a:cs typeface="Trebuchet MS"/>
                <a:sym typeface="Trebuchet MS"/>
              </a:rPr>
              <a:t>Future Work</a:t>
            </a:r>
            <a:endParaRPr b="1" i="0" sz="2600" u="sng" cap="none" strike="noStrike">
              <a:solidFill>
                <a:srgbClr val="0033CC"/>
              </a:solidFill>
              <a:latin typeface="Trebuchet MS"/>
              <a:ea typeface="Trebuchet MS"/>
              <a:cs typeface="Trebuchet MS"/>
              <a:sym typeface="Trebuchet MS"/>
            </a:endParaRPr>
          </a:p>
          <a:p>
            <a:pPr indent="-374650" lvl="0" marL="1085850" marR="0" rtl="0" algn="just">
              <a:lnSpc>
                <a:spcPct val="100000"/>
              </a:lnSpc>
              <a:spcBef>
                <a:spcPts val="48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Open question on </a:t>
            </a:r>
            <a:r>
              <a:rPr b="1" lang="en-US" sz="2300">
                <a:solidFill>
                  <a:srgbClr val="0033CC"/>
                </a:solidFill>
                <a:latin typeface="Trebuchet MS"/>
                <a:ea typeface="Trebuchet MS"/>
                <a:cs typeface="Trebuchet MS"/>
                <a:sym typeface="Trebuchet MS"/>
              </a:rPr>
              <a:t>additional techniques</a:t>
            </a:r>
            <a:r>
              <a:rPr lang="en-US" sz="2300">
                <a:solidFill>
                  <a:srgbClr val="0033CC"/>
                </a:solidFill>
                <a:latin typeface="Trebuchet MS"/>
                <a:ea typeface="Trebuchet MS"/>
                <a:cs typeface="Trebuchet MS"/>
                <a:sym typeface="Trebuchet MS"/>
              </a:rPr>
              <a:t> that can be helpful in the low data regime ( Virtual Adversarial Training, data augmentation, etc.)</a:t>
            </a:r>
            <a:endParaRPr sz="2300">
              <a:solidFill>
                <a:srgbClr val="0033CC"/>
              </a:solidFill>
              <a:latin typeface="Trebuchet MS"/>
              <a:ea typeface="Trebuchet MS"/>
              <a:cs typeface="Trebuchet MS"/>
              <a:sym typeface="Trebuchet MS"/>
            </a:endParaRPr>
          </a:p>
          <a:p>
            <a:pPr indent="-374650" lvl="0" marL="1085850" marR="0" rtl="0" algn="just">
              <a:lnSpc>
                <a:spcPct val="100000"/>
              </a:lnSpc>
              <a:spcBef>
                <a:spcPts val="48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Explore </a:t>
            </a:r>
            <a:r>
              <a:rPr b="1" lang="en-US" sz="2300">
                <a:solidFill>
                  <a:srgbClr val="0033CC"/>
                </a:solidFill>
                <a:latin typeface="Trebuchet MS"/>
                <a:ea typeface="Trebuchet MS"/>
                <a:cs typeface="Trebuchet MS"/>
                <a:sym typeface="Trebuchet MS"/>
              </a:rPr>
              <a:t>pooling data from multiple speakers</a:t>
            </a:r>
            <a:r>
              <a:rPr lang="en-US" sz="2300">
                <a:solidFill>
                  <a:srgbClr val="0033CC"/>
                </a:solidFill>
                <a:latin typeface="Trebuchet MS"/>
                <a:ea typeface="Trebuchet MS"/>
                <a:cs typeface="Trebuchet MS"/>
                <a:sym typeface="Trebuchet MS"/>
              </a:rPr>
              <a:t> with similar conditions which where out of scope with respect to this paper.</a:t>
            </a:r>
            <a:endParaRPr sz="23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rPr b="1" lang="en-US" sz="2600" u="sng">
                <a:solidFill>
                  <a:srgbClr val="0033CC"/>
                </a:solidFill>
                <a:latin typeface="Trebuchet MS"/>
                <a:ea typeface="Trebuchet MS"/>
                <a:cs typeface="Trebuchet MS"/>
                <a:sym typeface="Trebuchet MS"/>
              </a:rPr>
              <a:t>Relevance</a:t>
            </a:r>
            <a:endParaRPr b="1" sz="2600" u="sng">
              <a:solidFill>
                <a:srgbClr val="0033CC"/>
              </a:solidFill>
              <a:latin typeface="Trebuchet MS"/>
              <a:ea typeface="Trebuchet MS"/>
              <a:cs typeface="Trebuchet MS"/>
              <a:sym typeface="Trebuchet MS"/>
            </a:endParaRPr>
          </a:p>
          <a:p>
            <a:pPr indent="-374650" lvl="0" marL="1085850" rtl="0" algn="just">
              <a:spcBef>
                <a:spcPts val="480"/>
              </a:spcBef>
              <a:spcAft>
                <a:spcPts val="0"/>
              </a:spcAft>
              <a:buClr>
                <a:srgbClr val="0033CC"/>
              </a:buClr>
              <a:buSzPts val="2300"/>
              <a:buFont typeface="Trebuchet MS"/>
              <a:buChar char="▪"/>
            </a:pPr>
            <a:r>
              <a:rPr lang="en-US" sz="2300">
                <a:solidFill>
                  <a:srgbClr val="0033CC"/>
                </a:solidFill>
                <a:latin typeface="Trebuchet MS"/>
                <a:ea typeface="Trebuchet MS"/>
                <a:cs typeface="Trebuchet MS"/>
                <a:sym typeface="Trebuchet MS"/>
              </a:rPr>
              <a:t>Explores and evaluates the technique of fine tuning already existing models using smaller datasets. </a:t>
            </a:r>
            <a:endParaRPr b="1" sz="2600" u="sng">
              <a:solidFill>
                <a:srgbClr val="0033CC"/>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6b4af93f27_0_2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4" name="Google Shape;374;g26b4af93f27_0_2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375" name="Google Shape;375;g26b4af93f27_0_29"/>
          <p:cNvSpPr txBox="1"/>
          <p:nvPr/>
        </p:nvSpPr>
        <p:spPr>
          <a:xfrm>
            <a:off x="2029650" y="1702350"/>
            <a:ext cx="8638500" cy="4674300"/>
          </a:xfrm>
          <a:prstGeom prst="rect">
            <a:avLst/>
          </a:prstGeom>
          <a:noFill/>
          <a:ln>
            <a:noFill/>
          </a:ln>
        </p:spPr>
        <p:txBody>
          <a:bodyPr anchorCtr="0" anchor="ctr" bIns="45700" lIns="91425" spcFirstLastPara="1" rIns="91425" wrap="square" tIns="45700">
            <a:noAutofit/>
          </a:bodyPr>
          <a:lstStyle/>
          <a:p>
            <a:pPr indent="0" lvl="0" marL="457200" rtl="0" algn="ctr">
              <a:spcBef>
                <a:spcPts val="480"/>
              </a:spcBef>
              <a:spcAft>
                <a:spcPts val="0"/>
              </a:spcAft>
              <a:buNone/>
            </a:pPr>
            <a:r>
              <a:rPr b="1" lang="en-US" sz="2800">
                <a:solidFill>
                  <a:srgbClr val="0033CC"/>
                </a:solidFill>
                <a:latin typeface="Trebuchet MS"/>
                <a:ea typeface="Trebuchet MS"/>
                <a:cs typeface="Trebuchet MS"/>
                <a:sym typeface="Trebuchet MS"/>
              </a:rPr>
              <a:t>3. Articulatory Features for ASR of Pathological Speech </a:t>
            </a:r>
            <a:r>
              <a:rPr b="1" lang="en-US" sz="2800">
                <a:solidFill>
                  <a:srgbClr val="0033CC"/>
                </a:solidFill>
                <a:latin typeface="Trebuchet MS"/>
                <a:ea typeface="Trebuchet MS"/>
                <a:cs typeface="Trebuchet MS"/>
                <a:sym typeface="Trebuchet MS"/>
              </a:rPr>
              <a:t>[4]</a:t>
            </a:r>
            <a:endParaRPr b="1" sz="2800">
              <a:solidFill>
                <a:srgbClr val="0033CC"/>
              </a:solidFill>
              <a:latin typeface="Trebuchet MS"/>
              <a:ea typeface="Trebuchet MS"/>
              <a:cs typeface="Trebuchet MS"/>
              <a:sym typeface="Trebuchet MS"/>
            </a:endParaRPr>
          </a:p>
          <a:p>
            <a:pPr indent="0" lvl="0" marL="457200" rtl="0" algn="ctr">
              <a:spcBef>
                <a:spcPts val="480"/>
              </a:spcBef>
              <a:spcAft>
                <a:spcPts val="0"/>
              </a:spcAft>
              <a:buNone/>
            </a:pPr>
            <a:r>
              <a:t/>
            </a:r>
            <a:endParaRPr b="1" sz="2800">
              <a:solidFill>
                <a:srgbClr val="0033CC"/>
              </a:solidFill>
              <a:latin typeface="Trebuchet MS"/>
              <a:ea typeface="Trebuchet MS"/>
              <a:cs typeface="Trebuchet MS"/>
              <a:sym typeface="Trebuchet MS"/>
            </a:endParaRPr>
          </a:p>
          <a:p>
            <a:pPr indent="0" lvl="0" marL="457200" rtl="0" algn="ctr">
              <a:spcBef>
                <a:spcPts val="480"/>
              </a:spcBef>
              <a:spcAft>
                <a:spcPts val="0"/>
              </a:spcAft>
              <a:buNone/>
            </a:pPr>
            <a:r>
              <a:rPr b="1" lang="en-US" sz="2500">
                <a:solidFill>
                  <a:srgbClr val="0033CC"/>
                </a:solidFill>
                <a:latin typeface="Trebuchet MS"/>
                <a:ea typeface="Trebuchet MS"/>
                <a:cs typeface="Trebuchet MS"/>
                <a:sym typeface="Trebuchet MS"/>
              </a:rPr>
              <a:t>Vandana S (PES1UG21CS697)</a:t>
            </a:r>
            <a:endParaRPr b="1" sz="2500">
              <a:solidFill>
                <a:srgbClr val="0033CC"/>
              </a:solidFill>
              <a:latin typeface="Trebuchet MS"/>
              <a:ea typeface="Trebuchet MS"/>
              <a:cs typeface="Trebuchet MS"/>
              <a:sym typeface="Trebuchet MS"/>
            </a:endParaRPr>
          </a:p>
        </p:txBody>
      </p:sp>
      <p:pic>
        <p:nvPicPr>
          <p:cNvPr id="376" name="Google Shape;376;g26b4af93f27_0_29"/>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77" name="Google Shape;377;g26b4af93f27_0_2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378" name="Google Shape;378;g26b4af93f27_0_29"/>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0" name="Google Shape;80;p3"/>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Abstract  </a:t>
            </a:r>
            <a:endParaRPr b="0" i="0" sz="1400" u="none" cap="none" strike="noStrike">
              <a:solidFill>
                <a:srgbClr val="000000"/>
              </a:solidFill>
              <a:latin typeface="Arial"/>
              <a:ea typeface="Arial"/>
              <a:cs typeface="Arial"/>
              <a:sym typeface="Arial"/>
            </a:endParaRPr>
          </a:p>
        </p:txBody>
      </p:sp>
      <p:sp>
        <p:nvSpPr>
          <p:cNvPr id="81" name="Google Shape;81;p3"/>
          <p:cNvSpPr txBox="1"/>
          <p:nvPr/>
        </p:nvSpPr>
        <p:spPr>
          <a:xfrm>
            <a:off x="556625" y="1617675"/>
            <a:ext cx="10491000" cy="44253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368300" lvl="0" marL="457200" marR="0" rtl="0" algn="just">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Effective communication is essential for individuals to express themselves, convey ideas, and connect with others. However, for people with speech </a:t>
            </a:r>
            <a:r>
              <a:rPr lang="en-US" sz="2200">
                <a:solidFill>
                  <a:srgbClr val="0033CC"/>
                </a:solidFill>
                <a:latin typeface="Trebuchet MS"/>
                <a:ea typeface="Trebuchet MS"/>
                <a:cs typeface="Trebuchet MS"/>
                <a:sym typeface="Trebuchet MS"/>
              </a:rPr>
              <a:t>impairments</a:t>
            </a:r>
            <a:r>
              <a:rPr lang="en-US" sz="2200">
                <a:solidFill>
                  <a:srgbClr val="0033CC"/>
                </a:solidFill>
                <a:latin typeface="Trebuchet MS"/>
                <a:ea typeface="Trebuchet MS"/>
                <a:cs typeface="Trebuchet MS"/>
                <a:sym typeface="Trebuchet MS"/>
              </a:rPr>
              <a:t> this can be challenging. Whether caused by medical conditions, developmental disorders, or other factors, speech difficulties often create barriers to clear and understandable communication. </a:t>
            </a:r>
            <a:endParaRPr sz="22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368300" lvl="0" marL="457200" marR="0" rtl="0" algn="just">
              <a:spcBef>
                <a:spcPts val="48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In response to this challenge our project aims to develop a solution that enhances impaired speech outputs, ensuring clearer communication for these individuals. </a:t>
            </a:r>
            <a:endParaRPr sz="22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000">
              <a:solidFill>
                <a:srgbClr val="0033CC"/>
              </a:solidFill>
              <a:latin typeface="Trebuchet MS"/>
              <a:ea typeface="Trebuchet MS"/>
              <a:cs typeface="Trebuchet MS"/>
              <a:sym typeface="Trebuchet MS"/>
            </a:endParaRPr>
          </a:p>
        </p:txBody>
      </p:sp>
      <p:pic>
        <p:nvPicPr>
          <p:cNvPr id="82" name="Google Shape;82;p3"/>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83" name="Google Shape;83;p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84" name="Google Shape;84;p3"/>
          <p:cNvSpPr txBox="1"/>
          <p:nvPr/>
        </p:nvSpPr>
        <p:spPr>
          <a:xfrm>
            <a:off x="76201" y="9761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6b4af93f27_0_4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5" name="Google Shape;385;g26b4af93f27_0_4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386" name="Google Shape;386;g26b4af93f27_0_41"/>
          <p:cNvSpPr txBox="1"/>
          <p:nvPr/>
        </p:nvSpPr>
        <p:spPr>
          <a:xfrm>
            <a:off x="1002550" y="1061000"/>
            <a:ext cx="9964200" cy="5361600"/>
          </a:xfrm>
          <a:prstGeom prst="rect">
            <a:avLst/>
          </a:prstGeom>
          <a:noFill/>
          <a:ln>
            <a:noFill/>
          </a:ln>
        </p:spPr>
        <p:txBody>
          <a:bodyPr anchorCtr="0" anchor="ctr" bIns="45700" lIns="91425" spcFirstLastPara="1" rIns="91425" wrap="square" tIns="45700">
            <a:noAutofit/>
          </a:bodyPr>
          <a:lstStyle/>
          <a:p>
            <a:pPr indent="0" lvl="0" marL="0" rtl="0" algn="l">
              <a:spcBef>
                <a:spcPts val="480"/>
              </a:spcBef>
              <a:spcAft>
                <a:spcPts val="0"/>
              </a:spcAft>
              <a:buNone/>
            </a:pPr>
            <a:r>
              <a:rPr b="1" lang="en-US" sz="2600" u="sng">
                <a:solidFill>
                  <a:srgbClr val="0033CC"/>
                </a:solidFill>
                <a:latin typeface="Trebuchet MS"/>
                <a:ea typeface="Trebuchet MS"/>
                <a:cs typeface="Trebuchet MS"/>
                <a:sym typeface="Trebuchet MS"/>
              </a:rPr>
              <a:t>Abstract:</a:t>
            </a:r>
            <a:endParaRPr b="1" sz="2600" u="sng">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lang="en-US" sz="2100">
                <a:solidFill>
                  <a:srgbClr val="0033CC"/>
                </a:solidFill>
                <a:latin typeface="Trebuchet MS"/>
                <a:ea typeface="Trebuchet MS"/>
                <a:cs typeface="Trebuchet MS"/>
                <a:sym typeface="Trebuchet MS"/>
              </a:rPr>
              <a:t>This study investigates the </a:t>
            </a:r>
            <a:r>
              <a:rPr lang="en-US" sz="2100" u="sng">
                <a:solidFill>
                  <a:srgbClr val="0033CC"/>
                </a:solidFill>
                <a:latin typeface="Trebuchet MS"/>
                <a:ea typeface="Trebuchet MS"/>
                <a:cs typeface="Trebuchet MS"/>
                <a:sym typeface="Trebuchet MS"/>
              </a:rPr>
              <a:t>joint use of Articulatory and Acoustic features</a:t>
            </a:r>
            <a:r>
              <a:rPr lang="en-US" sz="2100">
                <a:solidFill>
                  <a:srgbClr val="0033CC"/>
                </a:solidFill>
                <a:latin typeface="Trebuchet MS"/>
                <a:ea typeface="Trebuchet MS"/>
                <a:cs typeface="Trebuchet MS"/>
                <a:sym typeface="Trebuchet MS"/>
              </a:rPr>
              <a:t> in </a:t>
            </a:r>
            <a:r>
              <a:rPr b="1" lang="en-US" sz="2100">
                <a:solidFill>
                  <a:srgbClr val="0033CC"/>
                </a:solidFill>
                <a:latin typeface="Trebuchet MS"/>
                <a:ea typeface="Trebuchet MS"/>
                <a:cs typeface="Trebuchet MS"/>
                <a:sym typeface="Trebuchet MS"/>
              </a:rPr>
              <a:t>Automatic Speech Recognition (ASR) systems</a:t>
            </a:r>
            <a:r>
              <a:rPr lang="en-US" sz="2100">
                <a:solidFill>
                  <a:srgbClr val="0033CC"/>
                </a:solidFill>
                <a:latin typeface="Trebuchet MS"/>
                <a:ea typeface="Trebuchet MS"/>
                <a:cs typeface="Trebuchet MS"/>
                <a:sym typeface="Trebuchet MS"/>
              </a:rPr>
              <a:t> for pathological speech, particularly dysarthria. Despite extensive efforts, current ASR systems struggle with lower performance on pathological compared to normal speech. This is due to the high variability caused due to articulatory impairments.</a:t>
            </a:r>
            <a:endParaRPr sz="21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rPr lang="en-US" sz="2100">
                <a:solidFill>
                  <a:srgbClr val="0033CC"/>
                </a:solidFill>
                <a:latin typeface="Trebuchet MS"/>
                <a:ea typeface="Trebuchet MS"/>
                <a:cs typeface="Trebuchet MS"/>
                <a:sym typeface="Trebuchet MS"/>
              </a:rPr>
              <a:t>To address this, a f</a:t>
            </a:r>
            <a:r>
              <a:rPr lang="en-US" sz="2100" u="sng">
                <a:solidFill>
                  <a:srgbClr val="0033CC"/>
                </a:solidFill>
                <a:latin typeface="Trebuchet MS"/>
                <a:ea typeface="Trebuchet MS"/>
                <a:cs typeface="Trebuchet MS"/>
                <a:sym typeface="Trebuchet MS"/>
              </a:rPr>
              <a:t>used-featuremap convolution neural network (fCNN)</a:t>
            </a:r>
            <a:r>
              <a:rPr lang="en-US" sz="2100">
                <a:solidFill>
                  <a:srgbClr val="0033CC"/>
                </a:solidFill>
                <a:latin typeface="Trebuchet MS"/>
                <a:ea typeface="Trebuchet MS"/>
                <a:cs typeface="Trebuchet MS"/>
                <a:sym typeface="Trebuchet MS"/>
              </a:rPr>
              <a:t> that </a:t>
            </a:r>
            <a:r>
              <a:rPr b="1" lang="en-US" sz="2100">
                <a:solidFill>
                  <a:srgbClr val="0033CC"/>
                </a:solidFill>
                <a:latin typeface="Trebuchet MS"/>
                <a:ea typeface="Trebuchet MS"/>
                <a:cs typeface="Trebuchet MS"/>
                <a:sym typeface="Trebuchet MS"/>
              </a:rPr>
              <a:t>integrates articulatory and acoustic information </a:t>
            </a:r>
            <a:r>
              <a:rPr lang="en-US" sz="2100">
                <a:solidFill>
                  <a:srgbClr val="0033CC"/>
                </a:solidFill>
                <a:latin typeface="Trebuchet MS"/>
                <a:ea typeface="Trebuchet MS"/>
                <a:cs typeface="Trebuchet MS"/>
                <a:sym typeface="Trebuchet MS"/>
              </a:rPr>
              <a:t>is proposed. The fCNN is evaluated against conventional CNNs and time frequency convolutional networks (TFCNNs) using Dutch and Flemish pathological speech corpora.</a:t>
            </a:r>
            <a:endParaRPr sz="2100">
              <a:solidFill>
                <a:srgbClr val="0033CC"/>
              </a:solidFill>
              <a:latin typeface="Trebuchet MS"/>
              <a:ea typeface="Trebuchet MS"/>
              <a:cs typeface="Trebuchet MS"/>
              <a:sym typeface="Trebuchet MS"/>
            </a:endParaRPr>
          </a:p>
        </p:txBody>
      </p:sp>
      <p:pic>
        <p:nvPicPr>
          <p:cNvPr id="387" name="Google Shape;387;g26b4af93f27_0_4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88" name="Google Shape;388;g26b4af93f27_0_4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389" name="Google Shape;389;g26b4af93f27_0_4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6b4af93f27_0_5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6" name="Google Shape;396;g26b4af93f27_0_5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397" name="Google Shape;397;g26b4af93f27_0_54"/>
          <p:cNvSpPr txBox="1"/>
          <p:nvPr/>
        </p:nvSpPr>
        <p:spPr>
          <a:xfrm>
            <a:off x="479750" y="2075850"/>
            <a:ext cx="6765900" cy="4582200"/>
          </a:xfrm>
          <a:prstGeom prst="rect">
            <a:avLst/>
          </a:prstGeom>
          <a:noFill/>
          <a:ln>
            <a:noFill/>
          </a:ln>
        </p:spPr>
        <p:txBody>
          <a:bodyPr anchorCtr="0" anchor="ctr" bIns="45700" lIns="91425" spcFirstLastPara="1" rIns="91425" wrap="square" tIns="45700">
            <a:noAutofit/>
          </a:bodyPr>
          <a:lstStyle/>
          <a:p>
            <a:pPr indent="0" lvl="0" marL="0" rtl="0" algn="l">
              <a:spcBef>
                <a:spcPts val="480"/>
              </a:spcBef>
              <a:spcAft>
                <a:spcPts val="0"/>
              </a:spcAft>
              <a:buNone/>
            </a:pPr>
            <a:r>
              <a:rPr b="1" lang="en-US" sz="2400" u="sng">
                <a:solidFill>
                  <a:srgbClr val="0033CC"/>
                </a:solidFill>
                <a:latin typeface="Trebuchet MS"/>
                <a:ea typeface="Trebuchet MS"/>
                <a:cs typeface="Trebuchet MS"/>
                <a:sym typeface="Trebuchet MS"/>
              </a:rPr>
              <a:t>Model Architecture</a:t>
            </a:r>
            <a:r>
              <a:rPr b="1" lang="en-US" sz="2400" u="sng">
                <a:solidFill>
                  <a:srgbClr val="0033CC"/>
                </a:solidFill>
                <a:latin typeface="Trebuchet MS"/>
                <a:ea typeface="Trebuchet MS"/>
                <a:cs typeface="Trebuchet MS"/>
                <a:sym typeface="Trebuchet MS"/>
              </a:rPr>
              <a:t>:</a:t>
            </a:r>
            <a:endParaRPr b="1" sz="2400" u="sng">
              <a:solidFill>
                <a:srgbClr val="0033CC"/>
              </a:solidFill>
              <a:latin typeface="Trebuchet MS"/>
              <a:ea typeface="Trebuchet MS"/>
              <a:cs typeface="Trebuchet MS"/>
              <a:sym typeface="Trebuchet MS"/>
            </a:endParaRPr>
          </a:p>
          <a:p>
            <a:pPr indent="-355600" lvl="0" marL="457200" rtl="0" algn="l">
              <a:lnSpc>
                <a:spcPct val="115000"/>
              </a:lnSpc>
              <a:spcBef>
                <a:spcPts val="120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fCNN model proposed for dysarthric speech recognition combines acoustic and articulatory features to address ASR challenges. </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It consists of two specialized convolutional layers: one for acoustic features, derived from filterbank energy, and another for articulatory features, specifically tongue and lip movement trajectories. </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Max-pooling is applied post-convolution to extract salient features, which are fused before input to a single neural network. </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This design enables comprehensive integration of acoustic and articulatory information, enhancing ASR performance for dysarthric speech.</a:t>
            </a:r>
            <a:endParaRPr sz="20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t/>
            </a:r>
            <a:endParaRPr sz="1900">
              <a:solidFill>
                <a:srgbClr val="0000FF"/>
              </a:solidFill>
              <a:latin typeface="Trebuchet MS"/>
              <a:ea typeface="Trebuchet MS"/>
              <a:cs typeface="Trebuchet MS"/>
              <a:sym typeface="Trebuchet MS"/>
            </a:endParaRPr>
          </a:p>
        </p:txBody>
      </p:sp>
      <p:pic>
        <p:nvPicPr>
          <p:cNvPr id="398" name="Google Shape;398;g26b4af93f27_0_5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399" name="Google Shape;399;g26b4af93f27_0_5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00" name="Google Shape;400;g26b4af93f27_0_54"/>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pic>
        <p:nvPicPr>
          <p:cNvPr id="401" name="Google Shape;401;g26b4af93f27_0_54"/>
          <p:cNvPicPr preferRelativeResize="0"/>
          <p:nvPr/>
        </p:nvPicPr>
        <p:blipFill>
          <a:blip r:embed="rId4">
            <a:alphaModFix/>
          </a:blip>
          <a:stretch>
            <a:fillRect/>
          </a:stretch>
        </p:blipFill>
        <p:spPr>
          <a:xfrm>
            <a:off x="6984075" y="1787675"/>
            <a:ext cx="5117576" cy="1985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6b4af93f27_0_6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8" name="Google Shape;408;g26b4af93f27_0_6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409" name="Google Shape;409;g26b4af93f27_0_68"/>
          <p:cNvSpPr txBox="1"/>
          <p:nvPr/>
        </p:nvSpPr>
        <p:spPr>
          <a:xfrm>
            <a:off x="679650" y="1811175"/>
            <a:ext cx="10563900" cy="4401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US" sz="2000" u="sng">
                <a:solidFill>
                  <a:srgbClr val="0033CC"/>
                </a:solidFill>
                <a:latin typeface="Trebuchet MS"/>
                <a:ea typeface="Trebuchet MS"/>
                <a:cs typeface="Trebuchet MS"/>
                <a:sym typeface="Trebuchet MS"/>
              </a:rPr>
              <a:t>Training Dataset :</a:t>
            </a:r>
            <a:endParaRPr b="1" sz="2000" u="sng">
              <a:solidFill>
                <a:srgbClr val="0033CC"/>
              </a:solidFill>
              <a:latin typeface="Trebuchet MS"/>
              <a:ea typeface="Trebuchet MS"/>
              <a:cs typeface="Trebuchet MS"/>
              <a:sym typeface="Trebuchet MS"/>
            </a:endParaRPr>
          </a:p>
          <a:p>
            <a:pPr indent="-355600" lvl="0" marL="457200" rtl="0" algn="l">
              <a:lnSpc>
                <a:spcPct val="115000"/>
              </a:lnSpc>
              <a:spcBef>
                <a:spcPts val="120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EST Dutch dysarthric speech database. [10]</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Components: Read speech, spontaneous conversations, interviews, and discussions.</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Duration: Normal Flemish (FL) speech data: 186.5 hours, Northern Dutch (NL) speech data: 255 hours, EST Dutch dysarthric speech database (Dys. NL): 6 hours and 16 minutes from 16 speakers.</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Exclusions: Segments with pronunciation errors, single words, and pseudowords were excluded to maintain the integrity of ASR performance evaluation.</a:t>
            </a:r>
            <a:endParaRPr sz="20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000" u="sng">
                <a:solidFill>
                  <a:srgbClr val="0033CC"/>
                </a:solidFill>
                <a:latin typeface="Trebuchet MS"/>
                <a:ea typeface="Trebuchet MS"/>
                <a:cs typeface="Trebuchet MS"/>
                <a:sym typeface="Trebuchet MS"/>
              </a:rPr>
              <a:t>Testing Dataset:</a:t>
            </a:r>
            <a:endParaRPr b="1" sz="2000" u="sng">
              <a:solidFill>
                <a:srgbClr val="0033CC"/>
              </a:solidFill>
              <a:latin typeface="Trebuchet MS"/>
              <a:ea typeface="Trebuchet MS"/>
              <a:cs typeface="Trebuchet MS"/>
              <a:sym typeface="Trebuchet MS"/>
            </a:endParaRPr>
          </a:p>
          <a:p>
            <a:pPr indent="-355600" lvl="0" marL="457200" rtl="0" algn="l">
              <a:lnSpc>
                <a:spcPct val="115000"/>
              </a:lnSpc>
              <a:spcBef>
                <a:spcPts val="120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CHASING01 Dutch Dysarthric Speech Data [9]</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Flemish COPAS Database [11]</a:t>
            </a:r>
            <a:endParaRPr sz="20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t/>
            </a:r>
            <a:endParaRPr sz="1900">
              <a:solidFill>
                <a:srgbClr val="0000FF"/>
              </a:solidFill>
              <a:latin typeface="Trebuchet MS"/>
              <a:ea typeface="Trebuchet MS"/>
              <a:cs typeface="Trebuchet MS"/>
              <a:sym typeface="Trebuchet MS"/>
            </a:endParaRPr>
          </a:p>
        </p:txBody>
      </p:sp>
      <p:pic>
        <p:nvPicPr>
          <p:cNvPr id="410" name="Google Shape;410;g26b4af93f27_0_68"/>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11" name="Google Shape;411;g26b4af93f27_0_6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12" name="Google Shape;412;g26b4af93f27_0_68"/>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6b4af93f27_0_8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9" name="Google Shape;419;g26b4af93f27_0_8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420" name="Google Shape;420;g26b4af93f27_0_86"/>
          <p:cNvSpPr txBox="1"/>
          <p:nvPr/>
        </p:nvSpPr>
        <p:spPr>
          <a:xfrm>
            <a:off x="679650" y="1811175"/>
            <a:ext cx="10563900" cy="4539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b="1" sz="2200" u="sng">
              <a:solidFill>
                <a:srgbClr val="0000FF"/>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b="1" sz="2200" u="sng">
              <a:solidFill>
                <a:srgbClr val="0000FF"/>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200" u="sng">
                <a:solidFill>
                  <a:srgbClr val="0033CC"/>
                </a:solidFill>
                <a:latin typeface="Trebuchet MS"/>
                <a:ea typeface="Trebuchet MS"/>
                <a:cs typeface="Trebuchet MS"/>
                <a:sym typeface="Trebuchet MS"/>
              </a:rPr>
              <a:t>Results:</a:t>
            </a:r>
            <a:endParaRPr b="1" sz="2200" u="sng">
              <a:solidFill>
                <a:srgbClr val="0033CC"/>
              </a:solidFill>
              <a:latin typeface="Trebuchet MS"/>
              <a:ea typeface="Trebuchet MS"/>
              <a:cs typeface="Trebuchet MS"/>
              <a:sym typeface="Trebuchet MS"/>
            </a:endParaRPr>
          </a:p>
          <a:p>
            <a:pPr indent="-361950" lvl="0" marL="457200" rtl="0" algn="l">
              <a:lnSpc>
                <a:spcPct val="150000"/>
              </a:lnSpc>
              <a:spcBef>
                <a:spcPts val="120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The results show that combining articulatory features with acoustic features improves speech recognition accuracy, especially for dysarthric speech.</a:t>
            </a:r>
            <a:endParaRPr sz="2100">
              <a:solidFill>
                <a:srgbClr val="0033CC"/>
              </a:solidFill>
              <a:latin typeface="Trebuchet MS"/>
              <a:ea typeface="Trebuchet MS"/>
              <a:cs typeface="Trebuchet MS"/>
              <a:sym typeface="Trebuchet MS"/>
            </a:endParaRPr>
          </a:p>
          <a:p>
            <a:pPr indent="-361950" lvl="0" marL="457200" rtl="0" algn="l">
              <a:lnSpc>
                <a:spcPct val="15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In Dutch test sets, the fCNN model achieved the best performance with a Word Error Rate (WER) of 19.1%, surpassing other models like CNN and TFCNN. </a:t>
            </a:r>
            <a:endParaRPr sz="2100">
              <a:solidFill>
                <a:srgbClr val="0033CC"/>
              </a:solidFill>
              <a:latin typeface="Trebuchet MS"/>
              <a:ea typeface="Trebuchet MS"/>
              <a:cs typeface="Trebuchet MS"/>
              <a:sym typeface="Trebuchet MS"/>
            </a:endParaRPr>
          </a:p>
          <a:p>
            <a:pPr indent="-361950" lvl="0" marL="457200" rtl="0" algn="l">
              <a:lnSpc>
                <a:spcPct val="150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 In Flemish test sets, the fCNN model consistently outperformed others, especially when trained on combined Flemish and Dutch data. </a:t>
            </a:r>
            <a:endParaRPr sz="2100">
              <a:solidFill>
                <a:srgbClr val="0033CC"/>
              </a:solidFill>
              <a:latin typeface="Trebuchet MS"/>
              <a:ea typeface="Trebuchet MS"/>
              <a:cs typeface="Trebuchet MS"/>
              <a:sym typeface="Trebuchet MS"/>
            </a:endParaRPr>
          </a:p>
          <a:p>
            <a:pPr indent="-361950" lvl="0" marL="457200" rtl="0" algn="l">
              <a:lnSpc>
                <a:spcPct val="150000"/>
              </a:lnSpc>
              <a:spcBef>
                <a:spcPts val="0"/>
              </a:spcBef>
              <a:spcAft>
                <a:spcPts val="0"/>
              </a:spcAft>
              <a:buClr>
                <a:srgbClr val="0000FF"/>
              </a:buClr>
              <a:buSzPts val="2100"/>
              <a:buFont typeface="Trebuchet MS"/>
              <a:buChar char="●"/>
            </a:pPr>
            <a:r>
              <a:rPr lang="en-US" sz="2100">
                <a:solidFill>
                  <a:srgbClr val="0033CC"/>
                </a:solidFill>
                <a:latin typeface="Trebuchet MS"/>
                <a:ea typeface="Trebuchet MS"/>
                <a:cs typeface="Trebuchet MS"/>
                <a:sym typeface="Trebuchet MS"/>
              </a:rPr>
              <a:t>This highlights the potential of using articulatory features to enhance ASR performance in pathological speech</a:t>
            </a:r>
            <a:r>
              <a:rPr b="1" lang="en-US" sz="2100">
                <a:solidFill>
                  <a:srgbClr val="0033CC"/>
                </a:solidFill>
                <a:latin typeface="Trebuchet MS"/>
                <a:ea typeface="Trebuchet MS"/>
                <a:cs typeface="Trebuchet MS"/>
                <a:sym typeface="Trebuchet MS"/>
              </a:rPr>
              <a:t>.</a:t>
            </a:r>
            <a:br>
              <a:rPr b="1" lang="en-US" sz="2100">
                <a:solidFill>
                  <a:srgbClr val="0000FF"/>
                </a:solidFill>
                <a:latin typeface="Trebuchet MS"/>
                <a:ea typeface="Trebuchet MS"/>
                <a:cs typeface="Trebuchet MS"/>
                <a:sym typeface="Trebuchet MS"/>
              </a:rPr>
            </a:br>
            <a:endParaRPr sz="2100">
              <a:solidFill>
                <a:srgbClr val="0000FF"/>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sz="1900">
              <a:solidFill>
                <a:srgbClr val="0000FF"/>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t/>
            </a:r>
            <a:endParaRPr sz="1900">
              <a:solidFill>
                <a:srgbClr val="0000FF"/>
              </a:solidFill>
              <a:latin typeface="Trebuchet MS"/>
              <a:ea typeface="Trebuchet MS"/>
              <a:cs typeface="Trebuchet MS"/>
              <a:sym typeface="Trebuchet MS"/>
            </a:endParaRPr>
          </a:p>
        </p:txBody>
      </p:sp>
      <p:pic>
        <p:nvPicPr>
          <p:cNvPr id="421" name="Google Shape;421;g26b4af93f27_0_8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22" name="Google Shape;422;g26b4af93f27_0_8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23" name="Google Shape;423;g26b4af93f27_0_8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6b4af93f27_0_9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0" name="Google Shape;430;g26b4af93f27_0_9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431" name="Google Shape;431;g26b4af93f27_0_98"/>
          <p:cNvSpPr txBox="1"/>
          <p:nvPr/>
        </p:nvSpPr>
        <p:spPr>
          <a:xfrm>
            <a:off x="614250" y="2060475"/>
            <a:ext cx="10963500" cy="429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US" sz="2200" u="sng">
                <a:solidFill>
                  <a:srgbClr val="0033CC"/>
                </a:solidFill>
                <a:latin typeface="Trebuchet MS"/>
                <a:ea typeface="Trebuchet MS"/>
                <a:cs typeface="Trebuchet MS"/>
                <a:sym typeface="Trebuchet MS"/>
              </a:rPr>
              <a:t>Metrics</a:t>
            </a:r>
            <a:r>
              <a:rPr b="1" lang="en-US" sz="2200">
                <a:solidFill>
                  <a:srgbClr val="0033CC"/>
                </a:solidFill>
                <a:latin typeface="Trebuchet MS"/>
                <a:ea typeface="Trebuchet MS"/>
                <a:cs typeface="Trebuchet MS"/>
                <a:sym typeface="Trebuchet MS"/>
              </a:rPr>
              <a:t>- </a:t>
            </a:r>
            <a:r>
              <a:rPr lang="en-US" sz="1600">
                <a:solidFill>
                  <a:srgbClr val="0033CC"/>
                </a:solidFill>
                <a:latin typeface="Trebuchet MS"/>
                <a:ea typeface="Trebuchet MS"/>
                <a:cs typeface="Trebuchet MS"/>
                <a:sym typeface="Trebuchet MS"/>
              </a:rPr>
              <a:t>Word Error Rate (WER): WER is used as the primary metric to evaluate the performance of ASR systems. It measures the percentage of words in the recognized output that differ from the reference transcription</a:t>
            </a:r>
            <a:r>
              <a:rPr lang="en-US" sz="1500">
                <a:solidFill>
                  <a:srgbClr val="0033CC"/>
                </a:solidFill>
                <a:latin typeface="Trebuchet MS"/>
                <a:ea typeface="Trebuchet MS"/>
                <a:cs typeface="Trebuchet MS"/>
                <a:sym typeface="Trebuchet MS"/>
              </a:rPr>
              <a:t>.</a:t>
            </a:r>
            <a:endParaRPr sz="15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200" u="sng">
                <a:solidFill>
                  <a:srgbClr val="0033CC"/>
                </a:solidFill>
                <a:latin typeface="Trebuchet MS"/>
                <a:ea typeface="Trebuchet MS"/>
                <a:cs typeface="Trebuchet MS"/>
                <a:sym typeface="Trebuchet MS"/>
              </a:rPr>
              <a:t>Future Works</a:t>
            </a:r>
            <a:r>
              <a:rPr b="1" lang="en-US" sz="2200">
                <a:solidFill>
                  <a:srgbClr val="0033CC"/>
                </a:solidFill>
                <a:latin typeface="Trebuchet MS"/>
                <a:ea typeface="Trebuchet MS"/>
                <a:cs typeface="Trebuchet MS"/>
                <a:sym typeface="Trebuchet MS"/>
              </a:rPr>
              <a:t>-</a:t>
            </a:r>
            <a:endParaRPr b="1" sz="2200">
              <a:solidFill>
                <a:srgbClr val="0033CC"/>
              </a:solidFill>
              <a:latin typeface="Trebuchet MS"/>
              <a:ea typeface="Trebuchet MS"/>
              <a:cs typeface="Trebuchet MS"/>
              <a:sym typeface="Trebuchet MS"/>
            </a:endParaRPr>
          </a:p>
          <a:p>
            <a:pPr indent="-342900" lvl="0" marL="457200" rtl="0" algn="l">
              <a:lnSpc>
                <a:spcPct val="115000"/>
              </a:lnSpc>
              <a:spcBef>
                <a:spcPts val="1200"/>
              </a:spcBef>
              <a:spcAft>
                <a:spcPts val="0"/>
              </a:spcAft>
              <a:buClr>
                <a:srgbClr val="0033CC"/>
              </a:buClr>
              <a:buSzPts val="1800"/>
              <a:buFont typeface="Trebuchet MS"/>
              <a:buChar char="●"/>
            </a:pPr>
            <a:r>
              <a:rPr lang="en-US" sz="1800" u="sng">
                <a:solidFill>
                  <a:srgbClr val="0033CC"/>
                </a:solidFill>
                <a:latin typeface="Trebuchet MS"/>
                <a:ea typeface="Trebuchet MS"/>
                <a:cs typeface="Trebuchet MS"/>
                <a:sym typeface="Trebuchet MS"/>
              </a:rPr>
              <a:t>Further Investigation of Articulatory Features</a:t>
            </a:r>
            <a:r>
              <a:rPr lang="en-US" sz="1800">
                <a:solidFill>
                  <a:srgbClr val="0033CC"/>
                </a:solidFill>
                <a:latin typeface="Trebuchet MS"/>
                <a:ea typeface="Trebuchet MS"/>
                <a:cs typeface="Trebuchet MS"/>
                <a:sym typeface="Trebuchet MS"/>
              </a:rPr>
              <a:t>: Explore additional uses and benefits of articulatory features in ASR systems.</a:t>
            </a:r>
            <a:endParaRPr sz="1800">
              <a:solidFill>
                <a:srgbClr val="0033CC"/>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0033CC"/>
              </a:buClr>
              <a:buSzPts val="1800"/>
              <a:buFont typeface="Trebuchet MS"/>
              <a:buChar char="●"/>
            </a:pPr>
            <a:r>
              <a:rPr lang="en-US" sz="1800" u="sng">
                <a:solidFill>
                  <a:srgbClr val="0033CC"/>
                </a:solidFill>
                <a:latin typeface="Trebuchet MS"/>
                <a:ea typeface="Trebuchet MS"/>
                <a:cs typeface="Trebuchet MS"/>
                <a:sym typeface="Trebuchet MS"/>
              </a:rPr>
              <a:t>Model Optimization and Fine-Tuning</a:t>
            </a:r>
            <a:r>
              <a:rPr lang="en-US" sz="1800">
                <a:solidFill>
                  <a:srgbClr val="0033CC"/>
                </a:solidFill>
                <a:latin typeface="Trebuchet MS"/>
                <a:ea typeface="Trebuchet MS"/>
                <a:cs typeface="Trebuchet MS"/>
                <a:sym typeface="Trebuchet MS"/>
              </a:rPr>
              <a:t>: Improve performance and efficiency by optimizing hyperparameters and refining model architectures.</a:t>
            </a:r>
            <a:endParaRPr sz="1800">
              <a:solidFill>
                <a:srgbClr val="0033CC"/>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0033CC"/>
              </a:buClr>
              <a:buSzPts val="1800"/>
              <a:buFont typeface="Trebuchet MS"/>
              <a:buChar char="●"/>
            </a:pPr>
            <a:r>
              <a:rPr lang="en-US" sz="1800" u="sng">
                <a:solidFill>
                  <a:srgbClr val="0033CC"/>
                </a:solidFill>
                <a:latin typeface="Trebuchet MS"/>
                <a:ea typeface="Trebuchet MS"/>
                <a:cs typeface="Trebuchet MS"/>
                <a:sym typeface="Trebuchet MS"/>
              </a:rPr>
              <a:t>Robustness and Generalization</a:t>
            </a:r>
            <a:r>
              <a:rPr lang="en-US" sz="1800">
                <a:solidFill>
                  <a:srgbClr val="0033CC"/>
                </a:solidFill>
                <a:latin typeface="Trebuchet MS"/>
                <a:ea typeface="Trebuchet MS"/>
                <a:cs typeface="Trebuchet MS"/>
                <a:sym typeface="Trebuchet MS"/>
              </a:rPr>
              <a:t>: Assess how ASR systems handle variations in dysarthric speech characteristics and evaluate their ability to work across different languages and dialects.</a:t>
            </a:r>
            <a:endParaRPr sz="1800">
              <a:solidFill>
                <a:srgbClr val="0033CC"/>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0033CC"/>
              </a:buClr>
              <a:buSzPts val="1800"/>
              <a:buFont typeface="Trebuchet MS"/>
              <a:buChar char="●"/>
            </a:pPr>
            <a:r>
              <a:rPr lang="en-US" sz="1800" u="sng">
                <a:solidFill>
                  <a:srgbClr val="0033CC"/>
                </a:solidFill>
                <a:latin typeface="Trebuchet MS"/>
                <a:ea typeface="Trebuchet MS"/>
                <a:cs typeface="Trebuchet MS"/>
                <a:sym typeface="Trebuchet MS"/>
              </a:rPr>
              <a:t>User-Centric Evaluation</a:t>
            </a:r>
            <a:r>
              <a:rPr lang="en-US" sz="1800">
                <a:solidFill>
                  <a:srgbClr val="0033CC"/>
                </a:solidFill>
                <a:latin typeface="Trebuchet MS"/>
                <a:ea typeface="Trebuchet MS"/>
                <a:cs typeface="Trebuchet MS"/>
                <a:sym typeface="Trebuchet MS"/>
              </a:rPr>
              <a:t>: Conduct evaluations focusing on user needs and experiences to ensure the ASR systems meet their requirements effectively.</a:t>
            </a:r>
            <a:endParaRPr sz="1800">
              <a:solidFill>
                <a:srgbClr val="0033CC"/>
              </a:solidFill>
              <a:latin typeface="Trebuchet MS"/>
              <a:ea typeface="Trebuchet MS"/>
              <a:cs typeface="Trebuchet MS"/>
              <a:sym typeface="Trebuchet MS"/>
            </a:endParaRPr>
          </a:p>
          <a:p>
            <a:pPr indent="-342900" lvl="0" marL="457200" rtl="0" algn="l">
              <a:lnSpc>
                <a:spcPct val="115000"/>
              </a:lnSpc>
              <a:spcBef>
                <a:spcPts val="0"/>
              </a:spcBef>
              <a:spcAft>
                <a:spcPts val="0"/>
              </a:spcAft>
              <a:buClr>
                <a:srgbClr val="0033CC"/>
              </a:buClr>
              <a:buSzPts val="1800"/>
              <a:buFont typeface="Trebuchet MS"/>
              <a:buChar char="●"/>
            </a:pPr>
            <a:r>
              <a:rPr lang="en-US" sz="1800" u="sng">
                <a:solidFill>
                  <a:srgbClr val="0033CC"/>
                </a:solidFill>
                <a:latin typeface="Trebuchet MS"/>
                <a:ea typeface="Trebuchet MS"/>
                <a:cs typeface="Trebuchet MS"/>
                <a:sym typeface="Trebuchet MS"/>
              </a:rPr>
              <a:t>Integration with Assistive Technologies</a:t>
            </a:r>
            <a:r>
              <a:rPr lang="en-US" sz="1800">
                <a:solidFill>
                  <a:srgbClr val="0033CC"/>
                </a:solidFill>
                <a:latin typeface="Trebuchet MS"/>
                <a:ea typeface="Trebuchet MS"/>
                <a:cs typeface="Trebuchet MS"/>
                <a:sym typeface="Trebuchet MS"/>
              </a:rPr>
              <a:t>: Investigate integrating ASR systems with assistive technologies to improve accessibility for individuals with dysarthria. Additionally, explore real-time ASR applications for smoother communication in everyday situations.</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t/>
            </a:r>
            <a:endParaRPr b="1" sz="1600">
              <a:solidFill>
                <a:srgbClr val="0000FF"/>
              </a:solidFill>
              <a:latin typeface="Trebuchet MS"/>
              <a:ea typeface="Trebuchet MS"/>
              <a:cs typeface="Trebuchet MS"/>
              <a:sym typeface="Trebuchet MS"/>
            </a:endParaRPr>
          </a:p>
        </p:txBody>
      </p:sp>
      <p:pic>
        <p:nvPicPr>
          <p:cNvPr id="432" name="Google Shape;432;g26b4af93f27_0_98"/>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33" name="Google Shape;433;g26b4af93f27_0_9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34" name="Google Shape;434;g26b4af93f27_0_98"/>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6b4af93f27_0_1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1" name="Google Shape;441;g26b4af93f27_0_111"/>
          <p:cNvSpPr txBox="1"/>
          <p:nvPr/>
        </p:nvSpPr>
        <p:spPr>
          <a:xfrm>
            <a:off x="36438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442" name="Google Shape;442;g26b4af93f27_0_111"/>
          <p:cNvSpPr txBox="1"/>
          <p:nvPr/>
        </p:nvSpPr>
        <p:spPr>
          <a:xfrm>
            <a:off x="648875" y="1955350"/>
            <a:ext cx="10963500" cy="4401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Relevance to Project:</a:t>
            </a:r>
            <a:endParaRPr b="1" sz="2400">
              <a:solidFill>
                <a:srgbClr val="0033CC"/>
              </a:solidFill>
              <a:latin typeface="Trebuchet MS"/>
              <a:ea typeface="Trebuchet MS"/>
              <a:cs typeface="Trebuchet MS"/>
              <a:sym typeface="Trebuchet MS"/>
            </a:endParaRPr>
          </a:p>
          <a:p>
            <a:pPr indent="-355600" lvl="0" marL="457200" rtl="0" algn="l">
              <a:lnSpc>
                <a:spcPct val="115000"/>
              </a:lnSpc>
              <a:spcBef>
                <a:spcPts val="120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Incorporating articulatory features alongside acoustic ones in ASR systems is crucial for addressing challenges in pathological speech. </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This comprehensive approach enables a deeper understanding of unique speech patterns like dysarthria, leading to clearer communication. </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Articulatory features also allow for tailored solutions, ensuring personalized communication for individuals with speech difficulties.</a:t>
            </a:r>
            <a:endParaRPr sz="20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t/>
            </a:r>
            <a:endParaRPr b="1" sz="2200">
              <a:solidFill>
                <a:srgbClr val="0000FF"/>
              </a:solidFill>
              <a:latin typeface="Trebuchet MS"/>
              <a:ea typeface="Trebuchet MS"/>
              <a:cs typeface="Trebuchet MS"/>
              <a:sym typeface="Trebuchet MS"/>
            </a:endParaRPr>
          </a:p>
        </p:txBody>
      </p:sp>
      <p:pic>
        <p:nvPicPr>
          <p:cNvPr id="443" name="Google Shape;443;g26b4af93f27_0_11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44" name="Google Shape;444;g26b4af93f27_0_11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45" name="Google Shape;445;g26b4af93f27_0_11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2c2e93c21a6_2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52" name="Google Shape;452;g2c2e93c21a6_2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g2c2e93c21a6_2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454" name="Google Shape;454;g2c2e93c21a6_2_0"/>
          <p:cNvSpPr txBox="1"/>
          <p:nvPr/>
        </p:nvSpPr>
        <p:spPr>
          <a:xfrm>
            <a:off x="2029550" y="2213689"/>
            <a:ext cx="8638500" cy="29475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3000"/>
              <a:buFont typeface="Arial"/>
              <a:buNone/>
            </a:pPr>
            <a:r>
              <a:rPr b="1" lang="en-US" sz="3000">
                <a:solidFill>
                  <a:srgbClr val="0033CC"/>
                </a:solidFill>
                <a:latin typeface="Trebuchet MS"/>
                <a:ea typeface="Trebuchet MS"/>
                <a:cs typeface="Trebuchet MS"/>
                <a:sym typeface="Trebuchet MS"/>
              </a:rPr>
              <a:t>4</a:t>
            </a:r>
            <a:r>
              <a:rPr b="1" i="0" lang="en-US" sz="3000" u="none" cap="none" strike="noStrike">
                <a:solidFill>
                  <a:srgbClr val="0033CC"/>
                </a:solidFill>
                <a:latin typeface="Trebuchet MS"/>
                <a:ea typeface="Trebuchet MS"/>
                <a:cs typeface="Trebuchet MS"/>
                <a:sym typeface="Trebuchet MS"/>
              </a:rPr>
              <a:t>.</a:t>
            </a:r>
            <a:r>
              <a:rPr b="1" lang="en-US" sz="3000">
                <a:solidFill>
                  <a:srgbClr val="0033CC"/>
                </a:solidFill>
                <a:latin typeface="Trebuchet MS"/>
                <a:ea typeface="Trebuchet MS"/>
                <a:cs typeface="Trebuchet MS"/>
                <a:sym typeface="Trebuchet MS"/>
              </a:rPr>
              <a:t>Arabic Dysarthric Speech Recognition Using Adversarial and Signal-Based Augmentation </a:t>
            </a:r>
            <a:r>
              <a:rPr b="1" lang="en-US" sz="3000">
                <a:solidFill>
                  <a:srgbClr val="0033CC"/>
                </a:solidFill>
                <a:latin typeface="Trebuchet MS"/>
                <a:ea typeface="Trebuchet MS"/>
                <a:cs typeface="Trebuchet MS"/>
                <a:sym typeface="Trebuchet MS"/>
              </a:rPr>
              <a:t>[1]</a:t>
            </a:r>
            <a:endParaRPr baseline="30000" sz="1100">
              <a:solidFill>
                <a:srgbClr val="0033CC"/>
              </a:solidFill>
            </a:endParaRPr>
          </a:p>
          <a:p>
            <a:pPr indent="0" lvl="0" marL="0" marR="0" rtl="0" algn="just">
              <a:lnSpc>
                <a:spcPct val="100000"/>
              </a:lnSpc>
              <a:spcBef>
                <a:spcPts val="480"/>
              </a:spcBef>
              <a:spcAft>
                <a:spcPts val="0"/>
              </a:spcAft>
              <a:buClr>
                <a:srgbClr val="000000"/>
              </a:buClr>
              <a:buSzPts val="3000"/>
              <a:buFont typeface="Arial"/>
              <a:buNone/>
            </a:pPr>
            <a:r>
              <a:t/>
            </a:r>
            <a:endParaRPr b="1" sz="3000">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3000"/>
              <a:buFont typeface="Arial"/>
              <a:buNone/>
            </a:pPr>
            <a:r>
              <a:t/>
            </a:r>
            <a:endParaRPr b="1" sz="3000">
              <a:solidFill>
                <a:srgbClr val="0033CC"/>
              </a:solidFill>
              <a:latin typeface="Trebuchet MS"/>
              <a:ea typeface="Trebuchet MS"/>
              <a:cs typeface="Trebuchet MS"/>
              <a:sym typeface="Trebuchet MS"/>
            </a:endParaRPr>
          </a:p>
          <a:p>
            <a:pPr indent="0" lvl="0" marL="0" marR="0" rtl="0" algn="ctr">
              <a:lnSpc>
                <a:spcPct val="100000"/>
              </a:lnSpc>
              <a:spcBef>
                <a:spcPts val="480"/>
              </a:spcBef>
              <a:spcAft>
                <a:spcPts val="0"/>
              </a:spcAft>
              <a:buClr>
                <a:srgbClr val="000000"/>
              </a:buClr>
              <a:buSzPts val="3000"/>
              <a:buFont typeface="Arial"/>
              <a:buNone/>
            </a:pPr>
            <a:r>
              <a:rPr b="1" lang="en-US" sz="1900">
                <a:solidFill>
                  <a:srgbClr val="0033CC"/>
                </a:solidFill>
                <a:latin typeface="Trebuchet MS"/>
                <a:ea typeface="Trebuchet MS"/>
                <a:cs typeface="Trebuchet MS"/>
                <a:sym typeface="Trebuchet MS"/>
              </a:rPr>
              <a:t>Roseline Jerry A</a:t>
            </a:r>
            <a:r>
              <a:rPr b="1" lang="en-US" sz="1900">
                <a:solidFill>
                  <a:srgbClr val="0033CC"/>
                </a:solidFill>
                <a:latin typeface="Trebuchet MS"/>
                <a:ea typeface="Trebuchet MS"/>
                <a:cs typeface="Trebuchet MS"/>
                <a:sym typeface="Trebuchet MS"/>
              </a:rPr>
              <a:t> (PES1UG21SC500)</a:t>
            </a:r>
            <a:endParaRPr b="1" sz="1900">
              <a:solidFill>
                <a:srgbClr val="0033CC"/>
              </a:solidFill>
              <a:latin typeface="Trebuchet MS"/>
              <a:ea typeface="Trebuchet MS"/>
              <a:cs typeface="Trebuchet MS"/>
              <a:sym typeface="Trebuchet MS"/>
            </a:endParaRPr>
          </a:p>
        </p:txBody>
      </p:sp>
      <p:pic>
        <p:nvPicPr>
          <p:cNvPr id="455" name="Google Shape;455;g2c2e93c21a6_2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56" name="Google Shape;456;g2c2e93c21a6_2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c2e93c21a6_2_1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3" name="Google Shape;463;g2c2e93c21a6_2_1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sp>
        <p:nvSpPr>
          <p:cNvPr id="464" name="Google Shape;464;g2c2e93c21a6_2_13"/>
          <p:cNvSpPr txBox="1"/>
          <p:nvPr/>
        </p:nvSpPr>
        <p:spPr>
          <a:xfrm>
            <a:off x="1015775" y="1061000"/>
            <a:ext cx="9964200" cy="5361600"/>
          </a:xfrm>
          <a:prstGeom prst="rect">
            <a:avLst/>
          </a:prstGeom>
          <a:noFill/>
          <a:ln>
            <a:noFill/>
          </a:ln>
        </p:spPr>
        <p:txBody>
          <a:bodyPr anchorCtr="0" anchor="ctr" bIns="45700" lIns="91425" spcFirstLastPara="1" rIns="91425" wrap="square" tIns="45700">
            <a:noAutofit/>
          </a:bodyPr>
          <a:lstStyle/>
          <a:p>
            <a:pPr indent="0" lvl="0" marL="0" rtl="0" algn="l">
              <a:spcBef>
                <a:spcPts val="480"/>
              </a:spcBef>
              <a:spcAft>
                <a:spcPts val="0"/>
              </a:spcAft>
              <a:buNone/>
            </a:pPr>
            <a:r>
              <a:rPr b="1" lang="en-US" sz="2600">
                <a:solidFill>
                  <a:srgbClr val="0033CC"/>
                </a:solidFill>
                <a:latin typeface="Trebuchet MS"/>
                <a:ea typeface="Trebuchet MS"/>
                <a:cs typeface="Trebuchet MS"/>
                <a:sym typeface="Trebuchet MS"/>
              </a:rPr>
              <a:t>Abstract:</a:t>
            </a:r>
            <a:endParaRPr b="1" sz="2600">
              <a:solidFill>
                <a:srgbClr val="0033CC"/>
              </a:solidFill>
              <a:latin typeface="Trebuchet MS"/>
              <a:ea typeface="Trebuchet MS"/>
              <a:cs typeface="Trebuchet MS"/>
              <a:sym typeface="Trebuchet MS"/>
            </a:endParaRPr>
          </a:p>
          <a:p>
            <a:pPr indent="-361950" lvl="0" marL="457200" rtl="0" algn="l">
              <a:lnSpc>
                <a:spcPct val="115000"/>
              </a:lnSpc>
              <a:spcBef>
                <a:spcPts val="120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The authors address Arabic dysarthric automatic speech recognition by proposing a multi-stage augmentation approach. They first </a:t>
            </a:r>
            <a:r>
              <a:rPr lang="en-US" sz="2100" u="sng">
                <a:solidFill>
                  <a:srgbClr val="0033CC"/>
                </a:solidFill>
                <a:latin typeface="Trebuchet MS"/>
                <a:ea typeface="Trebuchet MS"/>
                <a:cs typeface="Trebuchet MS"/>
                <a:sym typeface="Trebuchet MS"/>
              </a:rPr>
              <a:t>modify healthy Arabic speech to simulate dysarthric speech</a:t>
            </a:r>
            <a:r>
              <a:rPr lang="en-US" sz="2100">
                <a:solidFill>
                  <a:srgbClr val="0033CC"/>
                </a:solidFill>
                <a:latin typeface="Trebuchet MS"/>
                <a:ea typeface="Trebuchet MS"/>
                <a:cs typeface="Trebuchet MS"/>
                <a:sym typeface="Trebuchet MS"/>
              </a:rPr>
              <a:t>, then employ a </a:t>
            </a:r>
            <a:r>
              <a:rPr lang="en-US" sz="2100" u="sng">
                <a:solidFill>
                  <a:srgbClr val="0033CC"/>
                </a:solidFill>
                <a:latin typeface="Trebuchet MS"/>
                <a:ea typeface="Trebuchet MS"/>
                <a:cs typeface="Trebuchet MS"/>
                <a:sym typeface="Trebuchet MS"/>
              </a:rPr>
              <a:t>Parallel Wave Generative adversarial model</a:t>
            </a:r>
            <a:r>
              <a:rPr lang="en-US" sz="2100">
                <a:solidFill>
                  <a:srgbClr val="0033CC"/>
                </a:solidFill>
                <a:latin typeface="Trebuchet MS"/>
                <a:ea typeface="Trebuchet MS"/>
                <a:cs typeface="Trebuchet MS"/>
                <a:sym typeface="Trebuchet MS"/>
              </a:rPr>
              <a:t> trained on English dysarthric data to further enhance the samples. </a:t>
            </a:r>
            <a:endParaRPr sz="2100">
              <a:solidFill>
                <a:srgbClr val="0033CC"/>
              </a:solidFill>
              <a:latin typeface="Trebuchet MS"/>
              <a:ea typeface="Trebuchet MS"/>
              <a:cs typeface="Trebuchet MS"/>
              <a:sym typeface="Trebuchet MS"/>
            </a:endParaRPr>
          </a:p>
          <a:p>
            <a:pPr indent="-361950" lvl="0" marL="457200" rtl="0" algn="l">
              <a:lnSpc>
                <a:spcPct val="115000"/>
              </a:lnSpc>
              <a:spcBef>
                <a:spcPts val="0"/>
              </a:spcBef>
              <a:spcAft>
                <a:spcPts val="0"/>
              </a:spcAft>
              <a:buClr>
                <a:srgbClr val="0000FF"/>
              </a:buClr>
              <a:buSzPts val="2100"/>
              <a:buFont typeface="Trebuchet MS"/>
              <a:buChar char="●"/>
            </a:pPr>
            <a:r>
              <a:rPr lang="en-US" sz="2100">
                <a:solidFill>
                  <a:srgbClr val="0033CC"/>
                </a:solidFill>
                <a:latin typeface="Trebuchet MS"/>
                <a:ea typeface="Trebuchet MS"/>
                <a:cs typeface="Trebuchet MS"/>
                <a:sym typeface="Trebuchet MS"/>
              </a:rPr>
              <a:t>Additionally, they </a:t>
            </a:r>
            <a:r>
              <a:rPr lang="en-US" sz="2100" u="sng">
                <a:solidFill>
                  <a:srgbClr val="0033CC"/>
                </a:solidFill>
                <a:latin typeface="Trebuchet MS"/>
                <a:ea typeface="Trebuchet MS"/>
                <a:cs typeface="Trebuchet MS"/>
                <a:sym typeface="Trebuchet MS"/>
              </a:rPr>
              <a:t>fine-tune an Arabic Conformer model</a:t>
            </a:r>
            <a:r>
              <a:rPr lang="en-US" sz="2100">
                <a:solidFill>
                  <a:srgbClr val="0033CC"/>
                </a:solidFill>
                <a:latin typeface="Trebuchet MS"/>
                <a:ea typeface="Trebuchet MS"/>
                <a:cs typeface="Trebuchet MS"/>
                <a:sym typeface="Trebuchet MS"/>
              </a:rPr>
              <a:t> and utilize text correction strategies for different dysarthric speech severity levels. The approach significantly improves word error rate (WER) by 81.8% compared to baseline on Arabic synthetic data and 124% on real English dysarthric speech</a:t>
            </a:r>
            <a:r>
              <a:rPr lang="en-US" sz="2100">
                <a:solidFill>
                  <a:srgbClr val="0000FF"/>
                </a:solidFill>
                <a:latin typeface="Trebuchet MS"/>
                <a:ea typeface="Trebuchet MS"/>
                <a:cs typeface="Trebuchet MS"/>
                <a:sym typeface="Trebuchet MS"/>
              </a:rPr>
              <a:t>.</a:t>
            </a:r>
            <a:endParaRPr sz="2100">
              <a:solidFill>
                <a:srgbClr val="0000FF"/>
              </a:solidFill>
              <a:latin typeface="Trebuchet MS"/>
              <a:ea typeface="Trebuchet MS"/>
              <a:cs typeface="Trebuchet MS"/>
              <a:sym typeface="Trebuchet MS"/>
            </a:endParaRPr>
          </a:p>
        </p:txBody>
      </p:sp>
      <p:pic>
        <p:nvPicPr>
          <p:cNvPr id="465" name="Google Shape;465;g2c2e93c21a6_2_13"/>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66" name="Google Shape;466;g2c2e93c21a6_2_1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67" name="Google Shape;467;g2c2e93c21a6_2_13"/>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c2e93c21a6_2_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74" name="Google Shape;474;g2c2e93c21a6_2_2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g2c2e93c21a6_2_2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476" name="Google Shape;476;g2c2e93c21a6_2_24"/>
          <p:cNvSpPr txBox="1"/>
          <p:nvPr/>
        </p:nvSpPr>
        <p:spPr>
          <a:xfrm>
            <a:off x="1303642" y="1681750"/>
            <a:ext cx="9584700" cy="46746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rgbClr val="000000"/>
              </a:buClr>
              <a:buSzPts val="2600"/>
              <a:buFont typeface="Arial"/>
              <a:buNone/>
            </a:pPr>
            <a:r>
              <a:rPr b="1" i="0" lang="en-US" sz="2600" u="sng" cap="none" strike="noStrike">
                <a:solidFill>
                  <a:srgbClr val="0033CC"/>
                </a:solidFill>
                <a:latin typeface="Trebuchet MS"/>
                <a:ea typeface="Trebuchet MS"/>
                <a:cs typeface="Trebuchet MS"/>
                <a:sym typeface="Trebuchet MS"/>
              </a:rPr>
              <a:t>Model architecture</a:t>
            </a:r>
            <a:endParaRPr b="1" i="0" sz="2600" u="sng" cap="none" strike="noStrike">
              <a:solidFill>
                <a:srgbClr val="0033CC"/>
              </a:solidFill>
              <a:latin typeface="Trebuchet MS"/>
              <a:ea typeface="Trebuchet MS"/>
              <a:cs typeface="Trebuchet MS"/>
              <a:sym typeface="Trebuchet MS"/>
            </a:endParaRPr>
          </a:p>
          <a:p>
            <a:pPr indent="-419100" lvl="0" marL="457200" rtl="0" algn="just">
              <a:spcBef>
                <a:spcPts val="480"/>
              </a:spcBef>
              <a:spcAft>
                <a:spcPts val="0"/>
              </a:spcAft>
              <a:buClr>
                <a:srgbClr val="0033CC"/>
              </a:buClr>
              <a:buSzPts val="3000"/>
              <a:buFont typeface="Trebuchet MS"/>
              <a:buChar char="▪"/>
            </a:pPr>
            <a:r>
              <a:rPr lang="en-US" sz="2100">
                <a:solidFill>
                  <a:srgbClr val="0033CC"/>
                </a:solidFill>
                <a:latin typeface="Trebuchet MS"/>
                <a:ea typeface="Trebuchet MS"/>
                <a:cs typeface="Trebuchet MS"/>
                <a:sym typeface="Trebuchet MS"/>
              </a:rPr>
              <a:t>The paper proposes a multi-stage augmentation approach to improve the performance of Arabic dysarthric automatic speech recognition.</a:t>
            </a:r>
            <a:endParaRPr sz="2100">
              <a:solidFill>
                <a:srgbClr val="0033CC"/>
              </a:solidFill>
              <a:latin typeface="Trebuchet MS"/>
              <a:ea typeface="Trebuchet MS"/>
              <a:cs typeface="Trebuchet MS"/>
              <a:sym typeface="Trebuchet MS"/>
            </a:endParaRPr>
          </a:p>
          <a:p>
            <a:pPr indent="-419100" lvl="0" marL="457200" rtl="0" algn="just">
              <a:spcBef>
                <a:spcPts val="480"/>
              </a:spcBef>
              <a:spcAft>
                <a:spcPts val="0"/>
              </a:spcAft>
              <a:buClr>
                <a:srgbClr val="0033CC"/>
              </a:buClr>
              <a:buSzPts val="3000"/>
              <a:buFont typeface="Trebuchet MS"/>
              <a:buChar char="▪"/>
            </a:pPr>
            <a:r>
              <a:rPr lang="en-US" sz="2100">
                <a:solidFill>
                  <a:srgbClr val="0033CC"/>
                </a:solidFill>
                <a:latin typeface="Trebuchet MS"/>
                <a:ea typeface="Trebuchet MS"/>
                <a:cs typeface="Trebuchet MS"/>
                <a:sym typeface="Trebuchet MS"/>
              </a:rPr>
              <a:t>The first stage involves a signal-based approach to generate dysarthric Arabic speech from healthy Arabic speech by modifying its speed and tempo.</a:t>
            </a:r>
            <a:endParaRPr sz="2100">
              <a:solidFill>
                <a:srgbClr val="0033CC"/>
              </a:solidFill>
              <a:latin typeface="Trebuchet MS"/>
              <a:ea typeface="Trebuchet MS"/>
              <a:cs typeface="Trebuchet MS"/>
              <a:sym typeface="Trebuchet MS"/>
            </a:endParaRPr>
          </a:p>
          <a:p>
            <a:pPr indent="-419100" lvl="0" marL="457200" rtl="0" algn="just">
              <a:spcBef>
                <a:spcPts val="480"/>
              </a:spcBef>
              <a:spcAft>
                <a:spcPts val="0"/>
              </a:spcAft>
              <a:buClr>
                <a:srgbClr val="0033CC"/>
              </a:buClr>
              <a:buSzPts val="3000"/>
              <a:buFont typeface="Trebuchet MS"/>
              <a:buChar char="▪"/>
            </a:pPr>
            <a:r>
              <a:rPr lang="en-US" sz="2100">
                <a:solidFill>
                  <a:srgbClr val="0033CC"/>
                </a:solidFill>
                <a:latin typeface="Trebuchet MS"/>
                <a:ea typeface="Trebuchet MS"/>
                <a:cs typeface="Trebuchet MS"/>
                <a:sym typeface="Trebuchet MS"/>
              </a:rPr>
              <a:t>The second stage utilizes a Parallel Wave Generative (PWG) adversarial model trained on an English dysarthric dataset to capture language-independent dysarthric speech patterns and further augment the signal-adjusted speech samples.</a:t>
            </a:r>
            <a:endParaRPr sz="21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13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477" name="Google Shape;477;g2c2e93c21a6_2_2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78" name="Google Shape;478;g2c2e93c21a6_2_24"/>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2c2e93c21a6_2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85" name="Google Shape;485;g2c2e93c21a6_2_3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6" name="Google Shape;486;g2c2e93c21a6_2_3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pic>
        <p:nvPicPr>
          <p:cNvPr id="487" name="Google Shape;487;g2c2e93c21a6_2_3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488" name="Google Shape;488;g2c2e93c21a6_2_3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
        <p:nvSpPr>
          <p:cNvPr id="489" name="Google Shape;489;g2c2e93c21a6_2_36"/>
          <p:cNvSpPr txBox="1"/>
          <p:nvPr/>
        </p:nvSpPr>
        <p:spPr>
          <a:xfrm>
            <a:off x="725714" y="1747416"/>
            <a:ext cx="3889800" cy="446400"/>
          </a:xfrm>
          <a:prstGeom prst="rect">
            <a:avLst/>
          </a:prstGeom>
          <a:noFill/>
          <a:ln>
            <a:noFill/>
          </a:ln>
        </p:spPr>
        <p:txBody>
          <a:bodyPr anchorCtr="0" anchor="t" bIns="45700" lIns="91425" spcFirstLastPara="1" rIns="91425" wrap="square" tIns="45700">
            <a:spAutoFit/>
          </a:bodyPr>
          <a:lstStyle/>
          <a:p>
            <a:pPr indent="0" lvl="0" marL="457200" marR="0" rtl="0" algn="just">
              <a:lnSpc>
                <a:spcPct val="100000"/>
              </a:lnSpc>
              <a:spcBef>
                <a:spcPts val="0"/>
              </a:spcBef>
              <a:spcAft>
                <a:spcPts val="0"/>
              </a:spcAft>
              <a:buClr>
                <a:srgbClr val="000000"/>
              </a:buClr>
              <a:buSzPts val="2600"/>
              <a:buFont typeface="Arial"/>
              <a:buNone/>
            </a:pPr>
            <a:r>
              <a:rPr b="1" i="0" lang="en-US" sz="2300" u="sng" cap="none" strike="noStrike">
                <a:solidFill>
                  <a:srgbClr val="0033CC"/>
                </a:solidFill>
                <a:latin typeface="Trebuchet MS"/>
                <a:ea typeface="Trebuchet MS"/>
                <a:cs typeface="Trebuchet MS"/>
                <a:sym typeface="Trebuchet MS"/>
              </a:rPr>
              <a:t>Schematic Diagrams</a:t>
            </a:r>
            <a:endParaRPr b="0" i="0" sz="2300" u="none" cap="none" strike="noStrike">
              <a:solidFill>
                <a:srgbClr val="0033CC"/>
              </a:solidFill>
              <a:latin typeface="Trebuchet MS"/>
              <a:ea typeface="Trebuchet MS"/>
              <a:cs typeface="Trebuchet MS"/>
              <a:sym typeface="Trebuchet MS"/>
            </a:endParaRPr>
          </a:p>
        </p:txBody>
      </p:sp>
      <p:pic>
        <p:nvPicPr>
          <p:cNvPr id="490" name="Google Shape;490;g2c2e93c21a6_2_36"/>
          <p:cNvPicPr preferRelativeResize="0"/>
          <p:nvPr/>
        </p:nvPicPr>
        <p:blipFill>
          <a:blip r:embed="rId4">
            <a:alphaModFix/>
          </a:blip>
          <a:stretch>
            <a:fillRect/>
          </a:stretch>
        </p:blipFill>
        <p:spPr>
          <a:xfrm>
            <a:off x="1236000" y="2193825"/>
            <a:ext cx="10003902" cy="416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c139536352_0_3"/>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1" name="Google Shape;91;g2c139536352_0_3"/>
          <p:cNvSpPr txBox="1"/>
          <p:nvPr/>
        </p:nvSpPr>
        <p:spPr>
          <a:xfrm>
            <a:off x="4191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Abstract  </a:t>
            </a:r>
            <a:endParaRPr b="0" i="0" sz="1400" u="none" cap="none" strike="noStrike">
              <a:solidFill>
                <a:srgbClr val="000000"/>
              </a:solidFill>
              <a:latin typeface="Arial"/>
              <a:ea typeface="Arial"/>
              <a:cs typeface="Arial"/>
              <a:sym typeface="Arial"/>
            </a:endParaRPr>
          </a:p>
        </p:txBody>
      </p:sp>
      <p:sp>
        <p:nvSpPr>
          <p:cNvPr id="92" name="Google Shape;92;g2c139536352_0_3"/>
          <p:cNvSpPr txBox="1"/>
          <p:nvPr/>
        </p:nvSpPr>
        <p:spPr>
          <a:xfrm>
            <a:off x="970100" y="1604700"/>
            <a:ext cx="10491000" cy="44253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b="1" lang="en-US" sz="2200">
                <a:solidFill>
                  <a:srgbClr val="0033CC"/>
                </a:solidFill>
                <a:latin typeface="Trebuchet MS"/>
                <a:ea typeface="Trebuchet MS"/>
                <a:cs typeface="Trebuchet MS"/>
                <a:sym typeface="Trebuchet MS"/>
              </a:rPr>
              <a:t>Overview of Scope:</a:t>
            </a:r>
            <a:endParaRPr b="1" sz="22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368300" lvl="0" marL="457200" marR="0" rtl="0" algn="just">
              <a:spcBef>
                <a:spcPts val="48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Development of generic speech synthesis system </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Providing clear and natural sounding speech</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Real time Adaptations</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User friendly interactions and Customization</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Integration of feedback mechanism </a:t>
            </a:r>
            <a:endParaRPr sz="2200">
              <a:solidFill>
                <a:srgbClr val="0033CC"/>
              </a:solidFill>
              <a:latin typeface="Trebuchet MS"/>
              <a:ea typeface="Trebuchet MS"/>
              <a:cs typeface="Trebuchet MS"/>
              <a:sym typeface="Trebuchet MS"/>
            </a:endParaRPr>
          </a:p>
          <a:p>
            <a:pPr indent="-368300" lvl="0" marL="457200" marR="0" rtl="0" algn="just">
              <a:spcBef>
                <a:spcPts val="0"/>
              </a:spcBef>
              <a:spcAft>
                <a:spcPts val="0"/>
              </a:spcAft>
              <a:buClr>
                <a:srgbClr val="0033CC"/>
              </a:buClr>
              <a:buSzPts val="2200"/>
              <a:buFont typeface="Trebuchet MS"/>
              <a:buAutoNum type="arabicPeriod"/>
            </a:pPr>
            <a:r>
              <a:rPr lang="en-US" sz="2200">
                <a:solidFill>
                  <a:srgbClr val="0033CC"/>
                </a:solidFill>
                <a:latin typeface="Trebuchet MS"/>
                <a:ea typeface="Trebuchet MS"/>
                <a:cs typeface="Trebuchet MS"/>
                <a:sym typeface="Trebuchet MS"/>
              </a:rPr>
              <a:t>Ethical standards and privacy considerations</a:t>
            </a:r>
            <a:endParaRPr sz="2200">
              <a:solidFill>
                <a:srgbClr val="0033CC"/>
              </a:solidFill>
              <a:latin typeface="Trebuchet MS"/>
              <a:ea typeface="Trebuchet MS"/>
              <a:cs typeface="Trebuchet MS"/>
              <a:sym typeface="Trebuchet MS"/>
            </a:endParaRPr>
          </a:p>
          <a:p>
            <a:pPr indent="-355600" lvl="0" marL="457200" marR="0" rtl="0" algn="just">
              <a:spcBef>
                <a:spcPts val="0"/>
              </a:spcBef>
              <a:spcAft>
                <a:spcPts val="0"/>
              </a:spcAft>
              <a:buClr>
                <a:srgbClr val="0033CC"/>
              </a:buClr>
              <a:buSzPts val="2000"/>
              <a:buFont typeface="Trebuchet MS"/>
              <a:buAutoNum type="arabicPeriod"/>
            </a:pPr>
            <a:r>
              <a:rPr lang="en-US" sz="2200">
                <a:solidFill>
                  <a:srgbClr val="0033CC"/>
                </a:solidFill>
                <a:latin typeface="Trebuchet MS"/>
                <a:ea typeface="Trebuchet MS"/>
                <a:cs typeface="Trebuchet MS"/>
                <a:sym typeface="Trebuchet MS"/>
              </a:rPr>
              <a:t>Collaboration with Healthcare professionals</a:t>
            </a:r>
            <a:r>
              <a:rPr lang="en-US" sz="2000">
                <a:solidFill>
                  <a:srgbClr val="0033CC"/>
                </a:solidFill>
                <a:latin typeface="Trebuchet MS"/>
                <a:ea typeface="Trebuchet MS"/>
                <a:cs typeface="Trebuchet MS"/>
                <a:sym typeface="Trebuchet MS"/>
              </a:rPr>
              <a:t> </a:t>
            </a:r>
            <a:endParaRPr sz="20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000">
              <a:solidFill>
                <a:srgbClr val="0033CC"/>
              </a:solidFill>
              <a:latin typeface="Trebuchet MS"/>
              <a:ea typeface="Trebuchet MS"/>
              <a:cs typeface="Trebuchet MS"/>
              <a:sym typeface="Trebuchet MS"/>
            </a:endParaRPr>
          </a:p>
        </p:txBody>
      </p:sp>
      <p:pic>
        <p:nvPicPr>
          <p:cNvPr id="93" name="Google Shape;93;g2c139536352_0_3"/>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94" name="Google Shape;94;g2c139536352_0_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95" name="Google Shape;95;g2c139536352_0_3"/>
          <p:cNvSpPr txBox="1"/>
          <p:nvPr/>
        </p:nvSpPr>
        <p:spPr>
          <a:xfrm>
            <a:off x="76201" y="9761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2c2e93c21a6_2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497" name="Google Shape;497;g2c2e93c21a6_2_5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 name="Google Shape;498;g2c2e93c21a6_2_52"/>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pic>
        <p:nvPicPr>
          <p:cNvPr id="499" name="Google Shape;499;g2c2e93c21a6_2_52"/>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00" name="Google Shape;500;g2c2e93c21a6_2_52"/>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
        <p:nvSpPr>
          <p:cNvPr id="501" name="Google Shape;501;g2c2e93c21a6_2_52"/>
          <p:cNvSpPr txBox="1"/>
          <p:nvPr/>
        </p:nvSpPr>
        <p:spPr>
          <a:xfrm>
            <a:off x="1002550" y="1143000"/>
            <a:ext cx="9579600" cy="5074500"/>
          </a:xfrm>
          <a:prstGeom prst="rect">
            <a:avLst/>
          </a:prstGeom>
          <a:noFill/>
          <a:ln>
            <a:noFill/>
          </a:ln>
        </p:spPr>
        <p:txBody>
          <a:bodyPr anchorCtr="0" anchor="ctr" bIns="45700" lIns="91425" spcFirstLastPara="1" rIns="91425" wrap="square" tIns="45700">
            <a:noAutofit/>
          </a:bodyPr>
          <a:lstStyle/>
          <a:p>
            <a:pPr indent="0" lvl="0" marL="0" rtl="0" algn="l">
              <a:spcBef>
                <a:spcPts val="480"/>
              </a:spcBef>
              <a:spcAft>
                <a:spcPts val="0"/>
              </a:spcAft>
              <a:buNone/>
            </a:pPr>
            <a:r>
              <a:rPr b="1" lang="en-US" sz="2600">
                <a:solidFill>
                  <a:srgbClr val="0033CC"/>
                </a:solidFill>
                <a:latin typeface="Trebuchet MS"/>
                <a:ea typeface="Trebuchet MS"/>
                <a:cs typeface="Trebuchet MS"/>
                <a:sym typeface="Trebuchet MS"/>
              </a:rPr>
              <a:t>Fine-tuning:</a:t>
            </a:r>
            <a:endParaRPr b="1" sz="2600">
              <a:solidFill>
                <a:srgbClr val="0033CC"/>
              </a:solidFill>
              <a:latin typeface="Trebuchet MS"/>
              <a:ea typeface="Trebuchet MS"/>
              <a:cs typeface="Trebuchet MS"/>
              <a:sym typeface="Trebuchet MS"/>
            </a:endParaRPr>
          </a:p>
          <a:p>
            <a:pPr indent="-361950" lvl="0" marL="457200" rtl="0" algn="l">
              <a:lnSpc>
                <a:spcPct val="115000"/>
              </a:lnSpc>
              <a:spcBef>
                <a:spcPts val="120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The fine-tuning process involves training the Conformer model on the signal-based augmented data, which includes dysarthric Arabic speech generated from healthy Arabic speech by modifying speed and tempo.</a:t>
            </a:r>
            <a:endParaRPr sz="2100">
              <a:solidFill>
                <a:srgbClr val="0033CC"/>
              </a:solidFill>
              <a:latin typeface="Trebuchet MS"/>
              <a:ea typeface="Trebuchet MS"/>
              <a:cs typeface="Trebuchet MS"/>
              <a:sym typeface="Trebuchet MS"/>
            </a:endParaRPr>
          </a:p>
          <a:p>
            <a:pPr indent="-361950" lvl="0" marL="457200" rtl="0" algn="l">
              <a:lnSpc>
                <a:spcPct val="115000"/>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The fine-tuned Conformer model is evaluated based on Word Error Rate (WER) and Character Error Rate (CER) on synthetically generated dysarthric speech from the Arabic common voice speech dataset.</a:t>
            </a:r>
            <a:endParaRPr sz="21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t/>
            </a:r>
            <a:endParaRPr sz="2100">
              <a:solidFill>
                <a:srgbClr val="0000F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2c2e93c21a6_2_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508" name="Google Shape;508;g2c2e93c21a6_2_6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g2c2e93c21a6_2_6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pic>
        <p:nvPicPr>
          <p:cNvPr id="510" name="Google Shape;510;g2c2e93c21a6_2_6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11" name="Google Shape;511;g2c2e93c21a6_2_64"/>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
        <p:nvSpPr>
          <p:cNvPr id="512" name="Google Shape;512;g2c2e93c21a6_2_64"/>
          <p:cNvSpPr txBox="1"/>
          <p:nvPr/>
        </p:nvSpPr>
        <p:spPr>
          <a:xfrm>
            <a:off x="1303642" y="1681750"/>
            <a:ext cx="9584700" cy="46746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rgbClr val="000000"/>
              </a:buClr>
              <a:buSzPts val="2600"/>
              <a:buFont typeface="Arial"/>
              <a:buNone/>
            </a:pPr>
            <a:r>
              <a:rPr b="1" lang="en-US" sz="2600" u="sng">
                <a:solidFill>
                  <a:srgbClr val="0033CC"/>
                </a:solidFill>
                <a:latin typeface="Trebuchet MS"/>
                <a:ea typeface="Trebuchet MS"/>
                <a:cs typeface="Trebuchet MS"/>
                <a:sym typeface="Trebuchet MS"/>
              </a:rPr>
              <a:t>Datasets</a:t>
            </a:r>
            <a:endParaRPr b="1" sz="2600" u="sng">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rgbClr val="000000"/>
              </a:buClr>
              <a:buSzPts val="2600"/>
              <a:buFont typeface="Arial"/>
              <a:buNone/>
            </a:pPr>
            <a:r>
              <a:rPr b="1" lang="en-US" sz="2100">
                <a:solidFill>
                  <a:srgbClr val="0033CC"/>
                </a:solidFill>
                <a:latin typeface="Trebuchet MS"/>
                <a:ea typeface="Trebuchet MS"/>
                <a:cs typeface="Trebuchet MS"/>
                <a:sym typeface="Trebuchet MS"/>
              </a:rPr>
              <a:t>The paper uses a combination of these datasets to train and evaluate their proposed augmentation approach for improving Arabic dysarthric speech recognition.</a:t>
            </a:r>
            <a:endParaRPr b="1" sz="2100">
              <a:solidFill>
                <a:srgbClr val="0033CC"/>
              </a:solidFill>
              <a:latin typeface="Trebuchet MS"/>
              <a:ea typeface="Trebuchet MS"/>
              <a:cs typeface="Trebuchet MS"/>
              <a:sym typeface="Trebuchet MS"/>
            </a:endParaRPr>
          </a:p>
          <a:p>
            <a:pPr indent="-361950" lvl="0" marL="457200" marR="0" rtl="0" algn="just">
              <a:lnSpc>
                <a:spcPct val="100000"/>
              </a:lnSpc>
              <a:spcBef>
                <a:spcPts val="48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Common Voice dataset:</a:t>
            </a:r>
            <a:r>
              <a:rPr lang="en-US" sz="2100">
                <a:solidFill>
                  <a:srgbClr val="0033CC"/>
                </a:solidFill>
                <a:latin typeface="Trebuchet MS"/>
                <a:ea typeface="Trebuchet MS"/>
                <a:cs typeface="Trebuchet MS"/>
                <a:sym typeface="Trebuchet MS"/>
              </a:rPr>
              <a:t> healthy Arabic speech dataset used to generate synthetic dysarthric Arabic samples through signal-based perturbation.</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MGB-2 dataset:</a:t>
            </a:r>
            <a:r>
              <a:rPr lang="en-US" sz="2100">
                <a:solidFill>
                  <a:srgbClr val="0033CC"/>
                </a:solidFill>
                <a:latin typeface="Trebuchet MS"/>
                <a:ea typeface="Trebuchet MS"/>
                <a:cs typeface="Trebuchet MS"/>
                <a:sym typeface="Trebuchet MS"/>
              </a:rPr>
              <a:t> healthy Arabic speech corpus used to train a Conformer model for Arabic ASR.</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Torgo dataset:</a:t>
            </a:r>
            <a:r>
              <a:rPr lang="en-US" sz="2100">
                <a:solidFill>
                  <a:srgbClr val="0033CC"/>
                </a:solidFill>
                <a:latin typeface="Trebuchet MS"/>
                <a:ea typeface="Trebuchet MS"/>
                <a:cs typeface="Trebuchet MS"/>
                <a:sym typeface="Trebuchet MS"/>
              </a:rPr>
              <a:t> English dysarthric speech dataset used to familiarize the adversarial generator model with dysarthric speech characteristics beyond speed and tempo.</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Char char="●"/>
            </a:pPr>
            <a:r>
              <a:rPr b="1" lang="en-US" sz="2100">
                <a:solidFill>
                  <a:srgbClr val="0033CC"/>
                </a:solidFill>
                <a:latin typeface="Trebuchet MS"/>
                <a:ea typeface="Trebuchet MS"/>
                <a:cs typeface="Trebuchet MS"/>
                <a:sym typeface="Trebuchet MS"/>
              </a:rPr>
              <a:t>LJspeech dataset:</a:t>
            </a:r>
            <a:r>
              <a:rPr lang="en-US" sz="2100">
                <a:solidFill>
                  <a:srgbClr val="0033CC"/>
                </a:solidFill>
                <a:latin typeface="Trebuchet MS"/>
                <a:ea typeface="Trebuchet MS"/>
                <a:cs typeface="Trebuchet MS"/>
                <a:sym typeface="Trebuchet MS"/>
              </a:rPr>
              <a:t> English dataset used to synthetically generate dysarthric English speech for validation.</a:t>
            </a:r>
            <a:endParaRPr sz="2100">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t/>
            </a:r>
            <a:endParaRPr sz="2300">
              <a:solidFill>
                <a:srgbClr val="0000FF"/>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2c2e93c21a6_2_7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519" name="Google Shape;519;g2c2e93c21a6_2_7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0" name="Google Shape;520;g2c2e93c21a6_2_7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pic>
        <p:nvPicPr>
          <p:cNvPr id="521" name="Google Shape;521;g2c2e93c21a6_2_7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22" name="Google Shape;522;g2c2e93c21a6_2_7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sp>
        <p:nvSpPr>
          <p:cNvPr id="523" name="Google Shape;523;g2c2e93c21a6_2_76"/>
          <p:cNvSpPr txBox="1"/>
          <p:nvPr/>
        </p:nvSpPr>
        <p:spPr>
          <a:xfrm>
            <a:off x="1303650" y="1681750"/>
            <a:ext cx="9584700" cy="48168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rgbClr val="000000"/>
              </a:buClr>
              <a:buSzPts val="2600"/>
              <a:buFont typeface="Arial"/>
              <a:buNone/>
            </a:pPr>
            <a:r>
              <a:rPr b="1" lang="en-US" sz="2600" u="sng">
                <a:solidFill>
                  <a:srgbClr val="0033CC"/>
                </a:solidFill>
                <a:latin typeface="Trebuchet MS"/>
                <a:ea typeface="Trebuchet MS"/>
                <a:cs typeface="Trebuchet MS"/>
                <a:sym typeface="Trebuchet MS"/>
              </a:rPr>
              <a:t>Future Work</a:t>
            </a:r>
            <a:endParaRPr b="1" i="0" sz="2600" u="sng" cap="none" strike="noStrike">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1. Explore additional variations beyond speed and tempo adjustments in the signal-based approach to address the complexities of dysarthric speech recognition.</a:t>
            </a:r>
            <a:endParaRPr sz="23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  </a:t>
            </a:r>
            <a:endParaRPr sz="23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2. Investigate the impact of variable recording conditions, uncontrolled body movements, and unbalanced data samples across speakers and diseases on dysarthric speech recognition.</a:t>
            </a:r>
            <a:endParaRPr sz="23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  </a:t>
            </a:r>
            <a:endParaRPr sz="23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3. Integrate the Parallel Wave GAN with the dataset to reconstruct further dysarthric speech variations introduced through the signal-based component.</a:t>
            </a:r>
            <a:endParaRPr sz="23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b="1" sz="2600" u="sng">
              <a:solidFill>
                <a:srgbClr val="0000FF"/>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2c5dfb2ce73_0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530" name="Google Shape;530;g2c5dfb2ce73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1" name="Google Shape;531;g2c5dfb2ce73_0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High Level Diagram</a:t>
            </a:r>
            <a:endParaRPr b="0" i="0" sz="1400" u="none" cap="none" strike="noStrike">
              <a:solidFill>
                <a:srgbClr val="000000"/>
              </a:solidFill>
              <a:latin typeface="Arial"/>
              <a:ea typeface="Arial"/>
              <a:cs typeface="Arial"/>
              <a:sym typeface="Arial"/>
            </a:endParaRPr>
          </a:p>
        </p:txBody>
      </p:sp>
      <p:pic>
        <p:nvPicPr>
          <p:cNvPr id="532" name="Google Shape;532;g2c5dfb2ce73_0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33" name="Google Shape;533;g2c5dfb2ce73_0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888888"/>
              </a:solidFill>
            </a:endParaRPr>
          </a:p>
        </p:txBody>
      </p:sp>
      <p:pic>
        <p:nvPicPr>
          <p:cNvPr id="534" name="Google Shape;534;g2c5dfb2ce73_0_0"/>
          <p:cNvPicPr preferRelativeResize="0"/>
          <p:nvPr/>
        </p:nvPicPr>
        <p:blipFill>
          <a:blip r:embed="rId4">
            <a:alphaModFix/>
          </a:blip>
          <a:stretch>
            <a:fillRect/>
          </a:stretch>
        </p:blipFill>
        <p:spPr>
          <a:xfrm>
            <a:off x="5931050" y="1876550"/>
            <a:ext cx="5905175" cy="4341076"/>
          </a:xfrm>
          <a:prstGeom prst="rect">
            <a:avLst/>
          </a:prstGeom>
          <a:noFill/>
          <a:ln>
            <a:noFill/>
          </a:ln>
        </p:spPr>
      </p:pic>
      <p:sp>
        <p:nvSpPr>
          <p:cNvPr id="535" name="Google Shape;535;g2c5dfb2ce73_0_0"/>
          <p:cNvSpPr txBox="1"/>
          <p:nvPr/>
        </p:nvSpPr>
        <p:spPr>
          <a:xfrm>
            <a:off x="235150" y="2488250"/>
            <a:ext cx="5625300" cy="3632700"/>
          </a:xfrm>
          <a:prstGeom prst="rect">
            <a:avLst/>
          </a:prstGeom>
          <a:noFill/>
          <a:ln>
            <a:noFill/>
          </a:ln>
        </p:spPr>
        <p:txBody>
          <a:bodyPr anchorCtr="0" anchor="t" bIns="91425" lIns="91425" spcFirstLastPara="1" rIns="91425" wrap="square" tIns="91425">
            <a:spAutoFit/>
          </a:bodyPr>
          <a:lstStyle/>
          <a:p>
            <a:pPr indent="0" lvl="0" marL="457200" rtl="0" algn="just">
              <a:spcBef>
                <a:spcPts val="480"/>
              </a:spcBef>
              <a:spcAft>
                <a:spcPts val="0"/>
              </a:spcAft>
              <a:buNone/>
            </a:pPr>
            <a:r>
              <a:rPr b="1" lang="en-US" sz="2600" u="sng">
                <a:solidFill>
                  <a:srgbClr val="0033CC"/>
                </a:solidFill>
                <a:latin typeface="Trebuchet MS"/>
                <a:ea typeface="Trebuchet MS"/>
                <a:cs typeface="Trebuchet MS"/>
                <a:sym typeface="Trebuchet MS"/>
              </a:rPr>
              <a:t>High Level Diagram</a:t>
            </a:r>
            <a:endParaRPr b="1" sz="2600" u="sng">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b="1" sz="2600" u="sng">
              <a:solidFill>
                <a:srgbClr val="0033CC"/>
              </a:solidFill>
              <a:latin typeface="Trebuchet MS"/>
              <a:ea typeface="Trebuchet MS"/>
              <a:cs typeface="Trebuchet MS"/>
              <a:sym typeface="Trebuchet MS"/>
            </a:endParaRPr>
          </a:p>
          <a:p>
            <a:pPr indent="-311150" lvl="0" marL="685791" rtl="0" algn="just">
              <a:spcBef>
                <a:spcPts val="48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The impaired speech (e.g., stuttering, slurred speech) is fed into the model, which then generates a clear version of the input based on its prediction. </a:t>
            </a:r>
            <a:endParaRPr sz="1900">
              <a:solidFill>
                <a:srgbClr val="0033CC"/>
              </a:solidFill>
              <a:latin typeface="Trebuchet MS"/>
              <a:ea typeface="Trebuchet MS"/>
              <a:cs typeface="Trebuchet MS"/>
              <a:sym typeface="Trebuchet MS"/>
            </a:endParaRPr>
          </a:p>
          <a:p>
            <a:pPr indent="-342900" lvl="0" marL="685791" rtl="0" algn="just">
              <a:spcBef>
                <a:spcPts val="480"/>
              </a:spcBef>
              <a:spcAft>
                <a:spcPts val="0"/>
              </a:spcAft>
              <a:buClr>
                <a:srgbClr val="0033CC"/>
              </a:buClr>
              <a:buSzPts val="2400"/>
              <a:buFont typeface="Trebuchet MS"/>
              <a:buChar char="▪"/>
            </a:pPr>
            <a:r>
              <a:rPr lang="en-US" sz="2000">
                <a:solidFill>
                  <a:srgbClr val="0033CC"/>
                </a:solidFill>
                <a:latin typeface="Trebuchet MS"/>
                <a:ea typeface="Trebuchet MS"/>
                <a:cs typeface="Trebuchet MS"/>
                <a:sym typeface="Trebuchet MS"/>
              </a:rPr>
              <a:t>The other user can then give positive or negative feedback, which is used to retrain the model or generate the speech again using the same parameters.</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2c31096e7d5_2_3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42" name="Google Shape;542;g2c31096e7d5_2_3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Summary of Literature Survey</a:t>
            </a:r>
            <a:endParaRPr/>
          </a:p>
        </p:txBody>
      </p:sp>
      <p:pic>
        <p:nvPicPr>
          <p:cNvPr id="543" name="Google Shape;543;g2c31096e7d5_2_37"/>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44" name="Google Shape;544;g2c31096e7d5_2_3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545" name="Google Shape;545;g2c31096e7d5_2_37"/>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
        <p:nvSpPr>
          <p:cNvPr id="546" name="Google Shape;546;g2c31096e7d5_2_37"/>
          <p:cNvSpPr txBox="1"/>
          <p:nvPr/>
        </p:nvSpPr>
        <p:spPr>
          <a:xfrm>
            <a:off x="1364075" y="2410650"/>
            <a:ext cx="9075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hlinkClick r:id="rId4"/>
              </a:rPr>
              <a:t>https://docs.google.com/spreadsheets/d/1qJRPP-TT6xekS5LKJDgvfMRfBl4YqoF6MQSnrsQbzT4/edit#gid=0</a:t>
            </a:r>
            <a:endParaRPr sz="24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26bb0f55ecb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g26bb0f55ecb_0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a:p>
        </p:txBody>
      </p:sp>
      <p:sp>
        <p:nvSpPr>
          <p:cNvPr id="554" name="Google Shape;554;g26bb0f55ecb_0_0"/>
          <p:cNvSpPr txBox="1"/>
          <p:nvPr/>
        </p:nvSpPr>
        <p:spPr>
          <a:xfrm>
            <a:off x="1815032" y="1877225"/>
            <a:ext cx="7744800" cy="3486000"/>
          </a:xfrm>
          <a:prstGeom prst="rect">
            <a:avLst/>
          </a:prstGeom>
          <a:noFill/>
          <a:ln>
            <a:noFill/>
          </a:ln>
        </p:spPr>
        <p:txBody>
          <a:bodyPr anchorCtr="0" anchor="ctr"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From our survey we understood that</a:t>
            </a:r>
            <a:endParaRPr sz="2000">
              <a:solidFill>
                <a:srgbClr val="0033CC"/>
              </a:solidFill>
              <a:latin typeface="Trebuchet MS"/>
              <a:ea typeface="Trebuchet MS"/>
              <a:cs typeface="Trebuchet MS"/>
              <a:sym typeface="Trebuchet MS"/>
            </a:endParaRPr>
          </a:p>
          <a:p>
            <a:pPr indent="-355600" lvl="0" marL="457200" rtl="0" algn="just">
              <a:spcBef>
                <a:spcPts val="48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data scarcity challenges for non-standard speech</a:t>
            </a:r>
            <a:endParaRPr sz="2000">
              <a:solidFill>
                <a:srgbClr val="0033CC"/>
              </a:solidFill>
              <a:latin typeface="Trebuchet MS"/>
              <a:ea typeface="Trebuchet MS"/>
              <a:cs typeface="Trebuchet MS"/>
              <a:sym typeface="Trebuchet MS"/>
            </a:endParaRPr>
          </a:p>
          <a:p>
            <a:pPr indent="-355600" lvl="0" marL="457200" rtl="0" algn="just">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Use of techniques like adaptation, augmentation, multi-stream modelling and direct speech conversion to improve ASR performance and intelligibility for impaired or accented speech</a:t>
            </a:r>
            <a:endParaRPr sz="20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000">
              <a:solidFill>
                <a:schemeClr val="accent1"/>
              </a:solidFill>
              <a:latin typeface="Trebuchet MS"/>
              <a:ea typeface="Trebuchet MS"/>
              <a:cs typeface="Trebuchet MS"/>
              <a:sym typeface="Trebuchet MS"/>
            </a:endParaRPr>
          </a:p>
        </p:txBody>
      </p:sp>
      <p:pic>
        <p:nvPicPr>
          <p:cNvPr id="555" name="Google Shape;555;g26bb0f55ecb_0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56" name="Google Shape;556;g26bb0f55ecb_0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557" name="Google Shape;557;g26bb0f55ecb_0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26b3a7d55fc_1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g26b3a7d55fc_1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565" name="Google Shape;565;g26b3a7d55fc_1_0"/>
          <p:cNvSpPr txBox="1"/>
          <p:nvPr/>
        </p:nvSpPr>
        <p:spPr>
          <a:xfrm>
            <a:off x="1571500" y="1811800"/>
            <a:ext cx="9873900" cy="4758900"/>
          </a:xfrm>
          <a:prstGeom prst="rect">
            <a:avLst/>
          </a:prstGeom>
          <a:noFill/>
          <a:ln>
            <a:noFill/>
          </a:ln>
        </p:spPr>
        <p:txBody>
          <a:bodyPr anchorCtr="0" anchor="ctr" bIns="45700" lIns="91425" spcFirstLastPara="1" rIns="91425" wrap="square" tIns="45700">
            <a:noAutofit/>
          </a:bodyPr>
          <a:lstStyle/>
          <a:p>
            <a:pPr indent="0" lvl="0" marL="342900" marR="0" rtl="0" algn="just">
              <a:spcBef>
                <a:spcPts val="480"/>
              </a:spcBef>
              <a:spcAft>
                <a:spcPts val="0"/>
              </a:spcAft>
              <a:buNone/>
            </a:pPr>
            <a:r>
              <a:t/>
            </a:r>
            <a:endParaRPr sz="800">
              <a:solidFill>
                <a:srgbClr val="0033CC"/>
              </a:solidFill>
            </a:endParaRPr>
          </a:p>
          <a:p>
            <a:pPr indent="0" lvl="0" marL="342900" rtl="0" algn="just">
              <a:spcBef>
                <a:spcPts val="48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480"/>
              </a:spcBef>
              <a:spcAft>
                <a:spcPts val="0"/>
              </a:spcAft>
              <a:buNone/>
            </a:pPr>
            <a:r>
              <a:rPr lang="en-US" sz="1600">
                <a:solidFill>
                  <a:srgbClr val="0033CC"/>
                </a:solidFill>
                <a:latin typeface="Trebuchet MS"/>
                <a:ea typeface="Trebuchet MS"/>
                <a:cs typeface="Trebuchet MS"/>
                <a:sym typeface="Trebuchet MS"/>
              </a:rPr>
              <a:t>[1] Baali, M., Almakky, I., Shehata, S., &amp; Karray, F. (2023). Arabic Dysarthric Speech Recognition Using Adversarial and Signal-Based Augmentation. arXiv preprint arXiv:2306.04368.</a:t>
            </a:r>
            <a:endParaRPr sz="1600">
              <a:solidFill>
                <a:srgbClr val="0033CC"/>
              </a:solidFill>
              <a:latin typeface="Trebuchet MS"/>
              <a:ea typeface="Trebuchet MS"/>
              <a:cs typeface="Trebuchet MS"/>
              <a:sym typeface="Trebuchet MS"/>
            </a:endParaRPr>
          </a:p>
          <a:p>
            <a:pPr indent="0" lvl="0" marL="0" rtl="0" algn="l">
              <a:spcBef>
                <a:spcPts val="480"/>
              </a:spcBef>
              <a:spcAft>
                <a:spcPts val="0"/>
              </a:spcAft>
              <a:buNone/>
            </a:pPr>
            <a:r>
              <a:t/>
            </a:r>
            <a:endParaRPr sz="1600">
              <a:solidFill>
                <a:srgbClr val="0033CC"/>
              </a:solidFill>
              <a:latin typeface="Trebuchet MS"/>
              <a:ea typeface="Trebuchet MS"/>
              <a:cs typeface="Trebuchet MS"/>
              <a:sym typeface="Trebuchet MS"/>
            </a:endParaRPr>
          </a:p>
          <a:p>
            <a:pPr indent="0" lvl="0" marL="0" rtl="0" algn="l">
              <a:spcBef>
                <a:spcPts val="480"/>
              </a:spcBef>
              <a:spcAft>
                <a:spcPts val="0"/>
              </a:spcAft>
              <a:buNone/>
            </a:pPr>
            <a:r>
              <a:rPr lang="en-US" sz="1600">
                <a:solidFill>
                  <a:srgbClr val="0033CC"/>
                </a:solidFill>
                <a:latin typeface="Trebuchet MS"/>
                <a:ea typeface="Trebuchet MS"/>
                <a:cs typeface="Trebuchet MS"/>
                <a:sym typeface="Trebuchet MS"/>
              </a:rPr>
              <a:t>[2] “Diagnosis of Disordered Speech using Automatic Speech Recognition,” International Journal of Engineering Research, vol. 8, no. 11, 2020.</a:t>
            </a:r>
            <a:endParaRPr sz="1600">
              <a:solidFill>
                <a:srgbClr val="0033CC"/>
              </a:solidFill>
              <a:latin typeface="Trebuchet MS"/>
              <a:ea typeface="Trebuchet MS"/>
              <a:cs typeface="Trebuchet MS"/>
              <a:sym typeface="Trebuchet MS"/>
            </a:endParaRPr>
          </a:p>
          <a:p>
            <a:pPr indent="0" lvl="0" marL="457200" rtl="0" algn="l">
              <a:spcBef>
                <a:spcPts val="480"/>
              </a:spcBef>
              <a:spcAft>
                <a:spcPts val="0"/>
              </a:spcAft>
              <a:buNone/>
            </a:pPr>
            <a:r>
              <a:t/>
            </a:r>
            <a:endParaRPr sz="1600">
              <a:solidFill>
                <a:srgbClr val="0033CC"/>
              </a:solidFill>
              <a:latin typeface="Trebuchet MS"/>
              <a:ea typeface="Trebuchet MS"/>
              <a:cs typeface="Trebuchet MS"/>
              <a:sym typeface="Trebuchet MS"/>
            </a:endParaRPr>
          </a:p>
          <a:p>
            <a:pPr indent="0" lvl="0" marL="0" marR="50800" rtl="0" algn="l">
              <a:lnSpc>
                <a:spcPct val="11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[3]  Fadi Biadsy, Ron J. Weiss, Pedro J. Moreno, Dimitri Kanevsky, Ye Jia, "Parrotron: An End-to-End Speech-to-Speech Conversion Model and its Applications to Hearing-Impaired Speech and Speech Separation," arXiv:1904.04169v3 [eess.AS], Oct. 29, 2019. </a:t>
            </a:r>
            <a:endParaRPr sz="1600">
              <a:solidFill>
                <a:srgbClr val="0033CC"/>
              </a:solidFill>
              <a:latin typeface="Trebuchet MS"/>
              <a:ea typeface="Trebuchet MS"/>
              <a:cs typeface="Trebuchet MS"/>
              <a:sym typeface="Trebuchet MS"/>
            </a:endParaRPr>
          </a:p>
          <a:p>
            <a:pPr indent="0" lvl="0" marL="0" marR="50800" rtl="0" algn="l">
              <a:lnSpc>
                <a:spcPct val="11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[4] J. Shor </a:t>
            </a:r>
            <a:r>
              <a:rPr i="1" lang="en-US" sz="1600">
                <a:solidFill>
                  <a:srgbClr val="0033CC"/>
                </a:solidFill>
                <a:latin typeface="Trebuchet MS"/>
                <a:ea typeface="Trebuchet MS"/>
                <a:cs typeface="Trebuchet MS"/>
                <a:sym typeface="Trebuchet MS"/>
              </a:rPr>
              <a:t>et al.</a:t>
            </a:r>
            <a:r>
              <a:rPr lang="en-US" sz="1600">
                <a:solidFill>
                  <a:srgbClr val="0033CC"/>
                </a:solidFill>
                <a:latin typeface="Trebuchet MS"/>
                <a:ea typeface="Trebuchet MS"/>
                <a:cs typeface="Trebuchet MS"/>
                <a:sym typeface="Trebuchet MS"/>
              </a:rPr>
              <a:t>, “Personalizing ASR for Dysarthric and Accented Speech with Limited Data,” in </a:t>
            </a:r>
            <a:r>
              <a:rPr i="1" lang="en-US" sz="1600">
                <a:solidFill>
                  <a:srgbClr val="0033CC"/>
                </a:solidFill>
                <a:latin typeface="Trebuchet MS"/>
                <a:ea typeface="Trebuchet MS"/>
                <a:cs typeface="Trebuchet MS"/>
                <a:sym typeface="Trebuchet MS"/>
              </a:rPr>
              <a:t>Interspeech 2019</a:t>
            </a:r>
            <a:r>
              <a:rPr lang="en-US" sz="1600">
                <a:solidFill>
                  <a:srgbClr val="0033CC"/>
                </a:solidFill>
                <a:latin typeface="Trebuchet MS"/>
                <a:ea typeface="Trebuchet MS"/>
                <a:cs typeface="Trebuchet MS"/>
                <a:sym typeface="Trebuchet MS"/>
              </a:rPr>
              <a:t>, Sep. 2019, pp. 784–788. doi: </a:t>
            </a:r>
            <a:r>
              <a:rPr lang="en-US" sz="1600" u="sng">
                <a:solidFill>
                  <a:srgbClr val="0033CC"/>
                </a:solidFill>
                <a:latin typeface="Trebuchet MS"/>
                <a:ea typeface="Trebuchet MS"/>
                <a:cs typeface="Trebuchet MS"/>
                <a:sym typeface="Trebuchet MS"/>
                <a:hlinkClick r:id="rId3">
                  <a:extLst>
                    <a:ext uri="{A12FA001-AC4F-418D-AE19-62706E023703}">
                      <ahyp:hlinkClr val="tx"/>
                    </a:ext>
                  </a:extLst>
                </a:hlinkClick>
              </a:rPr>
              <a:t>10.21437/Interspeech.2019-1427</a:t>
            </a:r>
            <a:r>
              <a:rPr lang="en-US" sz="1600">
                <a:solidFill>
                  <a:srgbClr val="0033CC"/>
                </a:solidFill>
                <a:latin typeface="Trebuchet MS"/>
                <a:ea typeface="Trebuchet MS"/>
                <a:cs typeface="Trebuchet MS"/>
                <a:sym typeface="Trebuchet MS"/>
              </a:rPr>
              <a:t>.</a:t>
            </a:r>
            <a:endParaRPr sz="2700">
              <a:solidFill>
                <a:srgbClr val="0033CC"/>
              </a:solidFill>
              <a:latin typeface="Trebuchet MS"/>
              <a:ea typeface="Trebuchet MS"/>
              <a:cs typeface="Trebuchet MS"/>
              <a:sym typeface="Trebuchet MS"/>
            </a:endParaRPr>
          </a:p>
          <a:p>
            <a:pPr indent="0" lvl="0" marL="0" marR="76200" rtl="0" algn="r">
              <a:lnSpc>
                <a:spcPct val="135000"/>
              </a:lnSpc>
              <a:spcBef>
                <a:spcPts val="0"/>
              </a:spcBef>
              <a:spcAft>
                <a:spcPts val="0"/>
              </a:spcAft>
              <a:buClr>
                <a:schemeClr val="dk1"/>
              </a:buClr>
              <a:buSzPts val="1100"/>
              <a:buFont typeface="Arial"/>
              <a:buNone/>
            </a:pPr>
            <a:r>
              <a:rPr lang="en-US" sz="500">
                <a:solidFill>
                  <a:srgbClr val="0033CC"/>
                </a:solidFill>
              </a:rPr>
              <a:t>[1]</a:t>
            </a:r>
            <a:endParaRPr sz="500" u="sng">
              <a:solidFill>
                <a:srgbClr val="0033CC"/>
              </a:solidFill>
            </a:endParaRPr>
          </a:p>
          <a:p>
            <a:pPr indent="0" lvl="0" marL="0" marR="50800" rtl="0" algn="l">
              <a:lnSpc>
                <a:spcPct val="11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457200" rtl="0" algn="l">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342900" marR="0" rtl="0" algn="just">
              <a:spcBef>
                <a:spcPts val="480"/>
              </a:spcBef>
              <a:spcAft>
                <a:spcPts val="0"/>
              </a:spcAft>
              <a:buNone/>
            </a:pPr>
            <a:r>
              <a:t/>
            </a:r>
            <a:endParaRPr sz="1800">
              <a:solidFill>
                <a:srgbClr val="0033CC"/>
              </a:solidFill>
              <a:latin typeface="Trebuchet MS"/>
              <a:ea typeface="Trebuchet MS"/>
              <a:cs typeface="Trebuchet MS"/>
              <a:sym typeface="Trebuchet MS"/>
            </a:endParaRPr>
          </a:p>
        </p:txBody>
      </p:sp>
      <p:pic>
        <p:nvPicPr>
          <p:cNvPr id="566" name="Google Shape;566;g26b3a7d55fc_1_0"/>
          <p:cNvPicPr preferRelativeResize="0"/>
          <p:nvPr/>
        </p:nvPicPr>
        <p:blipFill rotWithShape="1">
          <a:blip r:embed="rId4">
            <a:alphaModFix/>
          </a:blip>
          <a:srcRect b="0" l="0" r="0" t="0"/>
          <a:stretch/>
        </p:blipFill>
        <p:spPr>
          <a:xfrm>
            <a:off x="10896601" y="-34505"/>
            <a:ext cx="1295399" cy="1025106"/>
          </a:xfrm>
          <a:prstGeom prst="rect">
            <a:avLst/>
          </a:prstGeom>
          <a:noFill/>
          <a:ln>
            <a:noFill/>
          </a:ln>
        </p:spPr>
      </p:pic>
      <p:sp>
        <p:nvSpPr>
          <p:cNvPr id="567" name="Google Shape;567;g26b3a7d55fc_1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568" name="Google Shape;568;g26b3a7d55fc_1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a:p>
            <a:pPr indent="0" lvl="0" marL="0" marR="0" rtl="0" algn="l">
              <a:spcBef>
                <a:spcPts val="0"/>
              </a:spcBef>
              <a:spcAft>
                <a:spcPts val="0"/>
              </a:spcAft>
              <a:buNone/>
            </a:pPr>
            <a:r>
              <a:t/>
            </a:r>
            <a:endParaRPr sz="1200">
              <a:solidFill>
                <a:srgbClr val="888888"/>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2c2561e3ed5_0_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g2c2561e3ed5_0_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576" name="Google Shape;576;g2c2561e3ed5_0_1"/>
          <p:cNvSpPr txBox="1"/>
          <p:nvPr/>
        </p:nvSpPr>
        <p:spPr>
          <a:xfrm>
            <a:off x="1571500" y="1811800"/>
            <a:ext cx="9873900" cy="4758900"/>
          </a:xfrm>
          <a:prstGeom prst="rect">
            <a:avLst/>
          </a:prstGeom>
          <a:noFill/>
          <a:ln>
            <a:noFill/>
          </a:ln>
        </p:spPr>
        <p:txBody>
          <a:bodyPr anchorCtr="0" anchor="ctr" bIns="45700" lIns="91425" spcFirstLastPara="1" rIns="91425" wrap="square" tIns="45700">
            <a:noAutofit/>
          </a:bodyPr>
          <a:lstStyle/>
          <a:p>
            <a:pPr indent="0" lvl="0" marL="342900" marR="0" rtl="0" algn="just">
              <a:spcBef>
                <a:spcPts val="480"/>
              </a:spcBef>
              <a:spcAft>
                <a:spcPts val="0"/>
              </a:spcAft>
              <a:buNone/>
            </a:pPr>
            <a:r>
              <a:t/>
            </a:r>
            <a:endParaRPr sz="800">
              <a:solidFill>
                <a:srgbClr val="0033CC"/>
              </a:solidFill>
            </a:endParaRPr>
          </a:p>
          <a:p>
            <a:pPr indent="0" lvl="0" marL="342900" rtl="0" algn="just">
              <a:spcBef>
                <a:spcPts val="48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480"/>
              </a:spcBef>
              <a:spcAft>
                <a:spcPts val="0"/>
              </a:spcAft>
              <a:buNone/>
            </a:pPr>
            <a:r>
              <a:rPr lang="en-US" sz="1600">
                <a:solidFill>
                  <a:srgbClr val="0033CC"/>
                </a:solidFill>
                <a:latin typeface="Trebuchet MS"/>
                <a:ea typeface="Trebuchet MS"/>
                <a:cs typeface="Trebuchet MS"/>
                <a:sym typeface="Trebuchet MS"/>
              </a:rPr>
              <a:t>[5] </a:t>
            </a:r>
            <a:r>
              <a:rPr lang="en-US" sz="1600">
                <a:solidFill>
                  <a:srgbClr val="0033CC"/>
                </a:solidFill>
                <a:latin typeface="Trebuchet MS"/>
                <a:ea typeface="Trebuchet MS"/>
                <a:cs typeface="Trebuchet MS"/>
                <a:sym typeface="Trebuchet MS"/>
              </a:rPr>
              <a:t>A. Haque, M. Guo, and P. Verma, “Conditional end-to-end audio transforms,” in Proc. Interspeech, 2018.</a:t>
            </a:r>
            <a:endParaRPr sz="1600">
              <a:solidFill>
                <a:srgbClr val="0033CC"/>
              </a:solidFill>
              <a:latin typeface="Trebuchet MS"/>
              <a:ea typeface="Trebuchet MS"/>
              <a:cs typeface="Trebuchet MS"/>
              <a:sym typeface="Trebuchet MS"/>
            </a:endParaRPr>
          </a:p>
          <a:p>
            <a:pPr indent="0" lvl="0" marL="0" rtl="0" algn="l">
              <a:spcBef>
                <a:spcPts val="480"/>
              </a:spcBef>
              <a:spcAft>
                <a:spcPts val="0"/>
              </a:spcAft>
              <a:buNone/>
            </a:pPr>
            <a:r>
              <a:t/>
            </a:r>
            <a:endParaRPr sz="1600">
              <a:solidFill>
                <a:srgbClr val="0033CC"/>
              </a:solidFill>
              <a:latin typeface="Trebuchet MS"/>
              <a:ea typeface="Trebuchet MS"/>
              <a:cs typeface="Trebuchet MS"/>
              <a:sym typeface="Trebuchet MS"/>
            </a:endParaRPr>
          </a:p>
          <a:p>
            <a:pPr indent="0" lvl="0" marL="0" rtl="0" algn="l">
              <a:spcBef>
                <a:spcPts val="480"/>
              </a:spcBef>
              <a:spcAft>
                <a:spcPts val="0"/>
              </a:spcAft>
              <a:buNone/>
            </a:pPr>
            <a:r>
              <a:rPr lang="en-US" sz="1600">
                <a:solidFill>
                  <a:srgbClr val="0033CC"/>
                </a:solidFill>
                <a:latin typeface="Trebuchet MS"/>
                <a:ea typeface="Trebuchet MS"/>
                <a:cs typeface="Trebuchet MS"/>
                <a:sym typeface="Trebuchet MS"/>
              </a:rPr>
              <a:t>[6] </a:t>
            </a:r>
            <a:r>
              <a:rPr lang="en-US" sz="1600">
                <a:solidFill>
                  <a:srgbClr val="0033CC"/>
                </a:solidFill>
                <a:latin typeface="Trebuchet MS"/>
                <a:ea typeface="Trebuchet MS"/>
                <a:cs typeface="Trebuchet MS"/>
                <a:sym typeface="Trebuchet MS"/>
              </a:rPr>
              <a:t>Y. Jia, Y. Zhang, R. J. Weiss, Q. Wang, J. Shen, F. Ren, Z. Chen, P. Nguyen, R. Pang, I. L. Moreno et al., “Transfer learning from speaker veriﬁcation to multispeaker text-to-speech synthesis,” in Advances in Neural Information Processing Systems, 2018.</a:t>
            </a:r>
            <a:endParaRPr sz="1600">
              <a:solidFill>
                <a:srgbClr val="0033CC"/>
              </a:solidFill>
              <a:latin typeface="Trebuchet MS"/>
              <a:ea typeface="Trebuchet MS"/>
              <a:cs typeface="Trebuchet MS"/>
              <a:sym typeface="Trebuchet MS"/>
            </a:endParaRPr>
          </a:p>
          <a:p>
            <a:pPr indent="0" lvl="0" marL="457200" rtl="0" algn="l">
              <a:spcBef>
                <a:spcPts val="480"/>
              </a:spcBef>
              <a:spcAft>
                <a:spcPts val="0"/>
              </a:spcAft>
              <a:buNone/>
            </a:pPr>
            <a:r>
              <a:t/>
            </a:r>
            <a:endParaRPr sz="1600">
              <a:solidFill>
                <a:srgbClr val="0033CC"/>
              </a:solidFill>
              <a:latin typeface="Trebuchet MS"/>
              <a:ea typeface="Trebuchet MS"/>
              <a:cs typeface="Trebuchet MS"/>
              <a:sym typeface="Trebuchet MS"/>
            </a:endParaRPr>
          </a:p>
          <a:p>
            <a:pPr indent="0" lvl="0" marL="0" marR="50800" rtl="0" algn="l">
              <a:lnSpc>
                <a:spcPct val="11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[7] </a:t>
            </a:r>
            <a:r>
              <a:rPr lang="en-US" sz="1600">
                <a:solidFill>
                  <a:srgbClr val="0033CC"/>
                </a:solidFill>
                <a:latin typeface="Trebuchet MS"/>
                <a:ea typeface="Trebuchet MS"/>
                <a:cs typeface="Trebuchet MS"/>
                <a:sym typeface="Trebuchet MS"/>
              </a:rPr>
              <a:t>E. Yılmaz, V. Mitra, C. Bartels, and H. Franco, “Articulatory Features  for ASR of Pathological Speech.” arXiv, Jul. 28, 2018.Available: http://arxiv.org/abs/1807.10948</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[8] E. Yılmaz, M. Ganzeboom, C. Cucchiarini, and H. Strik, “Multistage DNN training for automatic recognition of dysarthric speech,” in Proc. INTERSPEECH, Sept. 2017, pp. 2685–2689.</a:t>
            </a:r>
            <a:endParaRPr sz="1600">
              <a:solidFill>
                <a:srgbClr val="0033CC"/>
              </a:solidFill>
              <a:latin typeface="Trebuchet MS"/>
              <a:ea typeface="Trebuchet MS"/>
              <a:cs typeface="Trebuchet MS"/>
              <a:sym typeface="Trebuchet MS"/>
            </a:endParaRPr>
          </a:p>
          <a:p>
            <a:pPr indent="0" lvl="0" marL="0" marR="76200" rtl="0" algn="r">
              <a:lnSpc>
                <a:spcPct val="135000"/>
              </a:lnSpc>
              <a:spcBef>
                <a:spcPts val="0"/>
              </a:spcBef>
              <a:spcAft>
                <a:spcPts val="0"/>
              </a:spcAft>
              <a:buClr>
                <a:schemeClr val="dk1"/>
              </a:buClr>
              <a:buSzPts val="1100"/>
              <a:buFont typeface="Arial"/>
              <a:buNone/>
            </a:pPr>
            <a:r>
              <a:rPr lang="en-US" sz="500">
                <a:solidFill>
                  <a:srgbClr val="0033CC"/>
                </a:solidFill>
              </a:rPr>
              <a:t>[1]</a:t>
            </a:r>
            <a:endParaRPr sz="500" u="sng">
              <a:solidFill>
                <a:srgbClr val="0033CC"/>
              </a:solidFill>
            </a:endParaRPr>
          </a:p>
          <a:p>
            <a:pPr indent="0" lvl="0" marL="0" marR="50800" rtl="0" algn="l">
              <a:lnSpc>
                <a:spcPct val="11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457200" rtl="0" algn="l">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342900" marR="0" rtl="0" algn="just">
              <a:spcBef>
                <a:spcPts val="480"/>
              </a:spcBef>
              <a:spcAft>
                <a:spcPts val="0"/>
              </a:spcAft>
              <a:buNone/>
            </a:pPr>
            <a:r>
              <a:t/>
            </a:r>
            <a:endParaRPr sz="1800">
              <a:solidFill>
                <a:srgbClr val="0033CC"/>
              </a:solidFill>
              <a:latin typeface="Trebuchet MS"/>
              <a:ea typeface="Trebuchet MS"/>
              <a:cs typeface="Trebuchet MS"/>
              <a:sym typeface="Trebuchet MS"/>
            </a:endParaRPr>
          </a:p>
        </p:txBody>
      </p:sp>
      <p:pic>
        <p:nvPicPr>
          <p:cNvPr id="577" name="Google Shape;577;g2c2561e3ed5_0_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78" name="Google Shape;578;g2c2561e3ed5_0_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579" name="Google Shape;579;g2c2561e3ed5_0_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a:p>
            <a:pPr indent="0" lvl="0" marL="0" marR="0" rtl="0" algn="l">
              <a:spcBef>
                <a:spcPts val="0"/>
              </a:spcBef>
              <a:spcAft>
                <a:spcPts val="0"/>
              </a:spcAft>
              <a:buNone/>
            </a:pPr>
            <a:r>
              <a:t/>
            </a:r>
            <a:endParaRPr sz="1200">
              <a:solidFill>
                <a:srgbClr val="888888"/>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28f0ca49d36_0_2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g28f0ca49d36_0_2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587" name="Google Shape;587;g28f0ca49d36_0_21"/>
          <p:cNvSpPr txBox="1"/>
          <p:nvPr/>
        </p:nvSpPr>
        <p:spPr>
          <a:xfrm>
            <a:off x="1571500" y="1811800"/>
            <a:ext cx="9873900" cy="4758900"/>
          </a:xfrm>
          <a:prstGeom prst="rect">
            <a:avLst/>
          </a:prstGeom>
          <a:noFill/>
          <a:ln>
            <a:noFill/>
          </a:ln>
        </p:spPr>
        <p:txBody>
          <a:bodyPr anchorCtr="0" anchor="ctr" bIns="45700" lIns="91425" spcFirstLastPara="1" rIns="91425" wrap="square" tIns="45700">
            <a:noAutofit/>
          </a:bodyPr>
          <a:lstStyle/>
          <a:p>
            <a:pPr indent="0" lvl="0" marL="342900" marR="0" rtl="0" algn="just">
              <a:spcBef>
                <a:spcPts val="480"/>
              </a:spcBef>
              <a:spcAft>
                <a:spcPts val="0"/>
              </a:spcAft>
              <a:buNone/>
            </a:pPr>
            <a:r>
              <a:t/>
            </a:r>
            <a:endParaRPr sz="800">
              <a:solidFill>
                <a:srgbClr val="0033CC"/>
              </a:solidFill>
            </a:endParaRPr>
          </a:p>
          <a:p>
            <a:pPr indent="0" lvl="0" marL="342900" rtl="0" algn="just">
              <a:spcBef>
                <a:spcPts val="48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[9] E. Yılmaz, M. Ganzeboom, C. Cucchiarini, and H. Strik, “Combining non-pathological data of different language varieties to improve DNN-HMM performance on pathological speech,” in Proc. INTERSPEECH, Sept. 2016, pp. 218–222.</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[10] E. Yılmaz, M. Ganzeboom, L. Beijer, C. Cucchiarini, and H. Strik, “A Dutch dysarthric speech database for individualized speech therapy research,” in Proc. LREC, 2016, pp. 792–795.</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[11] C. Middag, “Automatic analysis of pathological speech,” Ph.D. dissertation, Ghent University, Belgium, 2012.</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[12] Jan Noyes, Clive Frankish (2009), "Speech recognition technology for individuals with disabilities,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        Augmentative and Alternative Communication," 8:4, 297-303, DOI: 10.1080/07434619212331276333</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p:txBody>
      </p:sp>
      <p:pic>
        <p:nvPicPr>
          <p:cNvPr id="588" name="Google Shape;588;g28f0ca49d36_0_21"/>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589" name="Google Shape;589;g28f0ca49d36_0_2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590" name="Google Shape;590;g28f0ca49d36_0_21"/>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a:p>
            <a:pPr indent="0" lvl="0" marL="0" marR="0" rtl="0" algn="l">
              <a:spcBef>
                <a:spcPts val="0"/>
              </a:spcBef>
              <a:spcAft>
                <a:spcPts val="0"/>
              </a:spcAft>
              <a:buNone/>
            </a:pPr>
            <a:r>
              <a:t/>
            </a:r>
            <a:endParaRPr sz="1200">
              <a:solidFill>
                <a:srgbClr val="888888"/>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c5dfb2ce73_0_1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g2c5dfb2ce73_0_1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598" name="Google Shape;598;g2c5dfb2ce73_0_18"/>
          <p:cNvSpPr txBox="1"/>
          <p:nvPr/>
        </p:nvSpPr>
        <p:spPr>
          <a:xfrm>
            <a:off x="1547975" y="1800025"/>
            <a:ext cx="9873900" cy="4758900"/>
          </a:xfrm>
          <a:prstGeom prst="rect">
            <a:avLst/>
          </a:prstGeom>
          <a:noFill/>
          <a:ln>
            <a:noFill/>
          </a:ln>
        </p:spPr>
        <p:txBody>
          <a:bodyPr anchorCtr="0" anchor="ctr" bIns="45700" lIns="91425" spcFirstLastPara="1" rIns="91425" wrap="square" tIns="45700">
            <a:noAutofit/>
          </a:bodyPr>
          <a:lstStyle/>
          <a:p>
            <a:pPr indent="0" lvl="0" marL="342900" marR="0" rtl="0" algn="just">
              <a:spcBef>
                <a:spcPts val="480"/>
              </a:spcBef>
              <a:spcAft>
                <a:spcPts val="0"/>
              </a:spcAft>
              <a:buNone/>
            </a:pPr>
            <a:r>
              <a:t/>
            </a:r>
            <a:endParaRPr sz="800">
              <a:solidFill>
                <a:srgbClr val="0033CC"/>
              </a:solidFill>
            </a:endParaRPr>
          </a:p>
          <a:p>
            <a:pPr indent="0" lvl="0" marL="342900" rtl="0" algn="just">
              <a:spcBef>
                <a:spcPts val="48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[13] R. Prabhavalkar, K. Rao, T. N. Sainath, B. Li, L. Johnson, and N. Jaitly, “A comparison of sequence-to-sequence models for speech recognition.” in Interspeech, 2017</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[14] V. Delvaux, K. Huet, M. Piccaluga, S. Van Malderen, and B. Harmegnies, “Towards a better characterization of parkinsonian speech: a multidimensional acoustic study,” in Interspeech, 2018.</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[15] A. Hermes, J. Mertens, and D. M ̈ ucke, “Age-related effects on sensorimotor control of speech production,” Proc. Interspeech 2018, pp. 1526–1530, 2018.</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[16] M. B. Mustafa, S. S. Salim, N. Mohamed, B. Al-Qatab, and C. E. Siong, “Severity-based adaptation with limited data for asr to aid dysarthric speakers,” PloS one, vol. 9, no. 1, p. e86285, 2014.</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p:txBody>
      </p:sp>
      <p:pic>
        <p:nvPicPr>
          <p:cNvPr id="599" name="Google Shape;599;g2c5dfb2ce73_0_18"/>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600" name="Google Shape;600;g2c5dfb2ce73_0_18"/>
          <p:cNvSpPr txBox="1"/>
          <p:nvPr>
            <p:ph idx="12" type="sldNum"/>
          </p:nvPr>
        </p:nvSpPr>
        <p:spPr>
          <a:xfrm>
            <a:off x="11296610" y="625289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601" name="Google Shape;601;g2c5dfb2ce73_0_18"/>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a:p>
            <a:pPr indent="0" lvl="0" marL="0" marR="0" rtl="0" algn="l">
              <a:spcBef>
                <a:spcPts val="0"/>
              </a:spcBef>
              <a:spcAft>
                <a:spcPts val="0"/>
              </a:spcAft>
              <a:buNone/>
            </a:pPr>
            <a:r>
              <a:t/>
            </a:r>
            <a:endParaRPr sz="1200">
              <a:solidFill>
                <a:srgbClr val="88888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2" name="Google Shape;102;p4"/>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Suggestions from Review - 1</a:t>
            </a:r>
            <a:endParaRPr/>
          </a:p>
        </p:txBody>
      </p:sp>
      <p:sp>
        <p:nvSpPr>
          <p:cNvPr id="103" name="Google Shape;103;p4"/>
          <p:cNvSpPr txBox="1"/>
          <p:nvPr/>
        </p:nvSpPr>
        <p:spPr>
          <a:xfrm>
            <a:off x="1905000" y="1752600"/>
            <a:ext cx="80772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spcBef>
                <a:spcPts val="480"/>
              </a:spcBef>
              <a:spcAft>
                <a:spcPts val="0"/>
              </a:spcAft>
              <a:buClr>
                <a:srgbClr val="0033CC"/>
              </a:buClr>
              <a:buSzPts val="2400"/>
              <a:buFont typeface="Trebuchet MS"/>
              <a:buAutoNum type="arabicPeriod"/>
            </a:pPr>
            <a:r>
              <a:rPr b="1" lang="en-US" sz="2400">
                <a:solidFill>
                  <a:srgbClr val="0033CC"/>
                </a:solidFill>
                <a:latin typeface="Trebuchet MS"/>
                <a:ea typeface="Trebuchet MS"/>
                <a:cs typeface="Trebuchet MS"/>
                <a:sym typeface="Trebuchet MS"/>
              </a:rPr>
              <a:t>Treating impaired speech as a Different language </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1900">
                <a:solidFill>
                  <a:srgbClr val="0033CC"/>
                </a:solidFill>
                <a:latin typeface="Trebuchet MS"/>
                <a:ea typeface="Trebuchet MS"/>
                <a:cs typeface="Trebuchet MS"/>
                <a:sym typeface="Trebuchet MS"/>
              </a:rPr>
              <a:t>It was suggested to treat impaired speech as a distinct language to better understand its </a:t>
            </a:r>
            <a:r>
              <a:rPr lang="en-US" sz="1900">
                <a:solidFill>
                  <a:srgbClr val="0033CC"/>
                </a:solidFill>
                <a:latin typeface="Trebuchet MS"/>
                <a:ea typeface="Trebuchet MS"/>
                <a:cs typeface="Trebuchet MS"/>
                <a:sym typeface="Trebuchet MS"/>
              </a:rPr>
              <a:t>characteristics. This approach could involve analysing speech patterns, phonetic variations unique to individuals with speech impairment. </a:t>
            </a:r>
            <a:endParaRPr sz="1900">
              <a:solidFill>
                <a:srgbClr val="0033CC"/>
              </a:solidFill>
              <a:latin typeface="Trebuchet MS"/>
              <a:ea typeface="Trebuchet MS"/>
              <a:cs typeface="Trebuchet MS"/>
              <a:sym typeface="Trebuchet MS"/>
            </a:endParaRPr>
          </a:p>
          <a:p>
            <a:pPr indent="-381000" lvl="0" marL="457200" marR="0" rtl="0" algn="just">
              <a:spcBef>
                <a:spcPts val="480"/>
              </a:spcBef>
              <a:spcAft>
                <a:spcPts val="0"/>
              </a:spcAft>
              <a:buClr>
                <a:srgbClr val="0033CC"/>
              </a:buClr>
              <a:buSzPts val="2400"/>
              <a:buFont typeface="Trebuchet MS"/>
              <a:buAutoNum type="arabicPeriod"/>
            </a:pPr>
            <a:r>
              <a:rPr b="1" lang="en-US" sz="2400">
                <a:solidFill>
                  <a:srgbClr val="0033CC"/>
                </a:solidFill>
                <a:latin typeface="Trebuchet MS"/>
                <a:ea typeface="Trebuchet MS"/>
                <a:cs typeface="Trebuchet MS"/>
                <a:sym typeface="Trebuchet MS"/>
              </a:rPr>
              <a:t>Ensuring effectiveness of feedback mechanism:</a:t>
            </a:r>
            <a:endParaRPr b="1" sz="24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1900">
                <a:solidFill>
                  <a:srgbClr val="0033CC"/>
                </a:solidFill>
                <a:latin typeface="Trebuchet MS"/>
                <a:ea typeface="Trebuchet MS"/>
                <a:cs typeface="Trebuchet MS"/>
                <a:sym typeface="Trebuchet MS"/>
              </a:rPr>
              <a:t>These mechanisms play a </a:t>
            </a:r>
            <a:r>
              <a:rPr lang="en-US" sz="1900">
                <a:solidFill>
                  <a:srgbClr val="0033CC"/>
                </a:solidFill>
                <a:latin typeface="Trebuchet MS"/>
                <a:ea typeface="Trebuchet MS"/>
                <a:cs typeface="Trebuchet MS"/>
                <a:sym typeface="Trebuchet MS"/>
              </a:rPr>
              <a:t>crucial</a:t>
            </a:r>
            <a:r>
              <a:rPr lang="en-US" sz="1900">
                <a:solidFill>
                  <a:srgbClr val="0033CC"/>
                </a:solidFill>
                <a:latin typeface="Trebuchet MS"/>
                <a:ea typeface="Trebuchet MS"/>
                <a:cs typeface="Trebuchet MS"/>
                <a:sym typeface="Trebuchet MS"/>
              </a:rPr>
              <a:t> role in gathering user input, evaluating performance of the ML model and identifying areas of improvement. </a:t>
            </a:r>
            <a:r>
              <a:rPr lang="en-US" sz="1900">
                <a:solidFill>
                  <a:srgbClr val="0033CC"/>
                </a:solidFill>
                <a:latin typeface="Trebuchet MS"/>
                <a:ea typeface="Trebuchet MS"/>
                <a:cs typeface="Trebuchet MS"/>
                <a:sym typeface="Trebuchet MS"/>
              </a:rPr>
              <a:t>It's</a:t>
            </a:r>
            <a:r>
              <a:rPr lang="en-US" sz="1900">
                <a:solidFill>
                  <a:srgbClr val="0033CC"/>
                </a:solidFill>
                <a:latin typeface="Trebuchet MS"/>
                <a:ea typeface="Trebuchet MS"/>
                <a:cs typeface="Trebuchet MS"/>
                <a:sym typeface="Trebuchet MS"/>
              </a:rPr>
              <a:t> important that the feedback mechanism is user friendly and capable of catching relevant insights to further improve it.</a:t>
            </a:r>
            <a:endParaRPr sz="2400">
              <a:solidFill>
                <a:srgbClr val="0033CC"/>
              </a:solidFill>
              <a:latin typeface="Trebuchet MS"/>
              <a:ea typeface="Trebuchet MS"/>
              <a:cs typeface="Trebuchet MS"/>
              <a:sym typeface="Trebuchet MS"/>
            </a:endParaRPr>
          </a:p>
          <a:p>
            <a:pPr indent="-381000" lvl="0" marL="457200" marR="0" rtl="0" algn="just">
              <a:spcBef>
                <a:spcPts val="480"/>
              </a:spcBef>
              <a:spcAft>
                <a:spcPts val="0"/>
              </a:spcAft>
              <a:buClr>
                <a:srgbClr val="0033CC"/>
              </a:buClr>
              <a:buSzPts val="2400"/>
              <a:buFont typeface="Trebuchet MS"/>
              <a:buAutoNum type="arabicPeriod"/>
            </a:pPr>
            <a:r>
              <a:rPr lang="en-US" sz="2400">
                <a:solidFill>
                  <a:srgbClr val="0033CC"/>
                </a:solidFill>
                <a:latin typeface="Trebuchet MS"/>
                <a:ea typeface="Trebuchet MS"/>
                <a:cs typeface="Trebuchet MS"/>
                <a:sym typeface="Trebuchet MS"/>
              </a:rPr>
              <a:t>(multimodality)</a:t>
            </a:r>
            <a:endParaRPr sz="2400">
              <a:solidFill>
                <a:srgbClr val="0033CC"/>
              </a:solidFill>
              <a:latin typeface="Trebuchet MS"/>
              <a:ea typeface="Trebuchet MS"/>
              <a:cs typeface="Trebuchet MS"/>
              <a:sym typeface="Trebuchet MS"/>
            </a:endParaRPr>
          </a:p>
        </p:txBody>
      </p:sp>
      <p:pic>
        <p:nvPicPr>
          <p:cNvPr id="104" name="Google Shape;104;p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05" name="Google Shape;105;p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06" name="Google Shape;106;p4"/>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2c5dfb2ce73_0_3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g2c5dfb2ce73_0_3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609" name="Google Shape;609;g2c5dfb2ce73_0_34"/>
          <p:cNvSpPr txBox="1"/>
          <p:nvPr/>
        </p:nvSpPr>
        <p:spPr>
          <a:xfrm>
            <a:off x="1571500" y="1811800"/>
            <a:ext cx="9873900" cy="4758900"/>
          </a:xfrm>
          <a:prstGeom prst="rect">
            <a:avLst/>
          </a:prstGeom>
          <a:noFill/>
          <a:ln>
            <a:noFill/>
          </a:ln>
        </p:spPr>
        <p:txBody>
          <a:bodyPr anchorCtr="0" anchor="ctr" bIns="45700" lIns="91425" spcFirstLastPara="1" rIns="91425" wrap="square" tIns="45700">
            <a:noAutofit/>
          </a:bodyPr>
          <a:lstStyle/>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[17] N. Nonavinakere Prabhakera, P. Alku et al., “Dysarthric speech classification using glottal features computed from non-words, words and sentences,” in Interspeech, 2018.</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[18] A. Hernandez, P. A. P ́ erez-Toro, E. N ̈ oth, J. R. Orozco-Arroyave, A. Maier, and S. H. Yang, “Cross-lingual self-supervised speech representations for improved dysarthric speech recognition,” in Interspeech 2022.</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[19] J. Ren and M. Liu, “An automatic dysarthric speech recognition approach using deep neural networks,” International Journal of Advanced Computer Science and Applications, 2017.</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[20] C. Bhat, A. Panda, and H. Strik, “Improved asr performance for dysarthric speech using two-stage dataaugmentation,” Interspeech 2022.</a:t>
            </a:r>
            <a:endParaRPr sz="1600">
              <a:solidFill>
                <a:srgbClr val="0033CC"/>
              </a:solidFill>
              <a:latin typeface="Trebuchet MS"/>
              <a:ea typeface="Trebuchet MS"/>
              <a:cs typeface="Trebuchet MS"/>
              <a:sym typeface="Trebuchet MS"/>
            </a:endParaRPr>
          </a:p>
        </p:txBody>
      </p:sp>
      <p:pic>
        <p:nvPicPr>
          <p:cNvPr id="610" name="Google Shape;610;g2c5dfb2ce73_0_34"/>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611" name="Google Shape;611;g2c5dfb2ce73_0_34"/>
          <p:cNvSpPr txBox="1"/>
          <p:nvPr>
            <p:ph idx="12" type="sldNum"/>
          </p:nvPr>
        </p:nvSpPr>
        <p:spPr>
          <a:xfrm>
            <a:off x="11296610" y="625289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612" name="Google Shape;612;g2c5dfb2ce73_0_34"/>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a:p>
            <a:pPr indent="0" lvl="0" marL="0" marR="0" rtl="0" algn="l">
              <a:spcBef>
                <a:spcPts val="0"/>
              </a:spcBef>
              <a:spcAft>
                <a:spcPts val="0"/>
              </a:spcAft>
              <a:buNone/>
            </a:pPr>
            <a:r>
              <a:t/>
            </a:r>
            <a:endParaRPr sz="1200">
              <a:solidFill>
                <a:srgbClr val="888888"/>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2c5dfb2ce73_0_4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g2c5dfb2ce73_0_4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620" name="Google Shape;620;g2c5dfb2ce73_0_46"/>
          <p:cNvSpPr txBox="1"/>
          <p:nvPr/>
        </p:nvSpPr>
        <p:spPr>
          <a:xfrm>
            <a:off x="1571500" y="1811800"/>
            <a:ext cx="9873900" cy="4758900"/>
          </a:xfrm>
          <a:prstGeom prst="rect">
            <a:avLst/>
          </a:prstGeom>
          <a:noFill/>
          <a:ln>
            <a:noFill/>
          </a:ln>
        </p:spPr>
        <p:txBody>
          <a:bodyPr anchorCtr="0" anchor="ctr" bIns="45700" lIns="91425" spcFirstLastPara="1" rIns="91425" wrap="square" tIns="45700">
            <a:noAutofit/>
          </a:bodyPr>
          <a:lstStyle/>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[21] D. Wang, J. Yu, X. Wu, L. Sun, X. Liu, and H. Meng, “Improved end-to-end dysarthric speech recognition via meta-learning based model re-initialization,” in ISCSLP. IEEE, 2021.</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[22] Y. Matsuzaka, R. Takashima, C. Sasaki, and T. Takiguchi, “Data augmentation for dysarthric speech recognition based on text-tospeech synthesis,” in 2022 IEEE 4th Global Conference on Life Sciences and Technologies.</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[23] X. Xie, R. Ruzi, X. Liu, and L. Wang, “Variational auto-encoder based variability encoding for dysarthric speech recognition,” in Interspeech 2021</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t/>
            </a:r>
            <a:endParaRPr sz="1600">
              <a:solidFill>
                <a:srgbClr val="0033CC"/>
              </a:solidFill>
              <a:latin typeface="Trebuchet MS"/>
              <a:ea typeface="Trebuchet MS"/>
              <a:cs typeface="Trebuchet MS"/>
              <a:sym typeface="Trebuchet MS"/>
            </a:endParaRPr>
          </a:p>
          <a:p>
            <a:pPr indent="0" lvl="0" marL="0" marR="50800" rtl="0" algn="l">
              <a:lnSpc>
                <a:spcPct val="135000"/>
              </a:lnSpc>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[24] Z. Yue, E. Loweimi, and Z. Cvetkovic, “Raw source and filter modelling for dysarthric speech recognition,” in ICASSP. IEEE, 2022.</a:t>
            </a:r>
            <a:endParaRPr sz="1600">
              <a:solidFill>
                <a:srgbClr val="0033CC"/>
              </a:solidFill>
              <a:latin typeface="Trebuchet MS"/>
              <a:ea typeface="Trebuchet MS"/>
              <a:cs typeface="Trebuchet MS"/>
              <a:sym typeface="Trebuchet MS"/>
            </a:endParaRPr>
          </a:p>
        </p:txBody>
      </p:sp>
      <p:pic>
        <p:nvPicPr>
          <p:cNvPr id="621" name="Google Shape;621;g2c5dfb2ce73_0_4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622" name="Google Shape;622;g2c5dfb2ce73_0_46"/>
          <p:cNvSpPr txBox="1"/>
          <p:nvPr>
            <p:ph idx="12" type="sldNum"/>
          </p:nvPr>
        </p:nvSpPr>
        <p:spPr>
          <a:xfrm>
            <a:off x="11296610" y="625289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623" name="Google Shape;623;g2c5dfb2ce73_0_4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a:p>
            <a:pPr indent="0" lvl="0" marL="0" marR="0" rtl="0" algn="l">
              <a:spcBef>
                <a:spcPts val="0"/>
              </a:spcBef>
              <a:spcAft>
                <a:spcPts val="0"/>
              </a:spcAft>
              <a:buNone/>
            </a:pPr>
            <a:r>
              <a:t/>
            </a:r>
            <a:endParaRPr sz="1200">
              <a:solidFill>
                <a:srgbClr val="888888"/>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3"/>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
        <p:nvSpPr>
          <p:cNvPr id="631" name="Google Shape;631;p1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pic>
        <p:nvPicPr>
          <p:cNvPr id="632" name="Google Shape;632;p13"/>
          <p:cNvPicPr preferRelativeResize="0"/>
          <p:nvPr/>
        </p:nvPicPr>
        <p:blipFill rotWithShape="1">
          <a:blip r:embed="rId3">
            <a:alphaModFix/>
          </a:blip>
          <a:srcRect b="0" l="0" r="0" t="0"/>
          <a:stretch/>
        </p:blipFill>
        <p:spPr>
          <a:xfrm>
            <a:off x="10972800" y="-43132"/>
            <a:ext cx="1143000" cy="1012165"/>
          </a:xfrm>
          <a:prstGeom prst="rect">
            <a:avLst/>
          </a:prstGeom>
          <a:noFill/>
          <a:ln>
            <a:noFill/>
          </a:ln>
        </p:spPr>
      </p:pic>
      <p:sp>
        <p:nvSpPr>
          <p:cNvPr id="633" name="Google Shape;633;p13"/>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Generating clear speech from impaired audio</a:t>
            </a:r>
            <a:endParaRPr sz="1200">
              <a:solidFill>
                <a:srgbClr val="888888"/>
              </a:solidFill>
            </a:endParaRPr>
          </a:p>
          <a:p>
            <a:pPr indent="0" lvl="0" marL="0" marR="0" rtl="0" algn="l">
              <a:spcBef>
                <a:spcPts val="0"/>
              </a:spcBef>
              <a:spcAft>
                <a:spcPts val="0"/>
              </a:spcAft>
              <a:buNone/>
            </a:pPr>
            <a:r>
              <a:t/>
            </a:r>
            <a:endParaRPr sz="1200">
              <a:solidFill>
                <a:srgbClr val="88888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3" name="Google Shape;113;p5"/>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Constraints  </a:t>
            </a:r>
            <a:endParaRPr b="0" i="0" sz="1400" u="none" cap="none" strike="noStrike">
              <a:solidFill>
                <a:srgbClr val="000000"/>
              </a:solidFill>
              <a:latin typeface="Arial"/>
              <a:ea typeface="Arial"/>
              <a:cs typeface="Arial"/>
              <a:sym typeface="Arial"/>
            </a:endParaRPr>
          </a:p>
        </p:txBody>
      </p:sp>
      <p:sp>
        <p:nvSpPr>
          <p:cNvPr id="114" name="Google Shape;114;p5"/>
          <p:cNvSpPr txBox="1"/>
          <p:nvPr/>
        </p:nvSpPr>
        <p:spPr>
          <a:xfrm>
            <a:off x="2114900" y="1791525"/>
            <a:ext cx="9037782"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b="1" lang="en-US" sz="2400">
                <a:solidFill>
                  <a:srgbClr val="0033CC"/>
                </a:solidFill>
                <a:latin typeface="Trebuchet MS"/>
                <a:ea typeface="Trebuchet MS"/>
                <a:cs typeface="Trebuchet MS"/>
                <a:sym typeface="Trebuchet MS"/>
              </a:rPr>
              <a:t>Legal implications: </a:t>
            </a:r>
            <a:endParaRPr b="1" sz="22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lang="en-US" sz="2000">
                <a:solidFill>
                  <a:srgbClr val="0033CC"/>
                </a:solidFill>
                <a:latin typeface="Trebuchet MS"/>
                <a:ea typeface="Trebuchet MS"/>
                <a:cs typeface="Trebuchet MS"/>
                <a:sym typeface="Trebuchet MS"/>
              </a:rPr>
              <a:t>The project must adhere to legal regulations and standards governing speech synthesis, privacy, and data protection.Intellectual property rights must be considered when utilizing proprietary algorithms or datasets in the development of the speech synthesis system.</a:t>
            </a:r>
            <a:endParaRPr sz="20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200">
                <a:solidFill>
                  <a:srgbClr val="0033CC"/>
                </a:solidFill>
                <a:latin typeface="Trebuchet MS"/>
                <a:ea typeface="Trebuchet MS"/>
                <a:cs typeface="Trebuchet MS"/>
                <a:sym typeface="Trebuchet MS"/>
              </a:rPr>
              <a:t>Software/Hardware requirements:</a:t>
            </a:r>
            <a:br>
              <a:rPr lang="en-US" sz="2000">
                <a:solidFill>
                  <a:srgbClr val="0033CC"/>
                </a:solidFill>
                <a:latin typeface="Trebuchet MS"/>
                <a:ea typeface="Trebuchet MS"/>
                <a:cs typeface="Trebuchet MS"/>
                <a:sym typeface="Trebuchet MS"/>
              </a:rPr>
            </a:br>
            <a:r>
              <a:rPr lang="en-US" sz="2000">
                <a:solidFill>
                  <a:srgbClr val="0033CC"/>
                </a:solidFill>
                <a:latin typeface="Trebuchet MS"/>
                <a:ea typeface="Trebuchet MS"/>
                <a:cs typeface="Trebuchet MS"/>
                <a:sym typeface="Trebuchet MS"/>
              </a:rPr>
              <a:t>This includes access to computational resources for training and deploying the speech synthesis model, as well as compatibility with operating systems and development environments. Dependencies on third-party libraries, frameworks, or APIs must also be considered and managed effectively.</a:t>
            </a:r>
            <a:endParaRPr sz="20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200">
                <a:solidFill>
                  <a:srgbClr val="0033CC"/>
                </a:solidFill>
                <a:latin typeface="Trebuchet MS"/>
                <a:ea typeface="Trebuchet MS"/>
                <a:cs typeface="Trebuchet MS"/>
                <a:sym typeface="Trebuchet MS"/>
              </a:rPr>
              <a:t>Ethical Considerations, Privacy and Security</a:t>
            </a:r>
            <a:r>
              <a:rPr lang="en-US" sz="2000">
                <a:solidFill>
                  <a:srgbClr val="0033CC"/>
                </a:solidFill>
                <a:latin typeface="Trebuchet MS"/>
                <a:ea typeface="Trebuchet MS"/>
                <a:cs typeface="Trebuchet MS"/>
                <a:sym typeface="Trebuchet MS"/>
              </a:rPr>
              <a:t> etc</a:t>
            </a:r>
            <a:endParaRPr sz="2000">
              <a:solidFill>
                <a:srgbClr val="0033CC"/>
              </a:solidFill>
              <a:latin typeface="Trebuchet MS"/>
              <a:ea typeface="Trebuchet MS"/>
              <a:cs typeface="Trebuchet MS"/>
              <a:sym typeface="Trebuchet MS"/>
            </a:endParaRPr>
          </a:p>
          <a:p>
            <a:pPr indent="0" lvl="0" marL="457200" marR="0" rtl="0" algn="just">
              <a:spcBef>
                <a:spcPts val="1200"/>
              </a:spcBef>
              <a:spcAft>
                <a:spcPts val="0"/>
              </a:spcAft>
              <a:buNone/>
            </a:pPr>
            <a:r>
              <a:t/>
            </a:r>
            <a:endParaRPr sz="2200">
              <a:solidFill>
                <a:srgbClr val="0033CC"/>
              </a:solidFill>
              <a:latin typeface="Trebuchet MS"/>
              <a:ea typeface="Trebuchet MS"/>
              <a:cs typeface="Trebuchet MS"/>
              <a:sym typeface="Trebuchet MS"/>
            </a:endParaRPr>
          </a:p>
        </p:txBody>
      </p:sp>
      <p:pic>
        <p:nvPicPr>
          <p:cNvPr id="115" name="Google Shape;115;p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16" name="Google Shape;116;p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17" name="Google Shape;117;p5"/>
          <p:cNvSpPr txBox="1"/>
          <p:nvPr/>
        </p:nvSpPr>
        <p:spPr>
          <a:xfrm>
            <a:off x="76201" y="106241"/>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6bb699608c_1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4" name="Google Shape;124;g26bb699608c_1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 Dependencies</a:t>
            </a:r>
            <a:endParaRPr b="0" i="0" sz="1400" u="none" cap="none" strike="noStrike">
              <a:solidFill>
                <a:srgbClr val="000000"/>
              </a:solidFill>
              <a:latin typeface="Arial"/>
              <a:ea typeface="Arial"/>
              <a:cs typeface="Arial"/>
              <a:sym typeface="Arial"/>
            </a:endParaRPr>
          </a:p>
        </p:txBody>
      </p:sp>
      <p:sp>
        <p:nvSpPr>
          <p:cNvPr id="125" name="Google Shape;125;g26bb699608c_1_0"/>
          <p:cNvSpPr txBox="1"/>
          <p:nvPr/>
        </p:nvSpPr>
        <p:spPr>
          <a:xfrm>
            <a:off x="2114900" y="1791525"/>
            <a:ext cx="9037800"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b="1" lang="en-US" sz="2200">
                <a:solidFill>
                  <a:srgbClr val="0033CC"/>
                </a:solidFill>
                <a:latin typeface="Trebuchet MS"/>
                <a:ea typeface="Trebuchet MS"/>
                <a:cs typeface="Trebuchet MS"/>
                <a:sym typeface="Trebuchet MS"/>
              </a:rPr>
              <a:t>Hardware and Software Infrastructure</a:t>
            </a:r>
            <a:r>
              <a:rPr b="1" lang="en-US" sz="2200">
                <a:solidFill>
                  <a:srgbClr val="0033CC"/>
                </a:solidFill>
                <a:latin typeface="Trebuchet MS"/>
                <a:ea typeface="Trebuchet MS"/>
                <a:cs typeface="Trebuchet MS"/>
                <a:sym typeface="Trebuchet MS"/>
              </a:rPr>
              <a:t>:</a:t>
            </a:r>
            <a:r>
              <a:rPr b="1" lang="en-US" sz="2400">
                <a:solidFill>
                  <a:srgbClr val="0033CC"/>
                </a:solidFill>
                <a:latin typeface="Trebuchet MS"/>
                <a:ea typeface="Trebuchet MS"/>
                <a:cs typeface="Trebuchet MS"/>
                <a:sym typeface="Trebuchet MS"/>
              </a:rPr>
              <a:t> </a:t>
            </a:r>
            <a:endParaRPr b="1"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2100">
                <a:solidFill>
                  <a:srgbClr val="0033CC"/>
                </a:solidFill>
                <a:latin typeface="Trebuchet MS"/>
                <a:ea typeface="Trebuchet MS"/>
                <a:cs typeface="Trebuchet MS"/>
                <a:sym typeface="Trebuchet MS"/>
              </a:rPr>
              <a:t>The software's performance relies on the host computer's hardware and network infrastructure, necessitating their availability and proper functioning.</a:t>
            </a:r>
            <a:endParaRPr sz="21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300">
                <a:solidFill>
                  <a:srgbClr val="0033CC"/>
                </a:solidFill>
                <a:latin typeface="Trebuchet MS"/>
                <a:ea typeface="Trebuchet MS"/>
                <a:cs typeface="Trebuchet MS"/>
                <a:sym typeface="Trebuchet MS"/>
              </a:rPr>
              <a:t>Speech Synthesis Algorithms</a:t>
            </a:r>
            <a:r>
              <a:rPr b="1" lang="en-US" sz="2500">
                <a:solidFill>
                  <a:srgbClr val="0033CC"/>
                </a:solidFill>
                <a:latin typeface="Trebuchet MS"/>
                <a:ea typeface="Trebuchet MS"/>
                <a:cs typeface="Trebuchet MS"/>
                <a:sym typeface="Trebuchet MS"/>
              </a:rPr>
              <a:t>:</a:t>
            </a:r>
            <a:endParaRPr b="1" sz="25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lang="en-US" sz="2100">
                <a:solidFill>
                  <a:srgbClr val="0033CC"/>
                </a:solidFill>
                <a:latin typeface="Trebuchet MS"/>
                <a:ea typeface="Trebuchet MS"/>
                <a:cs typeface="Trebuchet MS"/>
                <a:sym typeface="Trebuchet MS"/>
              </a:rPr>
              <a:t>The project relies on effective speech synthesis algorithms to generate natural-sounding speech output, with a focus on optimizing them for individuals with speech impairments.</a:t>
            </a:r>
            <a:endParaRPr sz="21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300">
                <a:solidFill>
                  <a:srgbClr val="0033CC"/>
                </a:solidFill>
                <a:latin typeface="Trebuchet MS"/>
                <a:ea typeface="Trebuchet MS"/>
                <a:cs typeface="Trebuchet MS"/>
                <a:sym typeface="Trebuchet MS"/>
              </a:rPr>
              <a:t>User Engagement and Feedback:</a:t>
            </a:r>
            <a:endParaRPr b="1" sz="23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rPr lang="en-US" sz="2100">
                <a:solidFill>
                  <a:srgbClr val="0033CC"/>
                </a:solidFill>
                <a:latin typeface="Trebuchet MS"/>
                <a:ea typeface="Trebuchet MS"/>
                <a:cs typeface="Trebuchet MS"/>
                <a:sym typeface="Trebuchet MS"/>
              </a:rPr>
              <a:t>The success of the project relies on active user engagement and feedback, requiring effective strategies for soliciting and incorporating user insights into testing, evaluation, and improvement process</a:t>
            </a:r>
            <a:br>
              <a:rPr lang="en-US" sz="2000">
                <a:solidFill>
                  <a:srgbClr val="0033CC"/>
                </a:solidFill>
                <a:latin typeface="Trebuchet MS"/>
                <a:ea typeface="Trebuchet MS"/>
                <a:cs typeface="Trebuchet MS"/>
                <a:sym typeface="Trebuchet MS"/>
              </a:rPr>
            </a:br>
            <a:endParaRPr sz="2200">
              <a:solidFill>
                <a:srgbClr val="0033CC"/>
              </a:solidFill>
              <a:latin typeface="Trebuchet MS"/>
              <a:ea typeface="Trebuchet MS"/>
              <a:cs typeface="Trebuchet MS"/>
              <a:sym typeface="Trebuchet MS"/>
            </a:endParaRPr>
          </a:p>
        </p:txBody>
      </p:sp>
      <p:pic>
        <p:nvPicPr>
          <p:cNvPr id="126" name="Google Shape;126;g26bb699608c_1_0"/>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27" name="Google Shape;127;g26bb699608c_1_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28" name="Google Shape;128;g26bb699608c_1_0"/>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c139536352_0_2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5" name="Google Shape;135;g2c139536352_0_2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a:t>
            </a:r>
            <a:r>
              <a:rPr b="0" i="0" lang="en-US" sz="2400" u="none" cap="none" strike="noStrike">
                <a:solidFill>
                  <a:srgbClr val="FF0000"/>
                </a:solidFill>
                <a:latin typeface="Trebuchet MS"/>
                <a:ea typeface="Trebuchet MS"/>
                <a:cs typeface="Trebuchet MS"/>
                <a:sym typeface="Trebuchet MS"/>
              </a:rPr>
              <a:t>ssumptions </a:t>
            </a:r>
            <a:endParaRPr b="0" i="0" sz="1400" u="none" cap="none" strike="noStrike">
              <a:solidFill>
                <a:srgbClr val="000000"/>
              </a:solidFill>
              <a:latin typeface="Arial"/>
              <a:ea typeface="Arial"/>
              <a:cs typeface="Arial"/>
              <a:sym typeface="Arial"/>
            </a:endParaRPr>
          </a:p>
        </p:txBody>
      </p:sp>
      <p:sp>
        <p:nvSpPr>
          <p:cNvPr id="136" name="Google Shape;136;g2c139536352_0_26"/>
          <p:cNvSpPr txBox="1"/>
          <p:nvPr/>
        </p:nvSpPr>
        <p:spPr>
          <a:xfrm>
            <a:off x="2114900" y="1791525"/>
            <a:ext cx="9037800"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b="1" lang="en-US" sz="2400">
                <a:solidFill>
                  <a:srgbClr val="0033CC"/>
                </a:solidFill>
                <a:latin typeface="Trebuchet MS"/>
                <a:ea typeface="Trebuchet MS"/>
                <a:cs typeface="Trebuchet MS"/>
                <a:sym typeface="Trebuchet MS"/>
              </a:rPr>
              <a:t>Availability of sufficient data:</a:t>
            </a:r>
            <a:endParaRPr b="1"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2000">
                <a:solidFill>
                  <a:srgbClr val="0033CC"/>
                </a:solidFill>
                <a:latin typeface="Trebuchet MS"/>
                <a:ea typeface="Trebuchet MS"/>
                <a:cs typeface="Trebuchet MS"/>
                <a:sym typeface="Trebuchet MS"/>
              </a:rPr>
              <a:t>This project assumes access to sufficient and diverse datasets of impaired speech samples, for training and testing the speech synthesis model. This includes data representing various types and degrees of speech impairments to ensure the robustness and generalizability of the system.</a:t>
            </a:r>
            <a:endParaRPr sz="20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b="1" lang="en-US" sz="2400">
                <a:solidFill>
                  <a:srgbClr val="0033CC"/>
                </a:solidFill>
                <a:latin typeface="Trebuchet MS"/>
                <a:ea typeface="Trebuchet MS"/>
                <a:cs typeface="Trebuchet MS"/>
                <a:sym typeface="Trebuchet MS"/>
              </a:rPr>
              <a:t>Collaboration with Health professionals:</a:t>
            </a:r>
            <a:endParaRPr b="1"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2000">
                <a:solidFill>
                  <a:srgbClr val="0033CC"/>
                </a:solidFill>
                <a:latin typeface="Trebuchet MS"/>
                <a:ea typeface="Trebuchet MS"/>
                <a:cs typeface="Trebuchet MS"/>
                <a:sym typeface="Trebuchet MS"/>
              </a:rPr>
              <a:t>The project assumes collaboration with speech therapists, healthcare professionals, and other domain experts to validate the effectiveness of the speech synthesis system and align with therapeutic goals. This collaboration is essential for understanding user needs, gathering feedback, and ensuring the ethical and responsible development of the application.</a:t>
            </a:r>
            <a:endParaRPr sz="2000">
              <a:solidFill>
                <a:srgbClr val="0033CC"/>
              </a:solidFill>
              <a:latin typeface="Trebuchet MS"/>
              <a:ea typeface="Trebuchet MS"/>
              <a:cs typeface="Trebuchet MS"/>
              <a:sym typeface="Trebuchet MS"/>
            </a:endParaRPr>
          </a:p>
        </p:txBody>
      </p:sp>
      <p:pic>
        <p:nvPicPr>
          <p:cNvPr id="137" name="Google Shape;137;g2c139536352_0_26"/>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38" name="Google Shape;138;g2c139536352_0_2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39" name="Google Shape;139;g2c139536352_0_26"/>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c139536352_0_1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6" name="Google Shape;146;g2c139536352_0_1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Risks</a:t>
            </a:r>
            <a:endParaRPr b="0" i="0" sz="1400" u="none" cap="none" strike="noStrike">
              <a:solidFill>
                <a:srgbClr val="000000"/>
              </a:solidFill>
              <a:latin typeface="Arial"/>
              <a:ea typeface="Arial"/>
              <a:cs typeface="Arial"/>
              <a:sym typeface="Arial"/>
            </a:endParaRPr>
          </a:p>
        </p:txBody>
      </p:sp>
      <p:sp>
        <p:nvSpPr>
          <p:cNvPr id="147" name="Google Shape;147;g2c139536352_0_15"/>
          <p:cNvSpPr txBox="1"/>
          <p:nvPr/>
        </p:nvSpPr>
        <p:spPr>
          <a:xfrm>
            <a:off x="515725" y="1806900"/>
            <a:ext cx="10780800" cy="4724400"/>
          </a:xfrm>
          <a:prstGeom prst="rect">
            <a:avLst/>
          </a:prstGeom>
          <a:noFill/>
          <a:ln>
            <a:noFill/>
          </a:ln>
        </p:spPr>
        <p:txBody>
          <a:bodyPr anchorCtr="0" anchor="ctr" bIns="45700" lIns="91425" spcFirstLastPara="1" rIns="91425" wrap="square" tIns="45700">
            <a:noAutofit/>
          </a:bodyPr>
          <a:lstStyle/>
          <a:p>
            <a:pPr indent="-368300" lvl="0" marL="457200" rtl="0" algn="just">
              <a:spcBef>
                <a:spcPts val="480"/>
              </a:spcBef>
              <a:spcAft>
                <a:spcPts val="0"/>
              </a:spcAft>
              <a:buClr>
                <a:srgbClr val="0033CC"/>
              </a:buClr>
              <a:buSzPts val="2200"/>
              <a:buFont typeface="Trebuchet MS"/>
              <a:buChar char="●"/>
            </a:pPr>
            <a:r>
              <a:rPr b="1" lang="en-US" sz="2200">
                <a:solidFill>
                  <a:srgbClr val="0033CC"/>
                </a:solidFill>
                <a:latin typeface="Trebuchet MS"/>
                <a:ea typeface="Trebuchet MS"/>
                <a:cs typeface="Trebuchet MS"/>
                <a:sym typeface="Trebuchet MS"/>
              </a:rPr>
              <a:t>Low Testing Accuracy:</a:t>
            </a:r>
            <a:r>
              <a:rPr lang="en-US" sz="2200">
                <a:solidFill>
                  <a:srgbClr val="0033CC"/>
                </a:solidFill>
                <a:latin typeface="Trebuchet MS"/>
                <a:ea typeface="Trebuchet MS"/>
                <a:cs typeface="Trebuchet MS"/>
                <a:sym typeface="Trebuchet MS"/>
              </a:rPr>
              <a:t> Variability in speech patterns, background noise, and individual speech impairments may lead to lower accuracy rates during testing.</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b="1" lang="en-US" sz="2200">
                <a:solidFill>
                  <a:srgbClr val="0033CC"/>
                </a:solidFill>
                <a:latin typeface="Trebuchet MS"/>
                <a:ea typeface="Trebuchet MS"/>
                <a:cs typeface="Trebuchet MS"/>
                <a:sym typeface="Trebuchet MS"/>
              </a:rPr>
              <a:t>Errors/Bugs:</a:t>
            </a:r>
            <a:r>
              <a:rPr lang="en-US" sz="2200">
                <a:solidFill>
                  <a:srgbClr val="0033CC"/>
                </a:solidFill>
                <a:latin typeface="Trebuchet MS"/>
                <a:ea typeface="Trebuchet MS"/>
                <a:cs typeface="Trebuchet MS"/>
                <a:sym typeface="Trebuchet MS"/>
              </a:rPr>
              <a:t> Algorithm implementation issues, data preprocessing problems, or integration errors with other software components could result in functional and reliability issues, leading to incorrect speech conversions or system failures.</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b="1" lang="en-US" sz="2200">
                <a:solidFill>
                  <a:srgbClr val="0033CC"/>
                </a:solidFill>
                <a:latin typeface="Trebuchet MS"/>
                <a:ea typeface="Trebuchet MS"/>
                <a:cs typeface="Trebuchet MS"/>
                <a:sym typeface="Trebuchet MS"/>
              </a:rPr>
              <a:t>Data Bias and Imbalance:</a:t>
            </a:r>
            <a:r>
              <a:rPr lang="en-US" sz="2200">
                <a:solidFill>
                  <a:srgbClr val="0033CC"/>
                </a:solidFill>
                <a:latin typeface="Trebuchet MS"/>
                <a:ea typeface="Trebuchet MS"/>
                <a:cs typeface="Trebuchet MS"/>
                <a:sym typeface="Trebuchet MS"/>
              </a:rPr>
              <a:t> </a:t>
            </a:r>
            <a:r>
              <a:rPr lang="en-US" sz="2200">
                <a:solidFill>
                  <a:srgbClr val="0033CC"/>
                </a:solidFill>
                <a:latin typeface="Trebuchet MS"/>
                <a:ea typeface="Trebuchet MS"/>
                <a:cs typeface="Trebuchet MS"/>
                <a:sym typeface="Trebuchet MS"/>
              </a:rPr>
              <a:t>T</a:t>
            </a:r>
            <a:r>
              <a:rPr lang="en-US" sz="2200">
                <a:solidFill>
                  <a:srgbClr val="0033CC"/>
                </a:solidFill>
                <a:latin typeface="Trebuchet MS"/>
                <a:ea typeface="Trebuchet MS"/>
                <a:cs typeface="Trebuchet MS"/>
                <a:sym typeface="Trebuchet MS"/>
              </a:rPr>
              <a:t>raining data may exhibit bias or imbalance, such as overrepresentation or underrepresentation of certain speech patterns or demographics, impacting the model's performance, especially for individuals with less common speech impairments or diverse linguistic backgrounds.</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b="1" lang="en-US" sz="2200">
                <a:solidFill>
                  <a:srgbClr val="0033CC"/>
                </a:solidFill>
                <a:latin typeface="Trebuchet MS"/>
                <a:ea typeface="Trebuchet MS"/>
                <a:cs typeface="Trebuchet MS"/>
                <a:sym typeface="Trebuchet MS"/>
              </a:rPr>
              <a:t>Regulatory Compliance:</a:t>
            </a:r>
            <a:r>
              <a:rPr lang="en-US" sz="2200">
                <a:solidFill>
                  <a:srgbClr val="0033CC"/>
                </a:solidFill>
                <a:latin typeface="Trebuchet MS"/>
                <a:ea typeface="Trebuchet MS"/>
                <a:cs typeface="Trebuchet MS"/>
                <a:sym typeface="Trebuchet MS"/>
              </a:rPr>
              <a:t> Compliance with data protection laws and medical device regulations is crucial, especially for healthcare applications. Non-compliance may lead to legal consequences, financial penalties, or reputational damage.</a:t>
            </a:r>
            <a:endParaRPr sz="2200">
              <a:solidFill>
                <a:srgbClr val="0033CC"/>
              </a:solidFill>
              <a:latin typeface="Trebuchet MS"/>
              <a:ea typeface="Trebuchet MS"/>
              <a:cs typeface="Trebuchet MS"/>
              <a:sym typeface="Trebuchet MS"/>
            </a:endParaRPr>
          </a:p>
        </p:txBody>
      </p:sp>
      <p:pic>
        <p:nvPicPr>
          <p:cNvPr id="148" name="Google Shape;148;g2c139536352_0_15"/>
          <p:cNvPicPr preferRelativeResize="0"/>
          <p:nvPr/>
        </p:nvPicPr>
        <p:blipFill rotWithShape="1">
          <a:blip r:embed="rId3">
            <a:alphaModFix/>
          </a:blip>
          <a:srcRect b="0" l="0" r="0" t="0"/>
          <a:stretch/>
        </p:blipFill>
        <p:spPr>
          <a:xfrm>
            <a:off x="10896601" y="-34505"/>
            <a:ext cx="1295399" cy="1025106"/>
          </a:xfrm>
          <a:prstGeom prst="rect">
            <a:avLst/>
          </a:prstGeom>
          <a:noFill/>
          <a:ln>
            <a:noFill/>
          </a:ln>
        </p:spPr>
      </p:pic>
      <p:sp>
        <p:nvSpPr>
          <p:cNvPr id="149" name="Google Shape;149;g2c139536352_0_1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50" name="Google Shape;150;g2c139536352_0_15"/>
          <p:cNvSpPr txBox="1"/>
          <p:nvPr/>
        </p:nvSpPr>
        <p:spPr>
          <a:xfrm>
            <a:off x="76201" y="106241"/>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Generating clear speech from impaired audio</a:t>
            </a:r>
            <a:endParaRPr sz="1200">
              <a:solidFill>
                <a:srgbClr val="88888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