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7" r:id="rId3"/>
    <p:sldId id="278" r:id="rId4"/>
    <p:sldId id="283" r:id="rId5"/>
    <p:sldId id="267" r:id="rId6"/>
    <p:sldId id="280" r:id="rId7"/>
    <p:sldId id="286" r:id="rId8"/>
    <p:sldId id="268" r:id="rId9"/>
    <p:sldId id="284" r:id="rId10"/>
    <p:sldId id="288" r:id="rId11"/>
    <p:sldId id="285" r:id="rId12"/>
    <p:sldId id="287" r:id="rId13"/>
    <p:sldId id="270" r:id="rId14"/>
    <p:sldId id="275" r:id="rId15"/>
    <p:sldId id="265" r:id="rId16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70128" autoAdjust="0"/>
  </p:normalViewPr>
  <p:slideViewPr>
    <p:cSldViewPr snapToGrid="0">
      <p:cViewPr varScale="1">
        <p:scale>
          <a:sx n="88" d="100"/>
          <a:sy n="88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9" y="0"/>
            <a:ext cx="2949787" cy="498693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0FD5A8B-DA7E-4166-AEBA-F9918642AE13}" type="datetimeFigureOut">
              <a:rPr lang="en-NZ" smtClean="0"/>
              <a:t>31/01/2019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8"/>
            <a:ext cx="2949787" cy="498692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9" y="9440648"/>
            <a:ext cx="2949787" cy="498692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8441E3BA-4D23-4F8B-B3B3-DBF6463916D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618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80" cy="4988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066" y="0"/>
            <a:ext cx="2949580" cy="4988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99C03-6D10-4014-8DD3-38EFBEF8E6E8}" type="datetimeFigureOut">
              <a:rPr lang="en-NZ" smtClean="0"/>
              <a:t>31/01/2019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1" y="4783457"/>
            <a:ext cx="5445138" cy="391389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492"/>
            <a:ext cx="2949580" cy="4988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066" y="9440492"/>
            <a:ext cx="2949580" cy="4988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7DA3F-796C-46AC-AFA9-C395F75CCE7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031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7DA3F-796C-46AC-AFA9-C395F75CCE75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5428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https://doi.org/10.6084/m9.figshare.7464938.v1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7DA3F-796C-46AC-AFA9-C395F75CCE75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0763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7DA3F-796C-46AC-AFA9-C395F75CCE75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692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https://orcid.org/0000-0003-1738-9836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7DA3F-796C-46AC-AFA9-C395F75CCE75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0805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Acknowledge that two</a:t>
            </a:r>
            <a:r>
              <a:rPr lang="en-NZ" baseline="0" dirty="0" smtClean="0"/>
              <a:t> common ways data is shared is through supplementary materials and/or through departmental, project or personal webpage. – There are some cons however – may be costly, unlikely to offer a data repository’s functionality or long term solution.  Least likely to make your data collection visible to new users and contacts, or to sustain long term access to your data collection.</a:t>
            </a:r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https://figshare.com/articles/Perceptions_of_competence_strength_and_age_influence_voters_to_select_leaders_with_lower_pitched_voices/1478783 </a:t>
            </a:r>
          </a:p>
          <a:p>
            <a:endParaRPr lang="en-NZ" dirty="0" smtClean="0"/>
          </a:p>
          <a:p>
            <a:r>
              <a:rPr lang="en-NZ" dirty="0" smtClean="0"/>
              <a:t>https://www.wiki.ed.ac.uk/display/datashare/Sources+of+dataset+peer+review</a:t>
            </a:r>
          </a:p>
          <a:p>
            <a:endParaRPr lang="en-NZ" dirty="0" smtClean="0"/>
          </a:p>
          <a:p>
            <a:r>
              <a:rPr lang="en-NZ" dirty="0" smtClean="0"/>
              <a:t>https://creativecommons.org/share-your-work/licensing-types-examples/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7DA3F-796C-46AC-AFA9-C395F75CCE75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3030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https://youtu.be/66oNv_DJuPc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7DA3F-796C-46AC-AFA9-C395F75CCE75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87166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7DA3F-796C-46AC-AFA9-C395F75CCE75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8494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7DA3F-796C-46AC-AFA9-C395F75CCE75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9746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7DA3F-796C-46AC-AFA9-C395F75CCE75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075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7DA3F-796C-46AC-AFA9-C395F75CCE75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9089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7DA3F-796C-46AC-AFA9-C395F75CCE75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897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baseline="0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7DA3F-796C-46AC-AFA9-C395F75CCE75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2363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https://dmp.otago.ac.nz/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7DA3F-796C-46AC-AFA9-C395F75CCE75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7136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7DA3F-796C-46AC-AFA9-C395F75CCE75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2353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7DA3F-796C-46AC-AFA9-C395F75CCE75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857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7295-43EC-4A22-AFF8-6A77B4311C9B}" type="datetimeFigureOut">
              <a:rPr lang="en-NZ" smtClean="0"/>
              <a:t>31/01/2019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602C-C321-4A24-8894-ADE2DC48FE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837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7295-43EC-4A22-AFF8-6A77B4311C9B}" type="datetimeFigureOut">
              <a:rPr lang="en-NZ" smtClean="0"/>
              <a:t>31/01/2019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602C-C321-4A24-8894-ADE2DC48FE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63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7295-43EC-4A22-AFF8-6A77B4311C9B}" type="datetimeFigureOut">
              <a:rPr lang="en-NZ" smtClean="0"/>
              <a:t>31/01/2019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602C-C321-4A24-8894-ADE2DC48FE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308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7295-43EC-4A22-AFF8-6A77B4311C9B}" type="datetimeFigureOut">
              <a:rPr lang="en-NZ" smtClean="0"/>
              <a:t>31/01/2019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602C-C321-4A24-8894-ADE2DC48FE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0937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7295-43EC-4A22-AFF8-6A77B4311C9B}" type="datetimeFigureOut">
              <a:rPr lang="en-NZ" smtClean="0"/>
              <a:t>31/01/2019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602C-C321-4A24-8894-ADE2DC48FE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851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7295-43EC-4A22-AFF8-6A77B4311C9B}" type="datetimeFigureOut">
              <a:rPr lang="en-NZ" smtClean="0"/>
              <a:t>31/01/2019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602C-C321-4A24-8894-ADE2DC48FE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50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7295-43EC-4A22-AFF8-6A77B4311C9B}" type="datetimeFigureOut">
              <a:rPr lang="en-NZ" smtClean="0"/>
              <a:t>31/01/2019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602C-C321-4A24-8894-ADE2DC48FE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860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7295-43EC-4A22-AFF8-6A77B4311C9B}" type="datetimeFigureOut">
              <a:rPr lang="en-NZ" smtClean="0"/>
              <a:t>31/01/2019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602C-C321-4A24-8894-ADE2DC48FE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720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7295-43EC-4A22-AFF8-6A77B4311C9B}" type="datetimeFigureOut">
              <a:rPr lang="en-NZ" smtClean="0"/>
              <a:t>31/01/2019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602C-C321-4A24-8894-ADE2DC48FE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349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7295-43EC-4A22-AFF8-6A77B4311C9B}" type="datetimeFigureOut">
              <a:rPr lang="en-NZ" smtClean="0"/>
              <a:t>31/01/2019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602C-C321-4A24-8894-ADE2DC48FE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8134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7295-43EC-4A22-AFF8-6A77B4311C9B}" type="datetimeFigureOut">
              <a:rPr lang="en-NZ" smtClean="0"/>
              <a:t>31/01/2019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602C-C321-4A24-8894-ADE2DC48FE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345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97295-43EC-4A22-AFF8-6A77B4311C9B}" type="datetimeFigureOut">
              <a:rPr lang="en-NZ" smtClean="0"/>
              <a:t>31/01/2019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2602C-C321-4A24-8894-ADE2DC48FE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270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6084/m9.figshare.7464938.v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0000-0003-1738-983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6oNv_DJuPc" TargetMode="Externa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centralasian/807172925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mp.otago.ac.nz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tago.ac.nz/library/dmp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To_deposit_or_not_to_deposit,_that_is_the_question_-_journal.pbio.1001779.g001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5" y="5892024"/>
            <a:ext cx="4122963" cy="9032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2465" y="155121"/>
            <a:ext cx="1168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</a:t>
            </a:r>
            <a:r>
              <a:rPr lang="en-US" sz="2800" dirty="0" smtClean="0">
                <a:solidFill>
                  <a:srgbClr val="2C3E50"/>
                </a:solidFill>
                <a:latin typeface="Lato"/>
              </a:rPr>
              <a:t>ractical </a:t>
            </a:r>
            <a:r>
              <a:rPr lang="en-US" sz="2800" dirty="0">
                <a:solidFill>
                  <a:srgbClr val="2C3E50"/>
                </a:solidFill>
                <a:latin typeface="Lato"/>
              </a:rPr>
              <a:t>tips for improving data management</a:t>
            </a:r>
            <a:r>
              <a:rPr lang="en-US" sz="2800" b="1" dirty="0" smtClean="0"/>
              <a:t>.</a:t>
            </a:r>
            <a:endParaRPr lang="en-NZ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2465" y="4800600"/>
            <a:ext cx="3872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Shiobhan Smith, Research Support Unit</a:t>
            </a:r>
          </a:p>
          <a:p>
            <a:r>
              <a:rPr lang="en-NZ" dirty="0" smtClean="0"/>
              <a:t>Justin Farquhar, Subject Librarian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315" y="870510"/>
            <a:ext cx="5580744" cy="581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08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714" y="365125"/>
            <a:ext cx="9428571" cy="9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1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8364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NZ" dirty="0" smtClean="0"/>
          </a:p>
          <a:p>
            <a:endParaRPr lang="en-NZ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 smtClean="0"/>
              <a:t>Activity 2: Adding data record to ORCID</a:t>
            </a:r>
            <a:endParaRPr lang="en-NZ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330" y="2215923"/>
            <a:ext cx="5539341" cy="34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286" y="253039"/>
            <a:ext cx="6771428" cy="10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034"/>
            <a:ext cx="10515600" cy="3802289"/>
          </a:xfrm>
        </p:spPr>
        <p:txBody>
          <a:bodyPr>
            <a:noAutofit/>
          </a:bodyPr>
          <a:lstStyle/>
          <a:p>
            <a:pPr lvl="1"/>
            <a:r>
              <a:rPr lang="en-NZ" sz="2800" dirty="0" smtClean="0"/>
              <a:t>Data Repositories</a:t>
            </a:r>
          </a:p>
          <a:p>
            <a:pPr lvl="2"/>
            <a:r>
              <a:rPr lang="en-NZ" sz="2400" dirty="0" smtClean="0"/>
              <a:t>Domain/discipline Specific vs General vs Institutional</a:t>
            </a:r>
          </a:p>
          <a:p>
            <a:pPr lvl="2"/>
            <a:r>
              <a:rPr lang="en-NZ" sz="2400" dirty="0" smtClean="0"/>
              <a:t>Researchers can find information about your data</a:t>
            </a:r>
          </a:p>
          <a:p>
            <a:pPr lvl="3"/>
            <a:r>
              <a:rPr lang="en-NZ" sz="2200" dirty="0"/>
              <a:t>M</a:t>
            </a:r>
            <a:r>
              <a:rPr lang="en-NZ" sz="2200" dirty="0" smtClean="0"/>
              <a:t>aybe even download and use it…</a:t>
            </a:r>
          </a:p>
          <a:p>
            <a:pPr lvl="2"/>
            <a:r>
              <a:rPr lang="en-NZ" sz="2400" dirty="0" smtClean="0"/>
              <a:t>Persistent Identifier for your data </a:t>
            </a:r>
          </a:p>
          <a:p>
            <a:pPr lvl="2"/>
            <a:r>
              <a:rPr lang="en-NZ" sz="2400" dirty="0" smtClean="0"/>
              <a:t>Citation Impact</a:t>
            </a:r>
          </a:p>
          <a:p>
            <a:pPr lvl="3"/>
            <a:r>
              <a:rPr lang="en-NZ" sz="2200" dirty="0" smtClean="0"/>
              <a:t>Increase citations to your publication</a:t>
            </a:r>
          </a:p>
          <a:p>
            <a:pPr lvl="3"/>
            <a:r>
              <a:rPr lang="en-NZ" sz="2200" dirty="0" smtClean="0"/>
              <a:t>Cite the data directly</a:t>
            </a:r>
          </a:p>
          <a:p>
            <a:pPr lvl="2"/>
            <a:r>
              <a:rPr lang="en-NZ" sz="2400" dirty="0" smtClean="0"/>
              <a:t>Creative commons licence</a:t>
            </a:r>
          </a:p>
          <a:p>
            <a:pPr lvl="1"/>
            <a:r>
              <a:rPr lang="en-NZ" sz="2800" dirty="0" smtClean="0"/>
              <a:t>Data </a:t>
            </a:r>
            <a:r>
              <a:rPr lang="en-NZ" sz="2800" dirty="0"/>
              <a:t>as a first class research </a:t>
            </a:r>
            <a:r>
              <a:rPr lang="en-NZ" sz="2800" dirty="0" smtClean="0"/>
              <a:t>output added to your ORCID</a:t>
            </a:r>
            <a:endParaRPr lang="en-NZ" sz="2800" dirty="0"/>
          </a:p>
          <a:p>
            <a:pPr lvl="1"/>
            <a:endParaRPr lang="en-NZ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 smtClean="0"/>
              <a:t>Data Management Key Takeaway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1915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6oNv_DJuP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42295" y="192541"/>
            <a:ext cx="11507410" cy="647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1258"/>
            <a:ext cx="2492829" cy="776288"/>
          </a:xfrm>
        </p:spPr>
        <p:txBody>
          <a:bodyPr>
            <a:normAutofit/>
          </a:bodyPr>
          <a:lstStyle/>
          <a:p>
            <a:r>
              <a:rPr lang="en-NZ" sz="2800" b="1" dirty="0" smtClean="0">
                <a:latin typeface="+mn-lt"/>
              </a:rPr>
              <a:t>Before you go…</a:t>
            </a:r>
            <a:endParaRPr lang="en-NZ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5517"/>
            <a:ext cx="10515600" cy="5139417"/>
          </a:xfrm>
        </p:spPr>
        <p:txBody>
          <a:bodyPr>
            <a:normAutofit/>
          </a:bodyPr>
          <a:lstStyle/>
          <a:p>
            <a:r>
              <a:rPr lang="en-NZ" sz="1800" dirty="0" smtClean="0"/>
              <a:t>Make sure you delete the example data from your </a:t>
            </a:r>
            <a:r>
              <a:rPr lang="en-NZ" sz="1800" dirty="0" err="1" smtClean="0"/>
              <a:t>Figshare</a:t>
            </a:r>
            <a:r>
              <a:rPr lang="en-NZ" sz="1800" dirty="0" smtClean="0"/>
              <a:t> account</a:t>
            </a:r>
          </a:p>
          <a:p>
            <a:r>
              <a:rPr lang="en-NZ" sz="1800" dirty="0" smtClean="0"/>
              <a:t>Make sure you delete the entry in your ORCID profile</a:t>
            </a:r>
          </a:p>
          <a:p>
            <a:endParaRPr lang="en-NZ" sz="1800" dirty="0"/>
          </a:p>
          <a:p>
            <a:endParaRPr lang="en-NZ" sz="1800" dirty="0" smtClean="0"/>
          </a:p>
          <a:p>
            <a:endParaRPr lang="en-NZ" sz="1800" dirty="0"/>
          </a:p>
          <a:p>
            <a:endParaRPr lang="en-NZ" sz="1800" dirty="0" smtClean="0"/>
          </a:p>
          <a:p>
            <a:r>
              <a:rPr lang="en-NZ" sz="1800" dirty="0" smtClean="0"/>
              <a:t>Enrol for the Library’s postgraduate workshop on research data management</a:t>
            </a:r>
          </a:p>
          <a:p>
            <a:r>
              <a:rPr lang="en-NZ" sz="1800" dirty="0" smtClean="0"/>
              <a:t>In department workshops by arrangement and in partnership with faculty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601686"/>
            <a:ext cx="2492829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800" b="1" dirty="0" smtClean="0">
                <a:latin typeface="+mn-lt"/>
              </a:rPr>
              <a:t>Want more?</a:t>
            </a:r>
            <a:endParaRPr lang="en-NZ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49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does </a:t>
            </a:r>
            <a:r>
              <a:rPr lang="en-NZ" b="1" dirty="0" smtClean="0"/>
              <a:t>Research Data Management </a:t>
            </a:r>
            <a:r>
              <a:rPr lang="en-NZ" dirty="0" smtClean="0"/>
              <a:t>mean (or look like) to you?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293" y="1824465"/>
            <a:ext cx="7659414" cy="476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9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3200" dirty="0" smtClean="0"/>
              <a:t>What does </a:t>
            </a:r>
            <a:r>
              <a:rPr lang="en-NZ" sz="3200" b="1" dirty="0" smtClean="0"/>
              <a:t>Research Data Management </a:t>
            </a:r>
            <a:r>
              <a:rPr lang="en-NZ" sz="3200" dirty="0" smtClean="0"/>
              <a:t>mean (or look like) to Researchers, Librarians, Data Curators/Stewards, Publishers, Funders, Government Agencies…?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55579" cy="4351338"/>
          </a:xfrm>
        </p:spPr>
        <p:txBody>
          <a:bodyPr>
            <a:noAutofit/>
          </a:bodyPr>
          <a:lstStyle/>
          <a:p>
            <a:r>
              <a:rPr lang="en-NZ" sz="1300" dirty="0" smtClean="0"/>
              <a:t>Metadata</a:t>
            </a:r>
          </a:p>
          <a:p>
            <a:r>
              <a:rPr lang="en-NZ" sz="1300" dirty="0" smtClean="0"/>
              <a:t>Quality Assurance</a:t>
            </a:r>
          </a:p>
          <a:p>
            <a:r>
              <a:rPr lang="en-NZ" sz="1300" dirty="0" smtClean="0"/>
              <a:t>Restricted Access</a:t>
            </a:r>
          </a:p>
          <a:p>
            <a:r>
              <a:rPr lang="en-NZ" sz="1300" dirty="0" smtClean="0"/>
              <a:t>Secure Storage</a:t>
            </a:r>
          </a:p>
          <a:p>
            <a:r>
              <a:rPr lang="en-NZ" sz="1300" dirty="0" smtClean="0"/>
              <a:t>Chain of Custody</a:t>
            </a:r>
          </a:p>
          <a:p>
            <a:r>
              <a:rPr lang="en-NZ" sz="1300" dirty="0" smtClean="0"/>
              <a:t>Risk Management</a:t>
            </a:r>
          </a:p>
          <a:p>
            <a:r>
              <a:rPr lang="en-NZ" sz="1300" dirty="0" smtClean="0"/>
              <a:t>File Inventory</a:t>
            </a:r>
          </a:p>
          <a:p>
            <a:r>
              <a:rPr lang="en-NZ" sz="1300" dirty="0" smtClean="0"/>
              <a:t>Persistent Identifier</a:t>
            </a:r>
          </a:p>
          <a:p>
            <a:r>
              <a:rPr lang="en-NZ" sz="1300" dirty="0" smtClean="0"/>
              <a:t>Software Registry</a:t>
            </a:r>
          </a:p>
          <a:p>
            <a:r>
              <a:rPr lang="en-NZ" sz="1300" dirty="0" smtClean="0"/>
              <a:t>Versioning</a:t>
            </a:r>
          </a:p>
          <a:p>
            <a:r>
              <a:rPr lang="en-NZ" sz="1300" dirty="0" smtClean="0"/>
              <a:t>Succession Planning</a:t>
            </a:r>
          </a:p>
          <a:p>
            <a:r>
              <a:rPr lang="en-NZ" sz="1300" dirty="0" smtClean="0"/>
              <a:t>Embargo</a:t>
            </a:r>
          </a:p>
          <a:p>
            <a:r>
              <a:rPr lang="en-NZ" sz="1300" dirty="0" smtClean="0"/>
              <a:t>Full-Text Indexing</a:t>
            </a:r>
          </a:p>
          <a:p>
            <a:r>
              <a:rPr lang="en-NZ" sz="1300" dirty="0" smtClean="0"/>
              <a:t>Contact Information</a:t>
            </a:r>
          </a:p>
          <a:p>
            <a:r>
              <a:rPr lang="en-NZ" sz="1300" dirty="0" smtClean="0"/>
              <a:t>Discovery Services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68615" y="1811995"/>
            <a:ext cx="2845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300" dirty="0" smtClean="0"/>
              <a:t>Documentation</a:t>
            </a:r>
          </a:p>
          <a:p>
            <a:r>
              <a:rPr lang="en-NZ" sz="1300" dirty="0" smtClean="0"/>
              <a:t>Data Citation</a:t>
            </a:r>
          </a:p>
          <a:p>
            <a:r>
              <a:rPr lang="en-NZ" sz="1300" dirty="0" smtClean="0"/>
              <a:t>Use Analytics</a:t>
            </a:r>
          </a:p>
          <a:p>
            <a:r>
              <a:rPr lang="en-NZ" sz="1300" dirty="0" smtClean="0"/>
              <a:t>Migration</a:t>
            </a:r>
          </a:p>
          <a:p>
            <a:r>
              <a:rPr lang="en-NZ" sz="1300" dirty="0" smtClean="0"/>
              <a:t>File Validation</a:t>
            </a:r>
          </a:p>
          <a:p>
            <a:r>
              <a:rPr lang="en-NZ" sz="1300" dirty="0" smtClean="0"/>
              <a:t>Rights Management</a:t>
            </a:r>
          </a:p>
          <a:p>
            <a:r>
              <a:rPr lang="en-NZ" sz="1300" dirty="0" smtClean="0"/>
              <a:t>Code Review</a:t>
            </a:r>
          </a:p>
          <a:p>
            <a:r>
              <a:rPr lang="en-NZ" sz="1300" dirty="0" smtClean="0"/>
              <a:t>Contextualise a Data Set</a:t>
            </a:r>
          </a:p>
          <a:p>
            <a:r>
              <a:rPr lang="en-NZ" sz="1300" dirty="0" smtClean="0"/>
              <a:t>File Format Transformations</a:t>
            </a:r>
          </a:p>
          <a:p>
            <a:r>
              <a:rPr lang="en-NZ" sz="1300" dirty="0" smtClean="0"/>
              <a:t>File Audit</a:t>
            </a:r>
          </a:p>
          <a:p>
            <a:r>
              <a:rPr lang="en-NZ" sz="1300" dirty="0" smtClean="0"/>
              <a:t>Peer-Review</a:t>
            </a:r>
          </a:p>
          <a:p>
            <a:r>
              <a:rPr lang="en-NZ" sz="1300" dirty="0" smtClean="0"/>
              <a:t>Terms of Use</a:t>
            </a:r>
          </a:p>
          <a:p>
            <a:r>
              <a:rPr lang="en-NZ" sz="1300" dirty="0" smtClean="0"/>
              <a:t>Technology Monitoring and Refresh</a:t>
            </a:r>
          </a:p>
          <a:p>
            <a:r>
              <a:rPr lang="en-NZ" sz="1300" dirty="0" smtClean="0"/>
              <a:t>Metadata Brokerage</a:t>
            </a:r>
            <a:endParaRPr lang="en-NZ" sz="13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973208" y="1825625"/>
            <a:ext cx="2845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Selection</a:t>
            </a:r>
            <a:endParaRPr lang="en-NZ" dirty="0"/>
          </a:p>
          <a:p>
            <a:r>
              <a:rPr lang="en-NZ" dirty="0"/>
              <a:t>Deposit Agreement</a:t>
            </a:r>
          </a:p>
          <a:p>
            <a:r>
              <a:rPr lang="en-NZ" dirty="0"/>
              <a:t>Indexing</a:t>
            </a:r>
          </a:p>
          <a:p>
            <a:r>
              <a:rPr lang="en-NZ" dirty="0"/>
              <a:t>Repository Certification</a:t>
            </a:r>
          </a:p>
          <a:p>
            <a:r>
              <a:rPr lang="en-NZ" dirty="0"/>
              <a:t>Cease Data Curation</a:t>
            </a:r>
          </a:p>
          <a:p>
            <a:r>
              <a:rPr lang="en-NZ" dirty="0"/>
              <a:t>Data Cleaning</a:t>
            </a:r>
          </a:p>
          <a:p>
            <a:r>
              <a:rPr lang="en-NZ" dirty="0"/>
              <a:t>Data </a:t>
            </a:r>
            <a:r>
              <a:rPr lang="en-NZ" dirty="0" smtClean="0"/>
              <a:t>Restructuring</a:t>
            </a:r>
          </a:p>
          <a:p>
            <a:r>
              <a:rPr lang="en-NZ" dirty="0"/>
              <a:t>Data Visualisation</a:t>
            </a:r>
          </a:p>
          <a:p>
            <a:r>
              <a:rPr lang="en-NZ" dirty="0"/>
              <a:t>Arrangement and Description</a:t>
            </a:r>
          </a:p>
          <a:p>
            <a:r>
              <a:rPr lang="en-NZ" dirty="0"/>
              <a:t>Authentication</a:t>
            </a:r>
          </a:p>
          <a:p>
            <a:r>
              <a:rPr lang="en-NZ" dirty="0"/>
              <a:t>Conversion (Analog)</a:t>
            </a:r>
          </a:p>
          <a:p>
            <a:r>
              <a:rPr lang="en-NZ" dirty="0"/>
              <a:t>Curation Log</a:t>
            </a:r>
          </a:p>
          <a:p>
            <a:r>
              <a:rPr lang="en-NZ" dirty="0"/>
              <a:t>Emulation</a:t>
            </a:r>
          </a:p>
          <a:p>
            <a:r>
              <a:rPr lang="en-NZ" dirty="0" err="1" smtClean="0"/>
              <a:t>Deidentification</a:t>
            </a:r>
            <a:endParaRPr lang="en-NZ" dirty="0"/>
          </a:p>
          <a:p>
            <a:r>
              <a:rPr lang="en-NZ" dirty="0" smtClean="0"/>
              <a:t>Interoperability</a:t>
            </a:r>
          </a:p>
          <a:p>
            <a:r>
              <a:rPr lang="en-NZ" dirty="0"/>
              <a:t>Transcoding</a:t>
            </a:r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3695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sz="3200" dirty="0" smtClean="0"/>
              <a:t>What does </a:t>
            </a:r>
            <a:r>
              <a:rPr lang="en-NZ" sz="3200" b="1" dirty="0" smtClean="0"/>
              <a:t>Research Data Management </a:t>
            </a:r>
            <a:r>
              <a:rPr lang="en-NZ" sz="3200" dirty="0" smtClean="0"/>
              <a:t>mean (or look like) to Researchers, Librarians, Data Curators/Stewards, Publishers, Funders, Government Agencies…?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55579" cy="4351338"/>
          </a:xfrm>
        </p:spPr>
        <p:txBody>
          <a:bodyPr>
            <a:noAutofit/>
          </a:bodyPr>
          <a:lstStyle/>
          <a:p>
            <a:r>
              <a:rPr lang="en-NZ" sz="1300" dirty="0" smtClean="0"/>
              <a:t>Metadata</a:t>
            </a:r>
          </a:p>
          <a:p>
            <a:r>
              <a:rPr lang="en-NZ" sz="1300" dirty="0" smtClean="0"/>
              <a:t>Quality Assurance</a:t>
            </a:r>
          </a:p>
          <a:p>
            <a:r>
              <a:rPr lang="en-NZ" sz="1300" dirty="0" smtClean="0"/>
              <a:t>Restricted Access</a:t>
            </a:r>
          </a:p>
          <a:p>
            <a:r>
              <a:rPr lang="en-NZ" sz="1300" dirty="0" smtClean="0"/>
              <a:t>Secure Storage</a:t>
            </a:r>
          </a:p>
          <a:p>
            <a:r>
              <a:rPr lang="en-NZ" sz="1300" dirty="0" smtClean="0"/>
              <a:t>Chain of Custody</a:t>
            </a:r>
          </a:p>
          <a:p>
            <a:r>
              <a:rPr lang="en-NZ" sz="1300" dirty="0" smtClean="0"/>
              <a:t>Risk Management</a:t>
            </a:r>
          </a:p>
          <a:p>
            <a:r>
              <a:rPr lang="en-NZ" sz="1300" dirty="0" smtClean="0"/>
              <a:t>File Inventory</a:t>
            </a:r>
          </a:p>
          <a:p>
            <a:r>
              <a:rPr lang="en-NZ" sz="1300" dirty="0" smtClean="0"/>
              <a:t>Persistent Identifier</a:t>
            </a:r>
          </a:p>
          <a:p>
            <a:r>
              <a:rPr lang="en-NZ" sz="1300" dirty="0" smtClean="0"/>
              <a:t>Software Registry</a:t>
            </a:r>
          </a:p>
          <a:p>
            <a:r>
              <a:rPr lang="en-NZ" sz="1300" dirty="0" smtClean="0"/>
              <a:t>Versioning</a:t>
            </a:r>
          </a:p>
          <a:p>
            <a:r>
              <a:rPr lang="en-NZ" sz="1300" dirty="0" smtClean="0"/>
              <a:t>Succession Planning</a:t>
            </a:r>
          </a:p>
          <a:p>
            <a:r>
              <a:rPr lang="en-NZ" sz="1300" dirty="0" smtClean="0"/>
              <a:t>Embargo</a:t>
            </a:r>
          </a:p>
          <a:p>
            <a:r>
              <a:rPr lang="en-NZ" sz="1300" dirty="0" smtClean="0"/>
              <a:t>Full-Text Indexing</a:t>
            </a:r>
          </a:p>
          <a:p>
            <a:r>
              <a:rPr lang="en-NZ" sz="1300" dirty="0" smtClean="0"/>
              <a:t>Contact Information</a:t>
            </a:r>
          </a:p>
          <a:p>
            <a:r>
              <a:rPr lang="en-NZ" sz="1300" dirty="0" smtClean="0"/>
              <a:t>Discovery Services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68615" y="1811995"/>
            <a:ext cx="2845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300" dirty="0" smtClean="0"/>
              <a:t>Documentation</a:t>
            </a:r>
          </a:p>
          <a:p>
            <a:r>
              <a:rPr lang="en-NZ" sz="1300" dirty="0" smtClean="0"/>
              <a:t>Data Citation</a:t>
            </a:r>
          </a:p>
          <a:p>
            <a:r>
              <a:rPr lang="en-NZ" sz="1300" dirty="0" smtClean="0"/>
              <a:t>Use Analytics</a:t>
            </a:r>
          </a:p>
          <a:p>
            <a:r>
              <a:rPr lang="en-NZ" sz="1300" dirty="0" smtClean="0"/>
              <a:t>Migration</a:t>
            </a:r>
          </a:p>
          <a:p>
            <a:r>
              <a:rPr lang="en-NZ" sz="1300" dirty="0" smtClean="0"/>
              <a:t>File Validation</a:t>
            </a:r>
          </a:p>
          <a:p>
            <a:r>
              <a:rPr lang="en-NZ" sz="1300" dirty="0" smtClean="0"/>
              <a:t>Rights Management</a:t>
            </a:r>
          </a:p>
          <a:p>
            <a:r>
              <a:rPr lang="en-NZ" sz="1300" dirty="0" smtClean="0"/>
              <a:t>Code Review</a:t>
            </a:r>
          </a:p>
          <a:p>
            <a:r>
              <a:rPr lang="en-NZ" sz="1300" dirty="0" smtClean="0"/>
              <a:t>Contextualise a Data Set</a:t>
            </a:r>
          </a:p>
          <a:p>
            <a:r>
              <a:rPr lang="en-NZ" sz="1300" dirty="0" smtClean="0"/>
              <a:t>File Format Transformations</a:t>
            </a:r>
          </a:p>
          <a:p>
            <a:r>
              <a:rPr lang="en-NZ" sz="1300" dirty="0" smtClean="0"/>
              <a:t>File Audit</a:t>
            </a:r>
          </a:p>
          <a:p>
            <a:r>
              <a:rPr lang="en-NZ" sz="1300" dirty="0" smtClean="0"/>
              <a:t>Peer-Review</a:t>
            </a:r>
          </a:p>
          <a:p>
            <a:r>
              <a:rPr lang="en-NZ" sz="1300" dirty="0" smtClean="0"/>
              <a:t>Terms of Use</a:t>
            </a:r>
          </a:p>
          <a:p>
            <a:r>
              <a:rPr lang="en-NZ" sz="1300" dirty="0" smtClean="0"/>
              <a:t>Technology Monitoring and Refresh</a:t>
            </a:r>
          </a:p>
          <a:p>
            <a:r>
              <a:rPr lang="en-NZ" sz="1300" dirty="0" smtClean="0"/>
              <a:t>Metadata Brokerage</a:t>
            </a:r>
            <a:endParaRPr lang="en-NZ" sz="13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973208" y="1825625"/>
            <a:ext cx="2845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Selection</a:t>
            </a:r>
            <a:endParaRPr lang="en-NZ" dirty="0"/>
          </a:p>
          <a:p>
            <a:r>
              <a:rPr lang="en-NZ" dirty="0"/>
              <a:t>Deposit Agreement</a:t>
            </a:r>
          </a:p>
          <a:p>
            <a:r>
              <a:rPr lang="en-NZ" dirty="0"/>
              <a:t>Indexing</a:t>
            </a:r>
          </a:p>
          <a:p>
            <a:r>
              <a:rPr lang="en-NZ" dirty="0"/>
              <a:t>Repository Certification</a:t>
            </a:r>
          </a:p>
          <a:p>
            <a:r>
              <a:rPr lang="en-NZ" dirty="0"/>
              <a:t>Cease Data Curation</a:t>
            </a:r>
          </a:p>
          <a:p>
            <a:r>
              <a:rPr lang="en-NZ" dirty="0"/>
              <a:t>Data Cleaning</a:t>
            </a:r>
          </a:p>
          <a:p>
            <a:r>
              <a:rPr lang="en-NZ" dirty="0"/>
              <a:t>Data </a:t>
            </a:r>
            <a:r>
              <a:rPr lang="en-NZ" dirty="0" smtClean="0"/>
              <a:t>Restructuring</a:t>
            </a:r>
          </a:p>
          <a:p>
            <a:r>
              <a:rPr lang="en-NZ" dirty="0"/>
              <a:t>Data Visualisation</a:t>
            </a:r>
          </a:p>
          <a:p>
            <a:r>
              <a:rPr lang="en-NZ" dirty="0"/>
              <a:t>Arrangement and Description</a:t>
            </a:r>
          </a:p>
          <a:p>
            <a:r>
              <a:rPr lang="en-NZ" dirty="0"/>
              <a:t>Authentication</a:t>
            </a:r>
          </a:p>
          <a:p>
            <a:r>
              <a:rPr lang="en-NZ" dirty="0"/>
              <a:t>Conversion (Analog)</a:t>
            </a:r>
          </a:p>
          <a:p>
            <a:r>
              <a:rPr lang="en-NZ" dirty="0"/>
              <a:t>Curation Log</a:t>
            </a:r>
          </a:p>
          <a:p>
            <a:r>
              <a:rPr lang="en-NZ" dirty="0"/>
              <a:t>Emulation</a:t>
            </a:r>
          </a:p>
          <a:p>
            <a:r>
              <a:rPr lang="en-NZ" dirty="0" err="1" smtClean="0"/>
              <a:t>Deidentification</a:t>
            </a:r>
            <a:endParaRPr lang="en-NZ" dirty="0"/>
          </a:p>
          <a:p>
            <a:r>
              <a:rPr lang="en-NZ" dirty="0" smtClean="0"/>
              <a:t>Interoperability</a:t>
            </a:r>
          </a:p>
          <a:p>
            <a:r>
              <a:rPr lang="en-NZ" dirty="0"/>
              <a:t>Transcoding</a:t>
            </a:r>
          </a:p>
          <a:p>
            <a:endParaRPr lang="en-NZ" dirty="0"/>
          </a:p>
          <a:p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838200" y="1811995"/>
            <a:ext cx="1132114" cy="288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/>
          <p:cNvSpPr/>
          <p:nvPr/>
        </p:nvSpPr>
        <p:spPr>
          <a:xfrm>
            <a:off x="838199" y="3955006"/>
            <a:ext cx="1774371" cy="288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/>
          <p:cNvSpPr/>
          <p:nvPr/>
        </p:nvSpPr>
        <p:spPr>
          <a:xfrm>
            <a:off x="838198" y="5776411"/>
            <a:ext cx="1774371" cy="288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/>
          <p:cNvSpPr/>
          <p:nvPr/>
        </p:nvSpPr>
        <p:spPr>
          <a:xfrm>
            <a:off x="5068615" y="1792967"/>
            <a:ext cx="1582555" cy="288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/>
          <p:cNvSpPr/>
          <p:nvPr/>
        </p:nvSpPr>
        <p:spPr>
          <a:xfrm>
            <a:off x="5068615" y="2421595"/>
            <a:ext cx="1375728" cy="288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/>
          <p:cNvSpPr/>
          <p:nvPr/>
        </p:nvSpPr>
        <p:spPr>
          <a:xfrm>
            <a:off x="5068614" y="3330633"/>
            <a:ext cx="1789385" cy="288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/>
          <p:cNvSpPr/>
          <p:nvPr/>
        </p:nvSpPr>
        <p:spPr>
          <a:xfrm>
            <a:off x="5068614" y="3955006"/>
            <a:ext cx="2123466" cy="288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/>
          <p:cNvSpPr/>
          <p:nvPr/>
        </p:nvSpPr>
        <p:spPr>
          <a:xfrm>
            <a:off x="5068613" y="5138219"/>
            <a:ext cx="1375729" cy="288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ectangle 13"/>
          <p:cNvSpPr/>
          <p:nvPr/>
        </p:nvSpPr>
        <p:spPr>
          <a:xfrm>
            <a:off x="5068613" y="5776411"/>
            <a:ext cx="1789386" cy="2889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/>
          <p:cNvSpPr/>
          <p:nvPr/>
        </p:nvSpPr>
        <p:spPr>
          <a:xfrm>
            <a:off x="8889126" y="3889478"/>
            <a:ext cx="2606188" cy="288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/>
          <p:cNvSpPr/>
          <p:nvPr/>
        </p:nvSpPr>
        <p:spPr>
          <a:xfrm>
            <a:off x="8973208" y="1767193"/>
            <a:ext cx="1248478" cy="2889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/>
          <p:cNvSpPr/>
          <p:nvPr/>
        </p:nvSpPr>
        <p:spPr>
          <a:xfrm>
            <a:off x="5068613" y="2103012"/>
            <a:ext cx="1542392" cy="2889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Rectangle 17"/>
          <p:cNvSpPr/>
          <p:nvPr/>
        </p:nvSpPr>
        <p:spPr>
          <a:xfrm>
            <a:off x="838198" y="2433739"/>
            <a:ext cx="1542392" cy="2889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 18"/>
          <p:cNvSpPr/>
          <p:nvPr/>
        </p:nvSpPr>
        <p:spPr>
          <a:xfrm>
            <a:off x="838198" y="2736317"/>
            <a:ext cx="1542392" cy="2889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/>
          <p:cNvSpPr/>
          <p:nvPr/>
        </p:nvSpPr>
        <p:spPr>
          <a:xfrm>
            <a:off x="838198" y="3330633"/>
            <a:ext cx="1542392" cy="2889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 20"/>
          <p:cNvSpPr/>
          <p:nvPr/>
        </p:nvSpPr>
        <p:spPr>
          <a:xfrm>
            <a:off x="838197" y="6088291"/>
            <a:ext cx="1774371" cy="2889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Rectangle 21"/>
          <p:cNvSpPr/>
          <p:nvPr/>
        </p:nvSpPr>
        <p:spPr>
          <a:xfrm>
            <a:off x="8978275" y="2056141"/>
            <a:ext cx="1744154" cy="2889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Rectangle 22"/>
          <p:cNvSpPr/>
          <p:nvPr/>
        </p:nvSpPr>
        <p:spPr>
          <a:xfrm>
            <a:off x="8973207" y="2575605"/>
            <a:ext cx="2039383" cy="2889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Rectangle 23"/>
          <p:cNvSpPr/>
          <p:nvPr/>
        </p:nvSpPr>
        <p:spPr>
          <a:xfrm>
            <a:off x="8973207" y="4697890"/>
            <a:ext cx="1542392" cy="2889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Rectangle 24"/>
          <p:cNvSpPr/>
          <p:nvPr/>
        </p:nvSpPr>
        <p:spPr>
          <a:xfrm>
            <a:off x="838197" y="4553705"/>
            <a:ext cx="1542392" cy="2889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Rectangle 25"/>
          <p:cNvSpPr/>
          <p:nvPr/>
        </p:nvSpPr>
        <p:spPr>
          <a:xfrm>
            <a:off x="9012247" y="5245829"/>
            <a:ext cx="1542392" cy="2889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302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8364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NZ" dirty="0" smtClean="0"/>
          </a:p>
          <a:p>
            <a:endParaRPr lang="en-NZ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 smtClean="0"/>
              <a:t>Activity 1: Describing data for preservation and reuse</a:t>
            </a:r>
            <a:endParaRPr lang="en-NZ" dirty="0"/>
          </a:p>
        </p:txBody>
      </p:sp>
      <p:sp>
        <p:nvSpPr>
          <p:cNvPr id="7" name="Rectangle 6"/>
          <p:cNvSpPr/>
          <p:nvPr/>
        </p:nvSpPr>
        <p:spPr>
          <a:xfrm>
            <a:off x="2429339" y="6488668"/>
            <a:ext cx="98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Flickr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www.flickr.com/photos/centralasian/8071729256</a:t>
            </a:r>
            <a:r>
              <a:rPr lang="en-US" dirty="0" smtClean="0"/>
              <a:t> Attribution </a:t>
            </a:r>
            <a:r>
              <a:rPr lang="en-US" dirty="0"/>
              <a:t>2.0 Generic (CC BY 2.0)</a:t>
            </a:r>
            <a:endParaRPr lang="en-N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8037" b="26606"/>
          <a:stretch/>
        </p:blipFill>
        <p:spPr>
          <a:xfrm>
            <a:off x="3819525" y="1864796"/>
            <a:ext cx="4552950" cy="398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 smtClean="0"/>
              <a:t>Data Management: Level 3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24455"/>
            <a:ext cx="10591800" cy="6124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Basic Metadata</a:t>
            </a:r>
          </a:p>
          <a:p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/>
              <a:t>are some  ISO suggested minimal metadata elements to use when you are documenting your data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/>
              <a:t>Title</a:t>
            </a:r>
          </a:p>
          <a:p>
            <a:r>
              <a:rPr lang="en-US" sz="2400" dirty="0"/>
              <a:t>Creator (Principal Investigators)</a:t>
            </a:r>
          </a:p>
          <a:p>
            <a:r>
              <a:rPr lang="en-US" sz="2400" dirty="0"/>
              <a:t>Date Created (also versions)</a:t>
            </a:r>
          </a:p>
          <a:p>
            <a:r>
              <a:rPr lang="en-US" sz="2400" dirty="0"/>
              <a:t>Format (and software required)</a:t>
            </a:r>
          </a:p>
          <a:p>
            <a:r>
              <a:rPr lang="en-US" sz="2400" dirty="0"/>
              <a:t>Subject</a:t>
            </a:r>
          </a:p>
          <a:p>
            <a:r>
              <a:rPr lang="en-US" sz="2400" dirty="0"/>
              <a:t>Unique Identifier</a:t>
            </a:r>
          </a:p>
          <a:p>
            <a:r>
              <a:rPr lang="en-US" sz="2400" dirty="0"/>
              <a:t>Description of the specific data resource</a:t>
            </a:r>
          </a:p>
          <a:p>
            <a:r>
              <a:rPr lang="en-US" sz="2400" dirty="0"/>
              <a:t>Coverage of the data (spatial or temporal)</a:t>
            </a:r>
          </a:p>
          <a:p>
            <a:r>
              <a:rPr lang="en-US" sz="2400" dirty="0"/>
              <a:t>Publishing Organization</a:t>
            </a:r>
          </a:p>
          <a:p>
            <a:r>
              <a:rPr lang="en-US" sz="2400" dirty="0"/>
              <a:t>Type of Resource</a:t>
            </a:r>
          </a:p>
          <a:p>
            <a:r>
              <a:rPr lang="en-US" sz="2400" dirty="0"/>
              <a:t>Rights</a:t>
            </a:r>
          </a:p>
          <a:p>
            <a:r>
              <a:rPr lang="en-US" sz="2400" dirty="0"/>
              <a:t>Funding or </a:t>
            </a:r>
            <a:r>
              <a:rPr lang="en-US" sz="2400" dirty="0" smtClean="0"/>
              <a:t>Grant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355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142" y="1"/>
            <a:ext cx="9133116" cy="678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08635"/>
          </a:xfrm>
        </p:spPr>
        <p:txBody>
          <a:bodyPr>
            <a:normAutofit lnSpcReduction="10000"/>
          </a:bodyPr>
          <a:lstStyle/>
          <a:p>
            <a:r>
              <a:rPr lang="en-NZ" dirty="0" smtClean="0">
                <a:hlinkClick r:id="rId3"/>
              </a:rPr>
              <a:t>Data Management Plan</a:t>
            </a:r>
            <a:endParaRPr lang="en-NZ" dirty="0" smtClean="0"/>
          </a:p>
          <a:p>
            <a:pPr lvl="1"/>
            <a:r>
              <a:rPr lang="en-NZ" dirty="0" smtClean="0"/>
              <a:t>Agreed plan on the collection, description, short and long term storage, and potential sharing of data</a:t>
            </a:r>
          </a:p>
          <a:p>
            <a:pPr lvl="2"/>
            <a:r>
              <a:rPr lang="en-NZ" dirty="0" smtClean="0"/>
              <a:t>Ensure ethics and consent align with future goals</a:t>
            </a:r>
          </a:p>
          <a:p>
            <a:pPr lvl="2"/>
            <a:r>
              <a:rPr lang="en-NZ" dirty="0" smtClean="0"/>
              <a:t>Do you have funder obligations?</a:t>
            </a:r>
          </a:p>
          <a:p>
            <a:pPr lvl="2"/>
            <a:r>
              <a:rPr lang="en-NZ" dirty="0" smtClean="0"/>
              <a:t>What does your publisher of choice require?</a:t>
            </a:r>
          </a:p>
          <a:p>
            <a:pPr lvl="2"/>
            <a:r>
              <a:rPr lang="en-NZ" dirty="0"/>
              <a:t>Do you have commercialisation plans?</a:t>
            </a:r>
          </a:p>
          <a:p>
            <a:pPr lvl="2"/>
            <a:r>
              <a:rPr lang="en-NZ" dirty="0" smtClean="0"/>
              <a:t>Obligations to the University (e.g. IP) or another organisation (e.g. using data from a third party)? </a:t>
            </a:r>
          </a:p>
          <a:p>
            <a:pPr lvl="2"/>
            <a:r>
              <a:rPr lang="en-NZ" dirty="0" smtClean="0"/>
              <a:t>What data to keep long term?</a:t>
            </a:r>
          </a:p>
          <a:p>
            <a:pPr lvl="2"/>
            <a:r>
              <a:rPr lang="en-NZ" dirty="0" smtClean="0"/>
              <a:t>Proprietary or open file formats?</a:t>
            </a:r>
          </a:p>
          <a:p>
            <a:pPr lvl="2"/>
            <a:r>
              <a:rPr lang="en-NZ" dirty="0" smtClean="0"/>
              <a:t>If sharing the data, what are the terms of use? </a:t>
            </a:r>
          </a:p>
          <a:p>
            <a:pPr lvl="2"/>
            <a:endParaRPr lang="en-NZ" dirty="0" smtClean="0"/>
          </a:p>
          <a:p>
            <a:pPr marL="914400" lvl="2" indent="0">
              <a:buNone/>
            </a:pPr>
            <a:r>
              <a:rPr lang="en-NZ" b="1" dirty="0" smtClean="0"/>
              <a:t>Be clear about who owns your data and what is expected!</a:t>
            </a:r>
          </a:p>
          <a:p>
            <a:pPr marL="0" indent="0">
              <a:buNone/>
            </a:pPr>
            <a:endParaRPr lang="en-NZ" dirty="0" smtClean="0"/>
          </a:p>
          <a:p>
            <a:pPr lvl="1"/>
            <a:endParaRPr lang="en-NZ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 smtClean="0"/>
              <a:t>Data Management</a:t>
            </a:r>
            <a:r>
              <a:rPr lang="en-NZ" dirty="0"/>
              <a:t> </a:t>
            </a:r>
            <a:r>
              <a:rPr lang="en-NZ" dirty="0" smtClean="0"/>
              <a:t>Key Takeaway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055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8364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NZ" dirty="0" smtClean="0"/>
          </a:p>
          <a:p>
            <a:endParaRPr lang="en-NZ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 smtClean="0"/>
              <a:t>Activity 2: Uploading data to a repository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173" y="2302742"/>
            <a:ext cx="4753655" cy="36458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30960" y="6488668"/>
            <a:ext cx="812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>
                <a:hlinkClick r:id="rId4"/>
              </a:rPr>
              <a:t>From </a:t>
            </a:r>
            <a:r>
              <a:rPr lang="en-NZ" dirty="0">
                <a:hlinkClick r:id="rId4"/>
              </a:rPr>
              <a:t>Wikimedia </a:t>
            </a:r>
            <a:r>
              <a:rPr lang="en-NZ" dirty="0" smtClean="0">
                <a:hlinkClick r:id="rId4"/>
              </a:rPr>
              <a:t>Commons: Creative </a:t>
            </a:r>
            <a:r>
              <a:rPr lang="en-NZ" dirty="0">
                <a:hlinkClick r:id="rId4"/>
              </a:rPr>
              <a:t>Commons Attribution 4.0 International license</a:t>
            </a:r>
            <a:r>
              <a:rPr lang="en-N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70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6296</TotalTime>
  <Words>643</Words>
  <Application>Microsoft Office PowerPoint</Application>
  <PresentationFormat>Widescreen</PresentationFormat>
  <Paragraphs>179</Paragraphs>
  <Slides>15</Slides>
  <Notes>15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Lato</vt:lpstr>
      <vt:lpstr>Office Theme</vt:lpstr>
      <vt:lpstr>PowerPoint Presentation</vt:lpstr>
      <vt:lpstr>What does Research Data Management mean (or look like) to you?</vt:lpstr>
      <vt:lpstr>What does Research Data Management mean (or look like) to Researchers, Librarians, Data Curators/Stewards, Publishers, Funders, Government Agencies…?</vt:lpstr>
      <vt:lpstr>What does Research Data Management mean (or look like) to Researchers, Librarians, Data Curators/Stewards, Publishers, Funders, Government Agencies…?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Before you go…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Antje Lubcke</dc:creator>
  <cp:lastModifiedBy>Shiobhan Smith</cp:lastModifiedBy>
  <cp:revision>112</cp:revision>
  <cp:lastPrinted>2019-01-24T03:48:29Z</cp:lastPrinted>
  <dcterms:created xsi:type="dcterms:W3CDTF">2018-04-17T05:00:38Z</dcterms:created>
  <dcterms:modified xsi:type="dcterms:W3CDTF">2019-01-31T03:15:23Z</dcterms:modified>
</cp:coreProperties>
</file>