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83" r:id="rId5"/>
    <p:sldId id="267" r:id="rId6"/>
    <p:sldId id="280" r:id="rId7"/>
    <p:sldId id="286" r:id="rId8"/>
    <p:sldId id="268" r:id="rId9"/>
    <p:sldId id="284" r:id="rId10"/>
    <p:sldId id="288" r:id="rId11"/>
    <p:sldId id="285" r:id="rId12"/>
    <p:sldId id="287" r:id="rId13"/>
    <p:sldId id="270" r:id="rId14"/>
    <p:sldId id="275" r:id="rId15"/>
    <p:sldId id="265" r:id="rId1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0128" autoAdjust="0"/>
  </p:normalViewPr>
  <p:slideViewPr>
    <p:cSldViewPr snapToGrid="0">
      <p:cViewPr varScale="1">
        <p:scale>
          <a:sx n="88" d="100"/>
          <a:sy n="88" d="100"/>
        </p:scale>
        <p:origin x="12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0FD5A8B-DA7E-4166-AEBA-F9918642AE13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441E3BA-4D23-4F8B-B3B3-DBF646391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618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66" y="0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9C03-6D10-4014-8DD3-38EFBEF8E6E8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1" y="4783457"/>
            <a:ext cx="5445138" cy="39138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492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66" y="9440492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7DA3F-796C-46AC-AFA9-C395F75CCE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031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42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https://doi.org/10.6084/m9.figshare.7464938.v1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076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69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https://orcid.org/0000-0003-1738-9836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80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Acknowledge that two</a:t>
            </a:r>
            <a:r>
              <a:rPr lang="en-NZ" baseline="0" dirty="0" smtClean="0"/>
              <a:t> common ways data is shared is through supplementary materials and/or through departmental, project or personal webpage. – There are some cons however – may be costly, unlikely to offer a data repository’s functionality or long term solution.  Least likely to make your data collection visible to new users and contacts, or to sustain long term access to your data collection.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https://figshare.com/articles/Perceptions_of_competence_strength_and_age_influence_voters_to_select_leaders_with_lower_pitched_voices/1478783 </a:t>
            </a:r>
          </a:p>
          <a:p>
            <a:endParaRPr lang="en-NZ" dirty="0" smtClean="0"/>
          </a:p>
          <a:p>
            <a:r>
              <a:rPr lang="en-NZ" dirty="0" smtClean="0"/>
              <a:t>https://www.wiki.ed.ac.uk/display/datashare/Sources+of+dataset+peer+review</a:t>
            </a:r>
          </a:p>
          <a:p>
            <a:endParaRPr lang="en-NZ" dirty="0" smtClean="0"/>
          </a:p>
          <a:p>
            <a:r>
              <a:rPr lang="en-NZ" dirty="0" smtClean="0"/>
              <a:t>https://creativecommons.org/share-your-work/licensing-types-examples/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03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https://youtu.be/66oNv_DJuPc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7166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49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974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75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08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9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baseline="0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36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https://dmp.otago.ac.nz/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13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35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85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83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63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30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93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85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5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86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2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4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3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34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7295-43EC-4A22-AFF8-6A77B4311C9B}" type="datetimeFigureOut">
              <a:rPr lang="en-NZ" smtClean="0"/>
              <a:t>24/01/2019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7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7464938.v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1738-983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6oNv_DJuPc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entralasian/807172925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p.otago.ac.nz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ago.ac.nz/library/dmp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o_deposit_or_not_to_deposit,_that_is_the_question_-_journal.pbio.1001779.g001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5" y="5892024"/>
            <a:ext cx="4122963" cy="9032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465" y="155121"/>
            <a:ext cx="1168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dirty="0" smtClean="0">
                <a:solidFill>
                  <a:srgbClr val="2C3E50"/>
                </a:solidFill>
                <a:latin typeface="Lato"/>
              </a:rPr>
              <a:t>ractical </a:t>
            </a:r>
            <a:r>
              <a:rPr lang="en-US" sz="2800" dirty="0">
                <a:solidFill>
                  <a:srgbClr val="2C3E50"/>
                </a:solidFill>
                <a:latin typeface="Lato"/>
              </a:rPr>
              <a:t>tips for improving data management</a:t>
            </a:r>
            <a:r>
              <a:rPr lang="en-US" sz="2800" b="1" dirty="0" smtClean="0"/>
              <a:t>.</a:t>
            </a:r>
            <a:endParaRPr lang="en-NZ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465" y="4800600"/>
            <a:ext cx="387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Shiobhan Smith, </a:t>
            </a:r>
            <a:r>
              <a:rPr lang="en-NZ" dirty="0" smtClean="0"/>
              <a:t>Research </a:t>
            </a:r>
            <a:r>
              <a:rPr lang="en-NZ" dirty="0" smtClean="0"/>
              <a:t>Support </a:t>
            </a:r>
            <a:r>
              <a:rPr lang="en-NZ" dirty="0" smtClean="0"/>
              <a:t>Unit</a:t>
            </a:r>
          </a:p>
          <a:p>
            <a:r>
              <a:rPr lang="en-NZ" dirty="0" smtClean="0"/>
              <a:t>Justin Farquhar, Subject Librarian</a:t>
            </a:r>
            <a:endParaRPr lang="en-NZ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15" y="870510"/>
            <a:ext cx="5580744" cy="58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14" y="365125"/>
            <a:ext cx="9428571" cy="9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2: Adding data to ORCID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30" y="2215923"/>
            <a:ext cx="5539341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86" y="253039"/>
            <a:ext cx="6771428" cy="10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034"/>
            <a:ext cx="10515600" cy="3802289"/>
          </a:xfrm>
        </p:spPr>
        <p:txBody>
          <a:bodyPr>
            <a:noAutofit/>
          </a:bodyPr>
          <a:lstStyle/>
          <a:p>
            <a:pPr lvl="1"/>
            <a:r>
              <a:rPr lang="en-NZ" sz="2800" dirty="0" smtClean="0"/>
              <a:t>Data </a:t>
            </a:r>
            <a:r>
              <a:rPr lang="en-NZ" sz="2800" dirty="0" smtClean="0"/>
              <a:t>Repositories</a:t>
            </a:r>
          </a:p>
          <a:p>
            <a:pPr lvl="2"/>
            <a:r>
              <a:rPr lang="en-NZ" sz="2400" dirty="0" smtClean="0"/>
              <a:t>Domain/discipline Specific vs General vs Institutional</a:t>
            </a:r>
          </a:p>
          <a:p>
            <a:pPr lvl="2"/>
            <a:r>
              <a:rPr lang="en-NZ" sz="2400" dirty="0" smtClean="0"/>
              <a:t>Researchers can find information about your data</a:t>
            </a:r>
          </a:p>
          <a:p>
            <a:pPr lvl="3"/>
            <a:r>
              <a:rPr lang="en-NZ" sz="2200" dirty="0"/>
              <a:t>M</a:t>
            </a:r>
            <a:r>
              <a:rPr lang="en-NZ" sz="2200" dirty="0" smtClean="0"/>
              <a:t>aybe even download and use it…</a:t>
            </a:r>
            <a:endParaRPr lang="en-NZ" sz="2200" dirty="0" smtClean="0"/>
          </a:p>
          <a:p>
            <a:pPr lvl="2"/>
            <a:r>
              <a:rPr lang="en-NZ" sz="2400" dirty="0" smtClean="0"/>
              <a:t>Persistent </a:t>
            </a:r>
            <a:r>
              <a:rPr lang="en-NZ" sz="2400" dirty="0" smtClean="0"/>
              <a:t>Identifier for your data </a:t>
            </a:r>
          </a:p>
          <a:p>
            <a:pPr lvl="2"/>
            <a:r>
              <a:rPr lang="en-NZ" sz="2400" dirty="0" smtClean="0"/>
              <a:t>Citation </a:t>
            </a:r>
            <a:r>
              <a:rPr lang="en-NZ" sz="2400" dirty="0" smtClean="0"/>
              <a:t>Impact</a:t>
            </a:r>
          </a:p>
          <a:p>
            <a:pPr lvl="3"/>
            <a:r>
              <a:rPr lang="en-NZ" sz="2200" dirty="0" smtClean="0"/>
              <a:t>Increase citations to your publication</a:t>
            </a:r>
          </a:p>
          <a:p>
            <a:pPr lvl="3"/>
            <a:r>
              <a:rPr lang="en-NZ" sz="2200" dirty="0" smtClean="0"/>
              <a:t>Cite the data directly</a:t>
            </a:r>
          </a:p>
          <a:p>
            <a:pPr lvl="2"/>
            <a:r>
              <a:rPr lang="en-NZ" sz="2400" dirty="0" smtClean="0"/>
              <a:t>Creative commons licence</a:t>
            </a:r>
          </a:p>
          <a:p>
            <a:pPr lvl="1"/>
            <a:r>
              <a:rPr lang="en-NZ" sz="2800" dirty="0" smtClean="0"/>
              <a:t>Data </a:t>
            </a:r>
            <a:r>
              <a:rPr lang="en-NZ" sz="2800" dirty="0"/>
              <a:t>as a first class research </a:t>
            </a:r>
            <a:r>
              <a:rPr lang="en-NZ" sz="2800" dirty="0" smtClean="0"/>
              <a:t>output added to your ORCID</a:t>
            </a:r>
            <a:endParaRPr lang="en-NZ" sz="2800" dirty="0"/>
          </a:p>
          <a:p>
            <a:pPr lvl="1"/>
            <a:endParaRPr lang="en-NZ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</a:t>
            </a:r>
            <a:r>
              <a:rPr lang="en-NZ" dirty="0" smtClean="0"/>
              <a:t>Management Key Takeaway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91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6oNv_DJu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2295" y="192541"/>
            <a:ext cx="11507410" cy="64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2492829" cy="776288"/>
          </a:xfrm>
        </p:spPr>
        <p:txBody>
          <a:bodyPr>
            <a:normAutofit/>
          </a:bodyPr>
          <a:lstStyle/>
          <a:p>
            <a:r>
              <a:rPr lang="en-NZ" sz="2800" b="1" dirty="0" smtClean="0">
                <a:latin typeface="+mn-lt"/>
              </a:rPr>
              <a:t>Before you go…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17"/>
            <a:ext cx="10515600" cy="5139417"/>
          </a:xfrm>
        </p:spPr>
        <p:txBody>
          <a:bodyPr>
            <a:normAutofit/>
          </a:bodyPr>
          <a:lstStyle/>
          <a:p>
            <a:r>
              <a:rPr lang="en-NZ" sz="1800" dirty="0" smtClean="0"/>
              <a:t>Make sure you delete the example data from your </a:t>
            </a:r>
            <a:r>
              <a:rPr lang="en-NZ" sz="1800" dirty="0" err="1" smtClean="0"/>
              <a:t>Figshare</a:t>
            </a:r>
            <a:r>
              <a:rPr lang="en-NZ" sz="1800" dirty="0" smtClean="0"/>
              <a:t> account</a:t>
            </a:r>
          </a:p>
          <a:p>
            <a:r>
              <a:rPr lang="en-NZ" sz="1800" dirty="0" smtClean="0"/>
              <a:t>Make sure you delete the entry in your ORCID profile</a:t>
            </a:r>
          </a:p>
          <a:p>
            <a:endParaRPr lang="en-NZ" sz="1800" dirty="0"/>
          </a:p>
          <a:p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r>
              <a:rPr lang="en-NZ" sz="1800" dirty="0" smtClean="0"/>
              <a:t>Enrol for the Library’s postgraduate workshop on research data management</a:t>
            </a:r>
          </a:p>
          <a:p>
            <a:r>
              <a:rPr lang="en-NZ" sz="1800" dirty="0" smtClean="0"/>
              <a:t>In department workshops by arrangement and in partnership with faculty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01686"/>
            <a:ext cx="2492829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 smtClean="0">
                <a:latin typeface="+mn-lt"/>
              </a:rPr>
              <a:t>Want more?</a:t>
            </a:r>
            <a:endParaRPr lang="en-NZ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does </a:t>
            </a:r>
            <a:r>
              <a:rPr lang="en-NZ" b="1" dirty="0" smtClean="0"/>
              <a:t>Research Data Management </a:t>
            </a:r>
            <a:r>
              <a:rPr lang="en-NZ" dirty="0" smtClean="0"/>
              <a:t>mean (or look like) to you?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93" y="1824465"/>
            <a:ext cx="7659414" cy="47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What does </a:t>
            </a:r>
            <a:r>
              <a:rPr lang="en-NZ" sz="3200" b="1" dirty="0" smtClean="0"/>
              <a:t>Research Data Management </a:t>
            </a:r>
            <a:r>
              <a:rPr lang="en-NZ" sz="3200" dirty="0" smtClean="0"/>
              <a:t>mean (or look like) to Researchers, Librarians, Data Curators/Stewards, Publishers, Funders, Government Agencies…?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5579" cy="4351338"/>
          </a:xfrm>
        </p:spPr>
        <p:txBody>
          <a:bodyPr>
            <a:noAutofit/>
          </a:bodyPr>
          <a:lstStyle/>
          <a:p>
            <a:r>
              <a:rPr lang="en-NZ" sz="1300" dirty="0" smtClean="0"/>
              <a:t>Metadata</a:t>
            </a:r>
          </a:p>
          <a:p>
            <a:r>
              <a:rPr lang="en-NZ" sz="1300" dirty="0" smtClean="0"/>
              <a:t>Quality Assurance</a:t>
            </a:r>
          </a:p>
          <a:p>
            <a:r>
              <a:rPr lang="en-NZ" sz="1300" dirty="0" smtClean="0"/>
              <a:t>Restricted Access</a:t>
            </a:r>
          </a:p>
          <a:p>
            <a:r>
              <a:rPr lang="en-NZ" sz="1300" dirty="0" smtClean="0"/>
              <a:t>Secure Storage</a:t>
            </a:r>
          </a:p>
          <a:p>
            <a:r>
              <a:rPr lang="en-NZ" sz="1300" dirty="0" smtClean="0"/>
              <a:t>Chain of Custody</a:t>
            </a:r>
          </a:p>
          <a:p>
            <a:r>
              <a:rPr lang="en-NZ" sz="1300" dirty="0" smtClean="0"/>
              <a:t>Risk Management</a:t>
            </a:r>
          </a:p>
          <a:p>
            <a:r>
              <a:rPr lang="en-NZ" sz="1300" dirty="0" smtClean="0"/>
              <a:t>File Inventory</a:t>
            </a:r>
          </a:p>
          <a:p>
            <a:r>
              <a:rPr lang="en-NZ" sz="1300" dirty="0" smtClean="0"/>
              <a:t>Persistent Identifier</a:t>
            </a:r>
          </a:p>
          <a:p>
            <a:r>
              <a:rPr lang="en-NZ" sz="1300" dirty="0" smtClean="0"/>
              <a:t>Software Registry</a:t>
            </a:r>
          </a:p>
          <a:p>
            <a:r>
              <a:rPr lang="en-NZ" sz="1300" dirty="0" smtClean="0"/>
              <a:t>Versioning</a:t>
            </a:r>
          </a:p>
          <a:p>
            <a:r>
              <a:rPr lang="en-NZ" sz="1300" dirty="0" smtClean="0"/>
              <a:t>Succession Planning</a:t>
            </a:r>
          </a:p>
          <a:p>
            <a:r>
              <a:rPr lang="en-NZ" sz="1300" dirty="0" smtClean="0"/>
              <a:t>Embargo</a:t>
            </a:r>
          </a:p>
          <a:p>
            <a:r>
              <a:rPr lang="en-NZ" sz="1300" dirty="0" smtClean="0"/>
              <a:t>Full-Text Indexing</a:t>
            </a:r>
          </a:p>
          <a:p>
            <a:r>
              <a:rPr lang="en-NZ" sz="1300" dirty="0" smtClean="0"/>
              <a:t>Contact Information</a:t>
            </a:r>
          </a:p>
          <a:p>
            <a:r>
              <a:rPr lang="en-NZ" sz="1300" dirty="0" smtClean="0"/>
              <a:t>Discovery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8615" y="181199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300" dirty="0" smtClean="0"/>
              <a:t>Documentation</a:t>
            </a:r>
          </a:p>
          <a:p>
            <a:r>
              <a:rPr lang="en-NZ" sz="1300" dirty="0" smtClean="0"/>
              <a:t>Data Citation</a:t>
            </a:r>
          </a:p>
          <a:p>
            <a:r>
              <a:rPr lang="en-NZ" sz="1300" dirty="0" smtClean="0"/>
              <a:t>Use Analytics</a:t>
            </a:r>
          </a:p>
          <a:p>
            <a:r>
              <a:rPr lang="en-NZ" sz="1300" dirty="0" smtClean="0"/>
              <a:t>Migration</a:t>
            </a:r>
          </a:p>
          <a:p>
            <a:r>
              <a:rPr lang="en-NZ" sz="1300" dirty="0" smtClean="0"/>
              <a:t>File Validation</a:t>
            </a:r>
          </a:p>
          <a:p>
            <a:r>
              <a:rPr lang="en-NZ" sz="1300" dirty="0" smtClean="0"/>
              <a:t>Rights Management</a:t>
            </a:r>
          </a:p>
          <a:p>
            <a:r>
              <a:rPr lang="en-NZ" sz="1300" dirty="0" smtClean="0"/>
              <a:t>Code Review</a:t>
            </a:r>
          </a:p>
          <a:p>
            <a:r>
              <a:rPr lang="en-NZ" sz="1300" dirty="0" smtClean="0"/>
              <a:t>Contextualise a Data Set</a:t>
            </a:r>
          </a:p>
          <a:p>
            <a:r>
              <a:rPr lang="en-NZ" sz="1300" dirty="0" smtClean="0"/>
              <a:t>File Format Transformations</a:t>
            </a:r>
          </a:p>
          <a:p>
            <a:r>
              <a:rPr lang="en-NZ" sz="1300" dirty="0" smtClean="0"/>
              <a:t>File Audit</a:t>
            </a:r>
          </a:p>
          <a:p>
            <a:r>
              <a:rPr lang="en-NZ" sz="1300" dirty="0" smtClean="0"/>
              <a:t>Peer-Review</a:t>
            </a:r>
          </a:p>
          <a:p>
            <a:r>
              <a:rPr lang="en-NZ" sz="1300" dirty="0" smtClean="0"/>
              <a:t>Terms of Use</a:t>
            </a:r>
          </a:p>
          <a:p>
            <a:r>
              <a:rPr lang="en-NZ" sz="1300" dirty="0" smtClean="0"/>
              <a:t>Technology Monitoring and Refresh</a:t>
            </a:r>
          </a:p>
          <a:p>
            <a:r>
              <a:rPr lang="en-NZ" sz="1300" dirty="0" smtClean="0"/>
              <a:t>Metadata Brokerage</a:t>
            </a:r>
            <a:endParaRPr lang="en-NZ" sz="1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73208" y="182562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Selection</a:t>
            </a:r>
            <a:endParaRPr lang="en-NZ" dirty="0"/>
          </a:p>
          <a:p>
            <a:r>
              <a:rPr lang="en-NZ" dirty="0"/>
              <a:t>Deposit Agreement</a:t>
            </a:r>
          </a:p>
          <a:p>
            <a:r>
              <a:rPr lang="en-NZ" dirty="0"/>
              <a:t>Indexing</a:t>
            </a:r>
          </a:p>
          <a:p>
            <a:r>
              <a:rPr lang="en-NZ" dirty="0"/>
              <a:t>Repository Certification</a:t>
            </a:r>
          </a:p>
          <a:p>
            <a:r>
              <a:rPr lang="en-NZ" dirty="0"/>
              <a:t>Cease Data Curation</a:t>
            </a:r>
          </a:p>
          <a:p>
            <a:r>
              <a:rPr lang="en-NZ" dirty="0"/>
              <a:t>Data Cleaning</a:t>
            </a:r>
          </a:p>
          <a:p>
            <a:r>
              <a:rPr lang="en-NZ" dirty="0"/>
              <a:t>Data </a:t>
            </a:r>
            <a:r>
              <a:rPr lang="en-NZ" dirty="0" smtClean="0"/>
              <a:t>Restructuring</a:t>
            </a:r>
          </a:p>
          <a:p>
            <a:r>
              <a:rPr lang="en-NZ" dirty="0"/>
              <a:t>Data Visualisation</a:t>
            </a:r>
          </a:p>
          <a:p>
            <a:r>
              <a:rPr lang="en-NZ" dirty="0"/>
              <a:t>Arrangement and Description</a:t>
            </a:r>
          </a:p>
          <a:p>
            <a:r>
              <a:rPr lang="en-NZ" dirty="0"/>
              <a:t>Authentication</a:t>
            </a:r>
          </a:p>
          <a:p>
            <a:r>
              <a:rPr lang="en-NZ" dirty="0"/>
              <a:t>Conversion (Analog)</a:t>
            </a:r>
          </a:p>
          <a:p>
            <a:r>
              <a:rPr lang="en-NZ" dirty="0"/>
              <a:t>Curation Log</a:t>
            </a:r>
          </a:p>
          <a:p>
            <a:r>
              <a:rPr lang="en-NZ" dirty="0"/>
              <a:t>Emulation</a:t>
            </a:r>
          </a:p>
          <a:p>
            <a:r>
              <a:rPr lang="en-NZ" dirty="0" err="1" smtClean="0"/>
              <a:t>Deidentification</a:t>
            </a:r>
            <a:endParaRPr lang="en-NZ" dirty="0"/>
          </a:p>
          <a:p>
            <a:r>
              <a:rPr lang="en-NZ" dirty="0" smtClean="0"/>
              <a:t>Interoperability</a:t>
            </a:r>
          </a:p>
          <a:p>
            <a:r>
              <a:rPr lang="en-NZ" dirty="0"/>
              <a:t>Transcoding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What does </a:t>
            </a:r>
            <a:r>
              <a:rPr lang="en-NZ" sz="3200" b="1" dirty="0" smtClean="0"/>
              <a:t>Research Data Management </a:t>
            </a:r>
            <a:r>
              <a:rPr lang="en-NZ" sz="3200" dirty="0" smtClean="0"/>
              <a:t>mean (or look like) to Researchers, Librarians, Data Curators/Stewards, Publishers, Funders, Government Agencies…?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5579" cy="4351338"/>
          </a:xfrm>
        </p:spPr>
        <p:txBody>
          <a:bodyPr>
            <a:noAutofit/>
          </a:bodyPr>
          <a:lstStyle/>
          <a:p>
            <a:r>
              <a:rPr lang="en-NZ" sz="1300" dirty="0" smtClean="0"/>
              <a:t>Metadata</a:t>
            </a:r>
          </a:p>
          <a:p>
            <a:r>
              <a:rPr lang="en-NZ" sz="1300" dirty="0" smtClean="0"/>
              <a:t>Quality Assurance</a:t>
            </a:r>
          </a:p>
          <a:p>
            <a:r>
              <a:rPr lang="en-NZ" sz="1300" dirty="0" smtClean="0"/>
              <a:t>Restricted Access</a:t>
            </a:r>
          </a:p>
          <a:p>
            <a:r>
              <a:rPr lang="en-NZ" sz="1300" dirty="0" smtClean="0"/>
              <a:t>Secure Storage</a:t>
            </a:r>
          </a:p>
          <a:p>
            <a:r>
              <a:rPr lang="en-NZ" sz="1300" dirty="0" smtClean="0"/>
              <a:t>Chain of Custody</a:t>
            </a:r>
          </a:p>
          <a:p>
            <a:r>
              <a:rPr lang="en-NZ" sz="1300" dirty="0" smtClean="0"/>
              <a:t>Risk Management</a:t>
            </a:r>
          </a:p>
          <a:p>
            <a:r>
              <a:rPr lang="en-NZ" sz="1300" dirty="0" smtClean="0"/>
              <a:t>File Inventory</a:t>
            </a:r>
          </a:p>
          <a:p>
            <a:r>
              <a:rPr lang="en-NZ" sz="1300" dirty="0" smtClean="0"/>
              <a:t>Persistent Identifier</a:t>
            </a:r>
          </a:p>
          <a:p>
            <a:r>
              <a:rPr lang="en-NZ" sz="1300" dirty="0" smtClean="0"/>
              <a:t>Software Registry</a:t>
            </a:r>
          </a:p>
          <a:p>
            <a:r>
              <a:rPr lang="en-NZ" sz="1300" dirty="0" smtClean="0"/>
              <a:t>Versioning</a:t>
            </a:r>
          </a:p>
          <a:p>
            <a:r>
              <a:rPr lang="en-NZ" sz="1300" dirty="0" smtClean="0"/>
              <a:t>Succession Planning</a:t>
            </a:r>
          </a:p>
          <a:p>
            <a:r>
              <a:rPr lang="en-NZ" sz="1300" dirty="0" smtClean="0"/>
              <a:t>Embargo</a:t>
            </a:r>
          </a:p>
          <a:p>
            <a:r>
              <a:rPr lang="en-NZ" sz="1300" dirty="0" smtClean="0"/>
              <a:t>Full-Text Indexing</a:t>
            </a:r>
          </a:p>
          <a:p>
            <a:r>
              <a:rPr lang="en-NZ" sz="1300" dirty="0" smtClean="0"/>
              <a:t>Contact Information</a:t>
            </a:r>
          </a:p>
          <a:p>
            <a:r>
              <a:rPr lang="en-NZ" sz="1300" dirty="0" smtClean="0"/>
              <a:t>Discovery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8615" y="181199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300" dirty="0" smtClean="0"/>
              <a:t>Documentation</a:t>
            </a:r>
          </a:p>
          <a:p>
            <a:r>
              <a:rPr lang="en-NZ" sz="1300" dirty="0" smtClean="0"/>
              <a:t>Data Citation</a:t>
            </a:r>
          </a:p>
          <a:p>
            <a:r>
              <a:rPr lang="en-NZ" sz="1300" dirty="0" smtClean="0"/>
              <a:t>Use Analytics</a:t>
            </a:r>
          </a:p>
          <a:p>
            <a:r>
              <a:rPr lang="en-NZ" sz="1300" dirty="0" smtClean="0"/>
              <a:t>Migration</a:t>
            </a:r>
          </a:p>
          <a:p>
            <a:r>
              <a:rPr lang="en-NZ" sz="1300" dirty="0" smtClean="0"/>
              <a:t>File Validation</a:t>
            </a:r>
          </a:p>
          <a:p>
            <a:r>
              <a:rPr lang="en-NZ" sz="1300" dirty="0" smtClean="0"/>
              <a:t>Rights Management</a:t>
            </a:r>
          </a:p>
          <a:p>
            <a:r>
              <a:rPr lang="en-NZ" sz="1300" dirty="0" smtClean="0"/>
              <a:t>Code Review</a:t>
            </a:r>
          </a:p>
          <a:p>
            <a:r>
              <a:rPr lang="en-NZ" sz="1300" dirty="0" smtClean="0"/>
              <a:t>Contextualise a Data Set</a:t>
            </a:r>
          </a:p>
          <a:p>
            <a:r>
              <a:rPr lang="en-NZ" sz="1300" dirty="0" smtClean="0"/>
              <a:t>File Format Transformations</a:t>
            </a:r>
          </a:p>
          <a:p>
            <a:r>
              <a:rPr lang="en-NZ" sz="1300" dirty="0" smtClean="0"/>
              <a:t>File Audit</a:t>
            </a:r>
          </a:p>
          <a:p>
            <a:r>
              <a:rPr lang="en-NZ" sz="1300" dirty="0" smtClean="0"/>
              <a:t>Peer-Review</a:t>
            </a:r>
          </a:p>
          <a:p>
            <a:r>
              <a:rPr lang="en-NZ" sz="1300" dirty="0" smtClean="0"/>
              <a:t>Terms of Use</a:t>
            </a:r>
          </a:p>
          <a:p>
            <a:r>
              <a:rPr lang="en-NZ" sz="1300" dirty="0" smtClean="0"/>
              <a:t>Technology Monitoring and Refresh</a:t>
            </a:r>
          </a:p>
          <a:p>
            <a:r>
              <a:rPr lang="en-NZ" sz="1300" dirty="0" smtClean="0"/>
              <a:t>Metadata Brokerage</a:t>
            </a:r>
            <a:endParaRPr lang="en-NZ" sz="1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73208" y="182562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Selection</a:t>
            </a:r>
            <a:endParaRPr lang="en-NZ" dirty="0"/>
          </a:p>
          <a:p>
            <a:r>
              <a:rPr lang="en-NZ" dirty="0"/>
              <a:t>Deposit Agreement</a:t>
            </a:r>
          </a:p>
          <a:p>
            <a:r>
              <a:rPr lang="en-NZ" dirty="0"/>
              <a:t>Indexing</a:t>
            </a:r>
          </a:p>
          <a:p>
            <a:r>
              <a:rPr lang="en-NZ" dirty="0"/>
              <a:t>Repository Certification</a:t>
            </a:r>
          </a:p>
          <a:p>
            <a:r>
              <a:rPr lang="en-NZ" dirty="0"/>
              <a:t>Cease Data Curation</a:t>
            </a:r>
          </a:p>
          <a:p>
            <a:r>
              <a:rPr lang="en-NZ" dirty="0"/>
              <a:t>Data Cleaning</a:t>
            </a:r>
          </a:p>
          <a:p>
            <a:r>
              <a:rPr lang="en-NZ" dirty="0"/>
              <a:t>Data </a:t>
            </a:r>
            <a:r>
              <a:rPr lang="en-NZ" dirty="0" smtClean="0"/>
              <a:t>Restructuring</a:t>
            </a:r>
          </a:p>
          <a:p>
            <a:r>
              <a:rPr lang="en-NZ" dirty="0"/>
              <a:t>Data Visualisation</a:t>
            </a:r>
          </a:p>
          <a:p>
            <a:r>
              <a:rPr lang="en-NZ" dirty="0"/>
              <a:t>Arrangement and Description</a:t>
            </a:r>
          </a:p>
          <a:p>
            <a:r>
              <a:rPr lang="en-NZ" dirty="0"/>
              <a:t>Authentication</a:t>
            </a:r>
          </a:p>
          <a:p>
            <a:r>
              <a:rPr lang="en-NZ" dirty="0"/>
              <a:t>Conversion (Analog)</a:t>
            </a:r>
          </a:p>
          <a:p>
            <a:r>
              <a:rPr lang="en-NZ" dirty="0"/>
              <a:t>Curation Log</a:t>
            </a:r>
          </a:p>
          <a:p>
            <a:r>
              <a:rPr lang="en-NZ" dirty="0"/>
              <a:t>Emulation</a:t>
            </a:r>
          </a:p>
          <a:p>
            <a:r>
              <a:rPr lang="en-NZ" dirty="0" err="1" smtClean="0"/>
              <a:t>Deidentification</a:t>
            </a:r>
            <a:endParaRPr lang="en-NZ" dirty="0"/>
          </a:p>
          <a:p>
            <a:r>
              <a:rPr lang="en-NZ" dirty="0" smtClean="0"/>
              <a:t>Interoperability</a:t>
            </a:r>
          </a:p>
          <a:p>
            <a:r>
              <a:rPr lang="en-NZ" dirty="0"/>
              <a:t>Transcoding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838200" y="1811995"/>
            <a:ext cx="1132114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838199" y="3955006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838198" y="5776411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5068615" y="1792967"/>
            <a:ext cx="1582555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068615" y="2421595"/>
            <a:ext cx="1375728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5068614" y="3330633"/>
            <a:ext cx="1789385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5068614" y="3955006"/>
            <a:ext cx="2123466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5068613" y="5138219"/>
            <a:ext cx="1375729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5068613" y="5776411"/>
            <a:ext cx="1789386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8889126" y="3889478"/>
            <a:ext cx="2606188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8973208" y="1767193"/>
            <a:ext cx="1248478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5068613" y="2103012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838198" y="2433739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838198" y="2736317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838198" y="3330633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838197" y="6088291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/>
          <p:cNvSpPr/>
          <p:nvPr/>
        </p:nvSpPr>
        <p:spPr>
          <a:xfrm>
            <a:off x="8978275" y="2056141"/>
            <a:ext cx="1744154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/>
          <p:cNvSpPr/>
          <p:nvPr/>
        </p:nvSpPr>
        <p:spPr>
          <a:xfrm>
            <a:off x="8973207" y="2575605"/>
            <a:ext cx="2039383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>
            <a:off x="8973207" y="4697890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>
            <a:off x="838197" y="4553705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/>
          <p:cNvSpPr/>
          <p:nvPr/>
        </p:nvSpPr>
        <p:spPr>
          <a:xfrm>
            <a:off x="9012247" y="5245829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30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1: Describing data for preservation and reuse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2429339" y="6488668"/>
            <a:ext cx="98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Flickr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www.flickr.com/photos/centralasian/8071729256</a:t>
            </a:r>
            <a:r>
              <a:rPr lang="en-US" dirty="0" smtClean="0"/>
              <a:t> Attribution </a:t>
            </a:r>
            <a:r>
              <a:rPr lang="en-US" dirty="0"/>
              <a:t>2.0 Generic (CC BY 2.0)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8037" b="26606"/>
          <a:stretch/>
        </p:blipFill>
        <p:spPr>
          <a:xfrm>
            <a:off x="3819525" y="1864796"/>
            <a:ext cx="4552950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Management: Level 3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4455"/>
            <a:ext cx="10591800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Basic Metadata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are some  ISO suggested minimal metadata elements to use when you are documenting your data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Title</a:t>
            </a:r>
          </a:p>
          <a:p>
            <a:r>
              <a:rPr lang="en-US" sz="2400" dirty="0"/>
              <a:t>Creator (Principal Investigators)</a:t>
            </a:r>
          </a:p>
          <a:p>
            <a:r>
              <a:rPr lang="en-US" sz="2400" dirty="0"/>
              <a:t>Date Created (also versions)</a:t>
            </a:r>
          </a:p>
          <a:p>
            <a:r>
              <a:rPr lang="en-US" sz="2400" dirty="0"/>
              <a:t>Format (and software required)</a:t>
            </a:r>
          </a:p>
          <a:p>
            <a:r>
              <a:rPr lang="en-US" sz="2400" dirty="0"/>
              <a:t>Subject</a:t>
            </a:r>
          </a:p>
          <a:p>
            <a:r>
              <a:rPr lang="en-US" sz="2400" dirty="0"/>
              <a:t>Unique Identifier</a:t>
            </a:r>
          </a:p>
          <a:p>
            <a:r>
              <a:rPr lang="en-US" sz="2400" dirty="0"/>
              <a:t>Description of the specific data resource</a:t>
            </a:r>
          </a:p>
          <a:p>
            <a:r>
              <a:rPr lang="en-US" sz="2400" dirty="0"/>
              <a:t>Coverage of the data (spatial or temporal)</a:t>
            </a:r>
          </a:p>
          <a:p>
            <a:r>
              <a:rPr lang="en-US" sz="2400" dirty="0"/>
              <a:t>Publishing Organization</a:t>
            </a:r>
          </a:p>
          <a:p>
            <a:r>
              <a:rPr lang="en-US" sz="2400" dirty="0"/>
              <a:t>Type of Resource</a:t>
            </a:r>
          </a:p>
          <a:p>
            <a:r>
              <a:rPr lang="en-US" sz="2400" dirty="0"/>
              <a:t>Rights</a:t>
            </a:r>
          </a:p>
          <a:p>
            <a:r>
              <a:rPr lang="en-US" sz="2400" dirty="0"/>
              <a:t>Funding or </a:t>
            </a:r>
            <a:r>
              <a:rPr lang="en-US" sz="2400" dirty="0" smtClean="0"/>
              <a:t>Grant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5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42" y="1"/>
            <a:ext cx="9133116" cy="67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8635"/>
          </a:xfrm>
        </p:spPr>
        <p:txBody>
          <a:bodyPr>
            <a:normAutofit lnSpcReduction="10000"/>
          </a:bodyPr>
          <a:lstStyle/>
          <a:p>
            <a:r>
              <a:rPr lang="en-NZ" dirty="0" smtClean="0">
                <a:hlinkClick r:id="rId3"/>
              </a:rPr>
              <a:t>Data Management Plan</a:t>
            </a:r>
            <a:endParaRPr lang="en-NZ" dirty="0" smtClean="0"/>
          </a:p>
          <a:p>
            <a:pPr lvl="1"/>
            <a:r>
              <a:rPr lang="en-NZ" dirty="0" smtClean="0"/>
              <a:t>Agreed plan on the collection, description, short and long term storage, and potential sharing of data</a:t>
            </a:r>
          </a:p>
          <a:p>
            <a:pPr lvl="2"/>
            <a:r>
              <a:rPr lang="en-NZ" dirty="0" smtClean="0"/>
              <a:t>Ensure ethics and consent align with future goals</a:t>
            </a:r>
          </a:p>
          <a:p>
            <a:pPr lvl="2"/>
            <a:r>
              <a:rPr lang="en-NZ" dirty="0" smtClean="0"/>
              <a:t>Do you have funder obligations?</a:t>
            </a:r>
          </a:p>
          <a:p>
            <a:pPr lvl="2"/>
            <a:r>
              <a:rPr lang="en-NZ" dirty="0" smtClean="0"/>
              <a:t>What does your publisher of choice require?</a:t>
            </a:r>
          </a:p>
          <a:p>
            <a:pPr lvl="2"/>
            <a:r>
              <a:rPr lang="en-NZ" dirty="0"/>
              <a:t>Do you have commercialisation plans?</a:t>
            </a:r>
          </a:p>
          <a:p>
            <a:pPr lvl="2"/>
            <a:r>
              <a:rPr lang="en-NZ" dirty="0" smtClean="0"/>
              <a:t>Obligations to the University (e.g. IP) or another organisation (e.g. using data from a third party)? </a:t>
            </a:r>
          </a:p>
          <a:p>
            <a:pPr lvl="2"/>
            <a:r>
              <a:rPr lang="en-NZ" dirty="0" smtClean="0"/>
              <a:t>What data to keep long term</a:t>
            </a:r>
            <a:r>
              <a:rPr lang="en-NZ" dirty="0" smtClean="0"/>
              <a:t>?</a:t>
            </a:r>
          </a:p>
          <a:p>
            <a:pPr lvl="2"/>
            <a:r>
              <a:rPr lang="en-NZ" dirty="0" smtClean="0"/>
              <a:t>Proprietary or open file formats?</a:t>
            </a:r>
          </a:p>
          <a:p>
            <a:pPr lvl="2"/>
            <a:r>
              <a:rPr lang="en-NZ" dirty="0" smtClean="0"/>
              <a:t>If sharing the data, what are the terms of use? </a:t>
            </a:r>
          </a:p>
          <a:p>
            <a:pPr lvl="2"/>
            <a:endParaRPr lang="en-NZ" dirty="0" smtClean="0"/>
          </a:p>
          <a:p>
            <a:pPr marL="914400" lvl="2" indent="0">
              <a:buNone/>
            </a:pPr>
            <a:r>
              <a:rPr lang="en-NZ" b="1" dirty="0" smtClean="0"/>
              <a:t>Be clear about who owns your data and what is expected!</a:t>
            </a:r>
          </a:p>
          <a:p>
            <a:pPr marL="0" indent="0"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</a:t>
            </a:r>
            <a:r>
              <a:rPr lang="en-NZ" dirty="0" smtClean="0"/>
              <a:t>Management</a:t>
            </a:r>
            <a:r>
              <a:rPr lang="en-NZ" dirty="0"/>
              <a:t> </a:t>
            </a:r>
            <a:r>
              <a:rPr lang="en-NZ" dirty="0" smtClean="0"/>
              <a:t>Key Takeaway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5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2: Uploading data to a repository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73" y="2302742"/>
            <a:ext cx="4753655" cy="36458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0960" y="6488668"/>
            <a:ext cx="812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hlinkClick r:id="rId4"/>
              </a:rPr>
              <a:t>From </a:t>
            </a:r>
            <a:r>
              <a:rPr lang="en-NZ" dirty="0">
                <a:hlinkClick r:id="rId4"/>
              </a:rPr>
              <a:t>Wikimedia </a:t>
            </a:r>
            <a:r>
              <a:rPr lang="en-NZ" dirty="0" smtClean="0">
                <a:hlinkClick r:id="rId4"/>
              </a:rPr>
              <a:t>Commons: Creative </a:t>
            </a:r>
            <a:r>
              <a:rPr lang="en-NZ" dirty="0">
                <a:hlinkClick r:id="rId4"/>
              </a:rPr>
              <a:t>Commons Attribution 4.0 International license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0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642</Words>
  <Application>Microsoft Office PowerPoint</Application>
  <PresentationFormat>Widescreen</PresentationFormat>
  <Paragraphs>179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PowerPoint Presentation</vt:lpstr>
      <vt:lpstr>What does Research Data Management mean (or look like) to you?</vt:lpstr>
      <vt:lpstr>What does Research Data Management mean (or look like) to Researchers, Librarians, Data Curators/Stewards, Publishers, Funders, Government Agencies…?</vt:lpstr>
      <vt:lpstr>What does Research Data Management mean (or look like) to Researchers, Librarians, Data Curators/Stewards, Publishers, Funders, Government Agencies…?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you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Antje Lubcke</dc:creator>
  <cp:lastModifiedBy>Shiobhan Smith</cp:lastModifiedBy>
  <cp:revision>111</cp:revision>
  <cp:lastPrinted>2019-01-24T03:48:29Z</cp:lastPrinted>
  <dcterms:created xsi:type="dcterms:W3CDTF">2018-04-17T05:00:38Z</dcterms:created>
  <dcterms:modified xsi:type="dcterms:W3CDTF">2019-01-24T03:56:00Z</dcterms:modified>
</cp:coreProperties>
</file>