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6" r:id="rId3"/>
    <p:sldId id="274" r:id="rId4"/>
    <p:sldId id="267" r:id="rId5"/>
    <p:sldId id="268" r:id="rId6"/>
    <p:sldId id="269" r:id="rId7"/>
    <p:sldId id="275" r:id="rId8"/>
    <p:sldId id="270" r:id="rId9"/>
    <p:sldId id="257" r:id="rId10"/>
    <p:sldId id="258" r:id="rId11"/>
    <p:sldId id="271" r:id="rId12"/>
    <p:sldId id="272" r:id="rId13"/>
    <p:sldId id="276" r:id="rId14"/>
    <p:sldId id="273" r:id="rId15"/>
    <p:sldId id="265" r:id="rId1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0128" autoAdjust="0"/>
  </p:normalViewPr>
  <p:slideViewPr>
    <p:cSldViewPr snapToGrid="0">
      <p:cViewPr varScale="1">
        <p:scale>
          <a:sx n="88" d="100"/>
          <a:sy n="88"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2492" tIns="46246" rIns="92492" bIns="46246" rtlCol="0"/>
          <a:lstStyle>
            <a:lvl1pPr algn="l">
              <a:defRPr sz="1200"/>
            </a:lvl1pPr>
          </a:lstStyle>
          <a:p>
            <a:endParaRPr lang="en-NZ"/>
          </a:p>
        </p:txBody>
      </p:sp>
      <p:sp>
        <p:nvSpPr>
          <p:cNvPr id="3" name="Date Placeholder 2"/>
          <p:cNvSpPr>
            <a:spLocks noGrp="1"/>
          </p:cNvSpPr>
          <p:nvPr>
            <p:ph type="dt" sz="quarter" idx="1"/>
          </p:nvPr>
        </p:nvSpPr>
        <p:spPr>
          <a:xfrm>
            <a:off x="3855839" y="0"/>
            <a:ext cx="2949787" cy="498693"/>
          </a:xfrm>
          <a:prstGeom prst="rect">
            <a:avLst/>
          </a:prstGeom>
        </p:spPr>
        <p:txBody>
          <a:bodyPr vert="horz" lIns="92492" tIns="46246" rIns="92492" bIns="46246" rtlCol="0"/>
          <a:lstStyle>
            <a:lvl1pPr algn="r">
              <a:defRPr sz="1200"/>
            </a:lvl1pPr>
          </a:lstStyle>
          <a:p>
            <a:fld id="{40FD5A8B-DA7E-4166-AEBA-F9918642AE13}" type="datetimeFigureOut">
              <a:rPr lang="en-NZ" smtClean="0"/>
              <a:t>15/11/2018</a:t>
            </a:fld>
            <a:endParaRPr lang="en-NZ"/>
          </a:p>
        </p:txBody>
      </p:sp>
      <p:sp>
        <p:nvSpPr>
          <p:cNvPr id="4" name="Footer Placeholder 3"/>
          <p:cNvSpPr>
            <a:spLocks noGrp="1"/>
          </p:cNvSpPr>
          <p:nvPr>
            <p:ph type="ftr" sz="quarter" idx="2"/>
          </p:nvPr>
        </p:nvSpPr>
        <p:spPr>
          <a:xfrm>
            <a:off x="0" y="9440648"/>
            <a:ext cx="2949787" cy="498692"/>
          </a:xfrm>
          <a:prstGeom prst="rect">
            <a:avLst/>
          </a:prstGeom>
        </p:spPr>
        <p:txBody>
          <a:bodyPr vert="horz" lIns="92492" tIns="46246" rIns="92492" bIns="46246" rtlCol="0" anchor="b"/>
          <a:lstStyle>
            <a:lvl1pPr algn="l">
              <a:defRPr sz="1200"/>
            </a:lvl1pPr>
          </a:lstStyle>
          <a:p>
            <a:endParaRPr lang="en-NZ"/>
          </a:p>
        </p:txBody>
      </p:sp>
      <p:sp>
        <p:nvSpPr>
          <p:cNvPr id="5" name="Slide Number Placeholder 4"/>
          <p:cNvSpPr>
            <a:spLocks noGrp="1"/>
          </p:cNvSpPr>
          <p:nvPr>
            <p:ph type="sldNum" sz="quarter" idx="3"/>
          </p:nvPr>
        </p:nvSpPr>
        <p:spPr>
          <a:xfrm>
            <a:off x="3855839" y="9440648"/>
            <a:ext cx="2949787" cy="498692"/>
          </a:xfrm>
          <a:prstGeom prst="rect">
            <a:avLst/>
          </a:prstGeom>
        </p:spPr>
        <p:txBody>
          <a:bodyPr vert="horz" lIns="92492" tIns="46246" rIns="92492" bIns="46246" rtlCol="0" anchor="b"/>
          <a:lstStyle>
            <a:lvl1pPr algn="r">
              <a:defRPr sz="1200"/>
            </a:lvl1pPr>
          </a:lstStyle>
          <a:p>
            <a:fld id="{8441E3BA-4D23-4F8B-B3B3-DBF6463916DE}" type="slidenum">
              <a:rPr lang="en-NZ" smtClean="0"/>
              <a:t>‹#›</a:t>
            </a:fld>
            <a:endParaRPr lang="en-NZ"/>
          </a:p>
        </p:txBody>
      </p:sp>
    </p:spTree>
    <p:extLst>
      <p:ext uri="{BB962C8B-B14F-4D97-AF65-F5344CB8AC3E}">
        <p14:creationId xmlns:p14="http://schemas.microsoft.com/office/powerpoint/2010/main" val="189618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80" cy="49884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6066" y="0"/>
            <a:ext cx="2949580" cy="498846"/>
          </a:xfrm>
          <a:prstGeom prst="rect">
            <a:avLst/>
          </a:prstGeom>
        </p:spPr>
        <p:txBody>
          <a:bodyPr vert="horz" lIns="91440" tIns="45720" rIns="91440" bIns="45720" rtlCol="0"/>
          <a:lstStyle>
            <a:lvl1pPr algn="r">
              <a:defRPr sz="1200"/>
            </a:lvl1pPr>
          </a:lstStyle>
          <a:p>
            <a:fld id="{56A99C03-6D10-4014-8DD3-38EFBEF8E6E8}" type="datetimeFigureOut">
              <a:rPr lang="en-NZ" smtClean="0"/>
              <a:t>15/11/2018</a:t>
            </a:fld>
            <a:endParaRPr lang="en-NZ"/>
          </a:p>
        </p:txBody>
      </p:sp>
      <p:sp>
        <p:nvSpPr>
          <p:cNvPr id="4" name="Slide Image Placeholder 3"/>
          <p:cNvSpPr>
            <a:spLocks noGrp="1" noRot="1" noChangeAspect="1"/>
          </p:cNvSpPr>
          <p:nvPr>
            <p:ph type="sldImg" idx="2"/>
          </p:nvPr>
        </p:nvSpPr>
        <p:spPr>
          <a:xfrm>
            <a:off x="420688" y="1241425"/>
            <a:ext cx="5965825" cy="33559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1031" y="4783457"/>
            <a:ext cx="5445138" cy="391389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492"/>
            <a:ext cx="2949580" cy="498846"/>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6066" y="9440492"/>
            <a:ext cx="2949580" cy="498846"/>
          </a:xfrm>
          <a:prstGeom prst="rect">
            <a:avLst/>
          </a:prstGeom>
        </p:spPr>
        <p:txBody>
          <a:bodyPr vert="horz" lIns="91440" tIns="45720" rIns="91440" bIns="45720" rtlCol="0" anchor="b"/>
          <a:lstStyle>
            <a:lvl1pPr algn="r">
              <a:defRPr sz="1200"/>
            </a:lvl1pPr>
          </a:lstStyle>
          <a:p>
            <a:fld id="{ED77DA3F-796C-46AC-AFA9-C395F75CCE75}" type="slidenum">
              <a:rPr lang="en-NZ" smtClean="0"/>
              <a:t>‹#›</a:t>
            </a:fld>
            <a:endParaRPr lang="en-NZ"/>
          </a:p>
        </p:txBody>
      </p:sp>
    </p:spTree>
    <p:extLst>
      <p:ext uri="{BB962C8B-B14F-4D97-AF65-F5344CB8AC3E}">
        <p14:creationId xmlns:p14="http://schemas.microsoft.com/office/powerpoint/2010/main" val="214031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a:t>
            </a:fld>
            <a:endParaRPr lang="en-NZ"/>
          </a:p>
        </p:txBody>
      </p:sp>
    </p:spTree>
    <p:extLst>
      <p:ext uri="{BB962C8B-B14F-4D97-AF65-F5344CB8AC3E}">
        <p14:creationId xmlns:p14="http://schemas.microsoft.com/office/powerpoint/2010/main" val="54542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10</a:t>
            </a:fld>
            <a:endParaRPr lang="en-NZ"/>
          </a:p>
        </p:txBody>
      </p:sp>
    </p:spTree>
    <p:extLst>
      <p:ext uri="{BB962C8B-B14F-4D97-AF65-F5344CB8AC3E}">
        <p14:creationId xmlns:p14="http://schemas.microsoft.com/office/powerpoint/2010/main" val="230889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11</a:t>
            </a:fld>
            <a:endParaRPr lang="en-NZ"/>
          </a:p>
        </p:txBody>
      </p:sp>
    </p:spTree>
    <p:extLst>
      <p:ext uri="{BB962C8B-B14F-4D97-AF65-F5344CB8AC3E}">
        <p14:creationId xmlns:p14="http://schemas.microsoft.com/office/powerpoint/2010/main" val="59651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12</a:t>
            </a:fld>
            <a:endParaRPr lang="en-NZ"/>
          </a:p>
        </p:txBody>
      </p:sp>
    </p:spTree>
    <p:extLst>
      <p:ext uri="{BB962C8B-B14F-4D97-AF65-F5344CB8AC3E}">
        <p14:creationId xmlns:p14="http://schemas.microsoft.com/office/powerpoint/2010/main" val="116836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13</a:t>
            </a:fld>
            <a:endParaRPr lang="en-NZ"/>
          </a:p>
        </p:txBody>
      </p:sp>
    </p:spTree>
    <p:extLst>
      <p:ext uri="{BB962C8B-B14F-4D97-AF65-F5344CB8AC3E}">
        <p14:creationId xmlns:p14="http://schemas.microsoft.com/office/powerpoint/2010/main" val="421343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14</a:t>
            </a:fld>
            <a:endParaRPr lang="en-NZ"/>
          </a:p>
        </p:txBody>
      </p:sp>
    </p:spTree>
    <p:extLst>
      <p:ext uri="{BB962C8B-B14F-4D97-AF65-F5344CB8AC3E}">
        <p14:creationId xmlns:p14="http://schemas.microsoft.com/office/powerpoint/2010/main" val="57472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15</a:t>
            </a:fld>
            <a:endParaRPr lang="en-NZ"/>
          </a:p>
        </p:txBody>
      </p:sp>
    </p:spTree>
    <p:extLst>
      <p:ext uri="{BB962C8B-B14F-4D97-AF65-F5344CB8AC3E}">
        <p14:creationId xmlns:p14="http://schemas.microsoft.com/office/powerpoint/2010/main" val="62849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2</a:t>
            </a:fld>
            <a:endParaRPr lang="en-NZ"/>
          </a:p>
        </p:txBody>
      </p:sp>
    </p:spTree>
    <p:extLst>
      <p:ext uri="{BB962C8B-B14F-4D97-AF65-F5344CB8AC3E}">
        <p14:creationId xmlns:p14="http://schemas.microsoft.com/office/powerpoint/2010/main" val="250738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3</a:t>
            </a:fld>
            <a:endParaRPr lang="en-NZ"/>
          </a:p>
        </p:txBody>
      </p:sp>
    </p:spTree>
    <p:extLst>
      <p:ext uri="{BB962C8B-B14F-4D97-AF65-F5344CB8AC3E}">
        <p14:creationId xmlns:p14="http://schemas.microsoft.com/office/powerpoint/2010/main" val="407906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4</a:t>
            </a:fld>
            <a:endParaRPr lang="en-NZ"/>
          </a:p>
        </p:txBody>
      </p:sp>
    </p:spTree>
    <p:extLst>
      <p:ext uri="{BB962C8B-B14F-4D97-AF65-F5344CB8AC3E}">
        <p14:creationId xmlns:p14="http://schemas.microsoft.com/office/powerpoint/2010/main" val="15589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5</a:t>
            </a:fld>
            <a:endParaRPr lang="en-NZ"/>
          </a:p>
        </p:txBody>
      </p:sp>
    </p:spTree>
    <p:extLst>
      <p:ext uri="{BB962C8B-B14F-4D97-AF65-F5344CB8AC3E}">
        <p14:creationId xmlns:p14="http://schemas.microsoft.com/office/powerpoint/2010/main" val="227235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6</a:t>
            </a:fld>
            <a:endParaRPr lang="en-NZ"/>
          </a:p>
        </p:txBody>
      </p:sp>
    </p:spTree>
    <p:extLst>
      <p:ext uri="{BB962C8B-B14F-4D97-AF65-F5344CB8AC3E}">
        <p14:creationId xmlns:p14="http://schemas.microsoft.com/office/powerpoint/2010/main" val="68910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https://youtu.be/66oNv_DJuPc</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7</a:t>
            </a:fld>
            <a:endParaRPr lang="en-NZ"/>
          </a:p>
        </p:txBody>
      </p:sp>
    </p:spTree>
    <p:extLst>
      <p:ext uri="{BB962C8B-B14F-4D97-AF65-F5344CB8AC3E}">
        <p14:creationId xmlns:p14="http://schemas.microsoft.com/office/powerpoint/2010/main" val="2087166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8</a:t>
            </a:fld>
            <a:endParaRPr lang="en-NZ"/>
          </a:p>
        </p:txBody>
      </p:sp>
    </p:spTree>
    <p:extLst>
      <p:ext uri="{BB962C8B-B14F-4D97-AF65-F5344CB8AC3E}">
        <p14:creationId xmlns:p14="http://schemas.microsoft.com/office/powerpoint/2010/main" val="1643030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D77DA3F-796C-46AC-AFA9-C395F75CCE75}" type="slidenum">
              <a:rPr lang="en-NZ" smtClean="0"/>
              <a:t>9</a:t>
            </a:fld>
            <a:endParaRPr lang="en-NZ"/>
          </a:p>
        </p:txBody>
      </p:sp>
    </p:spTree>
    <p:extLst>
      <p:ext uri="{BB962C8B-B14F-4D97-AF65-F5344CB8AC3E}">
        <p14:creationId xmlns:p14="http://schemas.microsoft.com/office/powerpoint/2010/main" val="5707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94837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7563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11308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20937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97295-43EC-4A22-AFF8-6A77B4311C9B}" type="datetimeFigureOut">
              <a:rPr lang="en-NZ" smtClean="0"/>
              <a:t>15/11/2018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4851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B9397295-43EC-4A22-AFF8-6A77B4311C9B}" type="datetimeFigureOut">
              <a:rPr lang="en-NZ" smtClean="0"/>
              <a:t>15/11/2018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9750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B9397295-43EC-4A22-AFF8-6A77B4311C9B}" type="datetimeFigureOut">
              <a:rPr lang="en-NZ" smtClean="0"/>
              <a:t>15/11/2018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43860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B9397295-43EC-4A22-AFF8-6A77B4311C9B}" type="datetimeFigureOut">
              <a:rPr lang="en-NZ" smtClean="0"/>
              <a:t>15/11/2018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30720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97295-43EC-4A22-AFF8-6A77B4311C9B}" type="datetimeFigureOut">
              <a:rPr lang="en-NZ" smtClean="0"/>
              <a:t>15/11/2018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61349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15/11/2018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08134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15/11/2018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1634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97295-43EC-4A22-AFF8-6A77B4311C9B}" type="datetimeFigureOut">
              <a:rPr lang="en-NZ" smtClean="0"/>
              <a:t>15/11/2018</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2602C-C321-4A24-8894-ADE2DC48FE71}" type="slidenum">
              <a:rPr lang="en-NZ" smtClean="0"/>
              <a:t>‹#›</a:t>
            </a:fld>
            <a:endParaRPr lang="en-NZ"/>
          </a:p>
        </p:txBody>
      </p:sp>
    </p:spTree>
    <p:extLst>
      <p:ext uri="{BB962C8B-B14F-4D97-AF65-F5344CB8AC3E}">
        <p14:creationId xmlns:p14="http://schemas.microsoft.com/office/powerpoint/2010/main" val="35327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ds-nectar-rds.org.au/fair-too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tago.ac.nz/library/dmp/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66oNv_DJuPc"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465" y="5892024"/>
            <a:ext cx="4122963" cy="903284"/>
          </a:xfrm>
          <a:prstGeom prst="rect">
            <a:avLst/>
          </a:prstGeom>
        </p:spPr>
      </p:pic>
      <p:sp>
        <p:nvSpPr>
          <p:cNvPr id="2" name="TextBox 1"/>
          <p:cNvSpPr txBox="1"/>
          <p:nvPr/>
        </p:nvSpPr>
        <p:spPr>
          <a:xfrm>
            <a:off x="122465" y="155121"/>
            <a:ext cx="11683093" cy="954107"/>
          </a:xfrm>
          <a:prstGeom prst="rect">
            <a:avLst/>
          </a:prstGeom>
          <a:noFill/>
        </p:spPr>
        <p:txBody>
          <a:bodyPr wrap="square" rtlCol="0">
            <a:spAutoFit/>
          </a:bodyPr>
          <a:lstStyle/>
          <a:p>
            <a:r>
              <a:rPr lang="en-US" sz="2800" b="1" dirty="0"/>
              <a:t>Data Management: Make sense of the complexity around data storage, description, re-use and archiving.</a:t>
            </a:r>
            <a:endParaRPr lang="en-NZ" sz="2800" b="1" dirty="0"/>
          </a:p>
        </p:txBody>
      </p:sp>
      <p:sp>
        <p:nvSpPr>
          <p:cNvPr id="5" name="TextBox 4"/>
          <p:cNvSpPr txBox="1"/>
          <p:nvPr/>
        </p:nvSpPr>
        <p:spPr>
          <a:xfrm>
            <a:off x="122465" y="4800600"/>
            <a:ext cx="3872150" cy="646331"/>
          </a:xfrm>
          <a:prstGeom prst="rect">
            <a:avLst/>
          </a:prstGeom>
          <a:noFill/>
        </p:spPr>
        <p:txBody>
          <a:bodyPr wrap="none" rtlCol="0">
            <a:spAutoFit/>
          </a:bodyPr>
          <a:lstStyle/>
          <a:p>
            <a:r>
              <a:rPr lang="en-NZ" dirty="0" smtClean="0"/>
              <a:t>Justin Farquhar, Subject Librarian</a:t>
            </a:r>
          </a:p>
          <a:p>
            <a:r>
              <a:rPr lang="en-NZ" dirty="0" smtClean="0"/>
              <a:t>Shiobhan Smith, Research Support Unit</a:t>
            </a:r>
          </a:p>
        </p:txBody>
      </p:sp>
      <p:pic>
        <p:nvPicPr>
          <p:cNvPr id="2050"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315" y="870510"/>
            <a:ext cx="5580744" cy="581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8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ight Arrow 2"/>
          <p:cNvSpPr/>
          <p:nvPr/>
        </p:nvSpPr>
        <p:spPr>
          <a:xfrm>
            <a:off x="4637313" y="2735036"/>
            <a:ext cx="2088697" cy="100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 name="Picture 3"/>
          <p:cNvPicPr>
            <a:picLocks noChangeAspect="1"/>
          </p:cNvPicPr>
          <p:nvPr/>
        </p:nvPicPr>
        <p:blipFill>
          <a:blip r:embed="rId3"/>
          <a:stretch>
            <a:fillRect/>
          </a:stretch>
        </p:blipFill>
        <p:spPr>
          <a:xfrm>
            <a:off x="7102927" y="282597"/>
            <a:ext cx="4211439" cy="3865293"/>
          </a:xfrm>
          <a:prstGeom prst="rect">
            <a:avLst/>
          </a:prstGeom>
        </p:spPr>
      </p:pic>
      <p:sp>
        <p:nvSpPr>
          <p:cNvPr id="6" name="TextBox 5"/>
          <p:cNvSpPr txBox="1"/>
          <p:nvPr/>
        </p:nvSpPr>
        <p:spPr>
          <a:xfrm>
            <a:off x="7933622" y="819149"/>
            <a:ext cx="2322782" cy="1200329"/>
          </a:xfrm>
          <a:prstGeom prst="rect">
            <a:avLst/>
          </a:prstGeom>
          <a:noFill/>
        </p:spPr>
        <p:txBody>
          <a:bodyPr wrap="square" rtlCol="0">
            <a:spAutoFit/>
          </a:bodyPr>
          <a:lstStyle/>
          <a:p>
            <a:pPr algn="ctr"/>
            <a:r>
              <a:rPr lang="en-SG" sz="2400" dirty="0" smtClean="0">
                <a:latin typeface="Arial" panose="020B0604020202020204" pitchFamily="34" charset="0"/>
                <a:cs typeface="Arial" panose="020B0604020202020204" pitchFamily="34" charset="0"/>
              </a:rPr>
              <a:t>OPEN SCIENCE/</a:t>
            </a:r>
          </a:p>
          <a:p>
            <a:pPr algn="ctr"/>
            <a:r>
              <a:rPr lang="en-SG" sz="2400" dirty="0" smtClean="0">
                <a:latin typeface="Arial" panose="020B0604020202020204" pitchFamily="34" charset="0"/>
                <a:cs typeface="Arial" panose="020B0604020202020204" pitchFamily="34" charset="0"/>
              </a:rPr>
              <a:t>RESEARCH</a:t>
            </a:r>
            <a:endParaRPr lang="en-NZ" sz="2400" dirty="0">
              <a:latin typeface="Arial" panose="020B0604020202020204" pitchFamily="34" charset="0"/>
              <a:cs typeface="Arial" panose="020B0604020202020204" pitchFamily="34" charset="0"/>
            </a:endParaRPr>
          </a:p>
        </p:txBody>
      </p:sp>
      <p:sp>
        <p:nvSpPr>
          <p:cNvPr id="9" name="TextBox 8"/>
          <p:cNvSpPr txBox="1"/>
          <p:nvPr/>
        </p:nvSpPr>
        <p:spPr>
          <a:xfrm>
            <a:off x="7168242" y="2302329"/>
            <a:ext cx="1926771" cy="1754326"/>
          </a:xfrm>
          <a:prstGeom prst="rect">
            <a:avLst/>
          </a:prstGeom>
          <a:noFill/>
        </p:spPr>
        <p:txBody>
          <a:bodyPr wrap="square" rtlCol="0">
            <a:spAutoFit/>
          </a:bodyPr>
          <a:lstStyle/>
          <a:p>
            <a:r>
              <a:rPr lang="en-SG" dirty="0" smtClean="0"/>
              <a:t>Open access</a:t>
            </a:r>
          </a:p>
          <a:p>
            <a:endParaRPr lang="en-SG" dirty="0" smtClean="0"/>
          </a:p>
          <a:p>
            <a:r>
              <a:rPr lang="en-SG" dirty="0" smtClean="0"/>
              <a:t>Open educational resources</a:t>
            </a:r>
          </a:p>
          <a:p>
            <a:endParaRPr lang="en-SG" dirty="0"/>
          </a:p>
          <a:p>
            <a:r>
              <a:rPr lang="en-SG" dirty="0" smtClean="0"/>
              <a:t>Open source</a:t>
            </a:r>
            <a:endParaRPr lang="en-NZ" dirty="0"/>
          </a:p>
        </p:txBody>
      </p:sp>
      <p:sp>
        <p:nvSpPr>
          <p:cNvPr id="10" name="TextBox 9"/>
          <p:cNvSpPr txBox="1"/>
          <p:nvPr/>
        </p:nvSpPr>
        <p:spPr>
          <a:xfrm>
            <a:off x="9568541" y="2302329"/>
            <a:ext cx="2122742" cy="1754326"/>
          </a:xfrm>
          <a:prstGeom prst="rect">
            <a:avLst/>
          </a:prstGeom>
          <a:noFill/>
        </p:spPr>
        <p:txBody>
          <a:bodyPr wrap="square" rtlCol="0">
            <a:spAutoFit/>
          </a:bodyPr>
          <a:lstStyle/>
          <a:p>
            <a:r>
              <a:rPr lang="en-SG" dirty="0" smtClean="0"/>
              <a:t>Reproducibility through openness</a:t>
            </a:r>
          </a:p>
          <a:p>
            <a:endParaRPr lang="en-SG" dirty="0" smtClean="0"/>
          </a:p>
          <a:p>
            <a:r>
              <a:rPr lang="en-SG" dirty="0" smtClean="0"/>
              <a:t>Open data</a:t>
            </a:r>
          </a:p>
          <a:p>
            <a:endParaRPr lang="en-SG" dirty="0" smtClean="0"/>
          </a:p>
          <a:p>
            <a:r>
              <a:rPr lang="en-SG" dirty="0" smtClean="0"/>
              <a:t>Citizen science</a:t>
            </a:r>
            <a:endParaRPr lang="en-NZ" dirty="0"/>
          </a:p>
        </p:txBody>
      </p:sp>
      <p:pic>
        <p:nvPicPr>
          <p:cNvPr id="2" name="Picture 1"/>
          <p:cNvPicPr>
            <a:picLocks noChangeAspect="1"/>
          </p:cNvPicPr>
          <p:nvPr/>
        </p:nvPicPr>
        <p:blipFill>
          <a:blip r:embed="rId4"/>
          <a:stretch>
            <a:fillRect/>
          </a:stretch>
        </p:blipFill>
        <p:spPr>
          <a:xfrm flipH="1">
            <a:off x="1498916" y="1290954"/>
            <a:ext cx="2080435" cy="4489360"/>
          </a:xfrm>
          <a:prstGeom prst="rect">
            <a:avLst/>
          </a:prstGeom>
        </p:spPr>
      </p:pic>
      <p:sp>
        <p:nvSpPr>
          <p:cNvPr id="11" name="TextBox 10"/>
          <p:cNvSpPr txBox="1"/>
          <p:nvPr/>
        </p:nvSpPr>
        <p:spPr>
          <a:xfrm>
            <a:off x="2051519" y="690789"/>
            <a:ext cx="2322782" cy="1200329"/>
          </a:xfrm>
          <a:prstGeom prst="rect">
            <a:avLst/>
          </a:prstGeom>
          <a:noFill/>
        </p:spPr>
        <p:txBody>
          <a:bodyPr wrap="square" rtlCol="0">
            <a:spAutoFit/>
          </a:bodyPr>
          <a:lstStyle/>
          <a:p>
            <a:pPr algn="ctr"/>
            <a:r>
              <a:rPr lang="en-SG" sz="2400" dirty="0" smtClean="0">
                <a:latin typeface="Arial" panose="020B0604020202020204" pitchFamily="34" charset="0"/>
                <a:cs typeface="Arial" panose="020B0604020202020204" pitchFamily="34" charset="0"/>
              </a:rPr>
              <a:t>CLOSED SCIENCE/</a:t>
            </a:r>
          </a:p>
          <a:p>
            <a:pPr algn="ctr"/>
            <a:r>
              <a:rPr lang="en-SG" sz="2400" dirty="0" smtClean="0">
                <a:latin typeface="Arial" panose="020B0604020202020204" pitchFamily="34" charset="0"/>
                <a:cs typeface="Arial" panose="020B0604020202020204" pitchFamily="34" charset="0"/>
              </a:rPr>
              <a:t>RESEARCH</a:t>
            </a:r>
            <a:endParaRPr lang="en-NZ" sz="2400" dirty="0">
              <a:latin typeface="Arial" panose="020B0604020202020204" pitchFamily="34" charset="0"/>
              <a:cs typeface="Arial" panose="020B0604020202020204" pitchFamily="34" charset="0"/>
            </a:endParaRPr>
          </a:p>
        </p:txBody>
      </p:sp>
      <p:sp>
        <p:nvSpPr>
          <p:cNvPr id="12" name="TextBox 11"/>
          <p:cNvSpPr txBox="1"/>
          <p:nvPr/>
        </p:nvSpPr>
        <p:spPr>
          <a:xfrm>
            <a:off x="400716" y="3551964"/>
            <a:ext cx="1926771" cy="2031325"/>
          </a:xfrm>
          <a:prstGeom prst="rect">
            <a:avLst/>
          </a:prstGeom>
          <a:noFill/>
        </p:spPr>
        <p:txBody>
          <a:bodyPr wrap="square" rtlCol="0">
            <a:spAutoFit/>
          </a:bodyPr>
          <a:lstStyle/>
          <a:p>
            <a:r>
              <a:rPr lang="en-SG" dirty="0" smtClean="0"/>
              <a:t>Closed access</a:t>
            </a:r>
          </a:p>
          <a:p>
            <a:endParaRPr lang="en-SG" dirty="0" smtClean="0"/>
          </a:p>
          <a:p>
            <a:r>
              <a:rPr lang="en-SG" dirty="0" smtClean="0"/>
              <a:t>Proprietary educational resources</a:t>
            </a:r>
          </a:p>
          <a:p>
            <a:endParaRPr lang="en-SG" dirty="0"/>
          </a:p>
          <a:p>
            <a:r>
              <a:rPr lang="en-SG" dirty="0" smtClean="0"/>
              <a:t>Closed source</a:t>
            </a:r>
            <a:endParaRPr lang="en-NZ" dirty="0"/>
          </a:p>
        </p:txBody>
      </p:sp>
      <p:sp>
        <p:nvSpPr>
          <p:cNvPr id="13" name="TextBox 12"/>
          <p:cNvSpPr txBox="1"/>
          <p:nvPr/>
        </p:nvSpPr>
        <p:spPr>
          <a:xfrm>
            <a:off x="3582022" y="4105961"/>
            <a:ext cx="2122742" cy="1754326"/>
          </a:xfrm>
          <a:prstGeom prst="rect">
            <a:avLst/>
          </a:prstGeom>
          <a:noFill/>
        </p:spPr>
        <p:txBody>
          <a:bodyPr wrap="square" rtlCol="0">
            <a:spAutoFit/>
          </a:bodyPr>
          <a:lstStyle/>
          <a:p>
            <a:r>
              <a:rPr lang="en-SG" dirty="0" smtClean="0"/>
              <a:t>Reproducibility through excellence</a:t>
            </a:r>
          </a:p>
          <a:p>
            <a:endParaRPr lang="en-SG" dirty="0" smtClean="0"/>
          </a:p>
          <a:p>
            <a:r>
              <a:rPr lang="en-SG" dirty="0" smtClean="0"/>
              <a:t>Closed data</a:t>
            </a:r>
          </a:p>
          <a:p>
            <a:endParaRPr lang="en-SG" dirty="0" smtClean="0"/>
          </a:p>
          <a:p>
            <a:r>
              <a:rPr lang="en-SG" dirty="0" smtClean="0"/>
              <a:t>Professional science</a:t>
            </a:r>
            <a:endParaRPr lang="en-NZ" dirty="0"/>
          </a:p>
        </p:txBody>
      </p:sp>
    </p:spTree>
    <p:extLst>
      <p:ext uri="{BB962C8B-B14F-4D97-AF65-F5344CB8AC3E}">
        <p14:creationId xmlns:p14="http://schemas.microsoft.com/office/powerpoint/2010/main" val="3759069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Pro Level</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Go F.A.I.R.</a:t>
            </a:r>
            <a:endParaRPr lang="en-NZ" dirty="0"/>
          </a:p>
        </p:txBody>
      </p:sp>
      <p:pic>
        <p:nvPicPr>
          <p:cNvPr id="8" name="Picture 7"/>
          <p:cNvPicPr>
            <a:picLocks noChangeAspect="1"/>
          </p:cNvPicPr>
          <p:nvPr/>
        </p:nvPicPr>
        <p:blipFill>
          <a:blip r:embed="rId3"/>
          <a:stretch>
            <a:fillRect/>
          </a:stretch>
        </p:blipFill>
        <p:spPr>
          <a:xfrm>
            <a:off x="2382051" y="2166258"/>
            <a:ext cx="7427898" cy="2525485"/>
          </a:xfrm>
          <a:prstGeom prst="rect">
            <a:avLst/>
          </a:prstGeom>
        </p:spPr>
      </p:pic>
    </p:spTree>
    <p:extLst>
      <p:ext uri="{BB962C8B-B14F-4D97-AF65-F5344CB8AC3E}">
        <p14:creationId xmlns:p14="http://schemas.microsoft.com/office/powerpoint/2010/main" val="3266933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0742" y="501478"/>
            <a:ext cx="11201401" cy="5632311"/>
          </a:xfrm>
          <a:prstGeom prst="rect">
            <a:avLst/>
          </a:prstGeom>
        </p:spPr>
        <p:txBody>
          <a:bodyPr wrap="square">
            <a:spAutoFit/>
          </a:bodyPr>
          <a:lstStyle/>
          <a:p>
            <a:r>
              <a:rPr lang="en-US" b="1" dirty="0"/>
              <a:t>Findable</a:t>
            </a:r>
          </a:p>
          <a:p>
            <a:r>
              <a:rPr lang="en-US" dirty="0"/>
              <a:t>This includes assigning a </a:t>
            </a:r>
            <a:r>
              <a:rPr lang="en-US" b="1" dirty="0"/>
              <a:t>persistent identifier </a:t>
            </a:r>
            <a:r>
              <a:rPr lang="en-US" dirty="0"/>
              <a:t>(like a DOI or Handle), having </a:t>
            </a:r>
            <a:r>
              <a:rPr lang="en-US" b="1" dirty="0"/>
              <a:t>rich metadata </a:t>
            </a:r>
            <a:r>
              <a:rPr lang="en-US" dirty="0"/>
              <a:t>to describe the data and making sure it is findable through disciplinary discovery portals (local and international).</a:t>
            </a:r>
          </a:p>
          <a:p>
            <a:endParaRPr lang="en-US" dirty="0"/>
          </a:p>
          <a:p>
            <a:r>
              <a:rPr lang="en-US" b="1" dirty="0"/>
              <a:t>Accessible</a:t>
            </a:r>
          </a:p>
          <a:p>
            <a:r>
              <a:rPr lang="en-US" dirty="0"/>
              <a:t>This may include making the data open using a </a:t>
            </a:r>
            <a:r>
              <a:rPr lang="en-US" dirty="0" err="1"/>
              <a:t>standardised</a:t>
            </a:r>
            <a:r>
              <a:rPr lang="en-US" dirty="0"/>
              <a:t> protocol. However the data does not necessarily have to be open. There are sometimes good reasons why data cannot be made open, for example privacy concerns, national security or commercial interests. If it is not open there should be </a:t>
            </a:r>
            <a:r>
              <a:rPr lang="en-US" b="1" dirty="0"/>
              <a:t>clarity and transparency around the conditions governing access and reuse</a:t>
            </a:r>
            <a:r>
              <a:rPr lang="en-US" dirty="0"/>
              <a:t>.</a:t>
            </a:r>
          </a:p>
          <a:p>
            <a:endParaRPr lang="en-US" dirty="0"/>
          </a:p>
          <a:p>
            <a:r>
              <a:rPr lang="en-US" b="1" dirty="0"/>
              <a:t>Interoperable</a:t>
            </a:r>
          </a:p>
          <a:p>
            <a:r>
              <a:rPr lang="en-US" dirty="0"/>
              <a:t>To be interoperable the data will need to use community agreed formats, language and vocabularies. The metadata will also need to use a community agreed standards and vocabularies, and contain links to related information using identifiers.</a:t>
            </a:r>
          </a:p>
          <a:p>
            <a:endParaRPr lang="en-US" dirty="0"/>
          </a:p>
          <a:p>
            <a:r>
              <a:rPr lang="en-US" b="1" dirty="0"/>
              <a:t>Reusable</a:t>
            </a:r>
          </a:p>
          <a:p>
            <a:r>
              <a:rPr lang="en-US" dirty="0"/>
              <a:t>Reusable data should maintain its initial richness. For example, it should not be diminished for the purpose of explaining the findings in one particular publication. It needs a clear machine readable </a:t>
            </a:r>
            <a:r>
              <a:rPr lang="en-US" dirty="0" err="1"/>
              <a:t>licence</a:t>
            </a:r>
            <a:r>
              <a:rPr lang="en-US" dirty="0"/>
              <a:t> and provenance information on how the data was formed. It should also have discipline-specific data and metadata standards to give it rich contextual information that will allow for reuse.</a:t>
            </a:r>
            <a:endParaRPr lang="en-NZ" dirty="0"/>
          </a:p>
        </p:txBody>
      </p:sp>
      <p:sp>
        <p:nvSpPr>
          <p:cNvPr id="9" name="TextBox 8"/>
          <p:cNvSpPr txBox="1"/>
          <p:nvPr/>
        </p:nvSpPr>
        <p:spPr>
          <a:xfrm>
            <a:off x="7462156" y="6433457"/>
            <a:ext cx="6477000" cy="307777"/>
          </a:xfrm>
          <a:prstGeom prst="rect">
            <a:avLst/>
          </a:prstGeom>
          <a:noFill/>
        </p:spPr>
        <p:txBody>
          <a:bodyPr wrap="square" rtlCol="0">
            <a:spAutoFit/>
          </a:bodyPr>
          <a:lstStyle/>
          <a:p>
            <a:r>
              <a:rPr lang="en-NZ" sz="1400" dirty="0" smtClean="0"/>
              <a:t>From: </a:t>
            </a:r>
            <a:r>
              <a:rPr lang="en-NZ" sz="1400" dirty="0"/>
              <a:t>https://www.ands.org.au/working-with-data/fairdata</a:t>
            </a:r>
          </a:p>
        </p:txBody>
      </p:sp>
    </p:spTree>
    <p:extLst>
      <p:ext uri="{BB962C8B-B14F-4D97-AF65-F5344CB8AC3E}">
        <p14:creationId xmlns:p14="http://schemas.microsoft.com/office/powerpoint/2010/main" val="1082271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Pro Level</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Go F.A.I.R.</a:t>
            </a:r>
            <a:endParaRPr lang="en-NZ" dirty="0"/>
          </a:p>
        </p:txBody>
      </p:sp>
      <p:pic>
        <p:nvPicPr>
          <p:cNvPr id="8" name="Picture 7"/>
          <p:cNvPicPr>
            <a:picLocks noChangeAspect="1"/>
          </p:cNvPicPr>
          <p:nvPr/>
        </p:nvPicPr>
        <p:blipFill>
          <a:blip r:embed="rId3"/>
          <a:stretch>
            <a:fillRect/>
          </a:stretch>
        </p:blipFill>
        <p:spPr>
          <a:xfrm>
            <a:off x="2382051" y="2166258"/>
            <a:ext cx="7427898" cy="2525485"/>
          </a:xfrm>
          <a:prstGeom prst="rect">
            <a:avLst/>
          </a:prstGeom>
        </p:spPr>
      </p:pic>
      <p:sp>
        <p:nvSpPr>
          <p:cNvPr id="2" name="Rectangle 1"/>
          <p:cNvSpPr/>
          <p:nvPr/>
        </p:nvSpPr>
        <p:spPr>
          <a:xfrm>
            <a:off x="2079171" y="1843088"/>
            <a:ext cx="3897086" cy="3229655"/>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08414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NZ" dirty="0"/>
              <a:t>ANDS FAIR data self-assessment tool</a:t>
            </a:r>
          </a:p>
        </p:txBody>
      </p:sp>
      <p:sp>
        <p:nvSpPr>
          <p:cNvPr id="3" name="Content Placeholder 2"/>
          <p:cNvSpPr>
            <a:spLocks noGrp="1"/>
          </p:cNvSpPr>
          <p:nvPr>
            <p:ph idx="1"/>
          </p:nvPr>
        </p:nvSpPr>
        <p:spPr>
          <a:xfrm>
            <a:off x="740229" y="2817813"/>
            <a:ext cx="10711543" cy="1222375"/>
          </a:xfrm>
        </p:spPr>
        <p:txBody>
          <a:bodyPr>
            <a:noAutofit/>
          </a:bodyPr>
          <a:lstStyle/>
          <a:p>
            <a:pPr marL="0" indent="0" algn="ctr">
              <a:buNone/>
            </a:pPr>
            <a:r>
              <a:rPr lang="en-NZ" sz="4400" dirty="0">
                <a:hlinkClick r:id="rId3"/>
              </a:rPr>
              <a:t>https://</a:t>
            </a:r>
            <a:r>
              <a:rPr lang="en-NZ" sz="4400" dirty="0" smtClean="0">
                <a:hlinkClick r:id="rId3"/>
              </a:rPr>
              <a:t>www.ands-nectar-rds.org.au/fair-tool</a:t>
            </a:r>
            <a:r>
              <a:rPr lang="en-NZ" sz="4400" dirty="0" smtClean="0"/>
              <a:t> </a:t>
            </a:r>
            <a:endParaRPr lang="en-NZ" sz="4400" dirty="0"/>
          </a:p>
        </p:txBody>
      </p:sp>
    </p:spTree>
    <p:extLst>
      <p:ext uri="{BB962C8B-B14F-4D97-AF65-F5344CB8AC3E}">
        <p14:creationId xmlns:p14="http://schemas.microsoft.com/office/powerpoint/2010/main" val="364507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58"/>
            <a:ext cx="2492829" cy="776288"/>
          </a:xfrm>
        </p:spPr>
        <p:txBody>
          <a:bodyPr>
            <a:normAutofit/>
          </a:bodyPr>
          <a:lstStyle/>
          <a:p>
            <a:r>
              <a:rPr lang="en-NZ" sz="2800" b="1" dirty="0" smtClean="0">
                <a:latin typeface="+mn-lt"/>
              </a:rPr>
              <a:t>Key Takeaways</a:t>
            </a:r>
            <a:endParaRPr lang="en-NZ" sz="2800" b="1" dirty="0">
              <a:latin typeface="+mn-lt"/>
            </a:endParaRPr>
          </a:p>
        </p:txBody>
      </p:sp>
      <p:sp>
        <p:nvSpPr>
          <p:cNvPr id="3" name="Content Placeholder 2"/>
          <p:cNvSpPr>
            <a:spLocks noGrp="1"/>
          </p:cNvSpPr>
          <p:nvPr>
            <p:ph idx="1"/>
          </p:nvPr>
        </p:nvSpPr>
        <p:spPr>
          <a:xfrm>
            <a:off x="838200" y="1135517"/>
            <a:ext cx="10515600" cy="5139417"/>
          </a:xfrm>
        </p:spPr>
        <p:txBody>
          <a:bodyPr>
            <a:normAutofit/>
          </a:bodyPr>
          <a:lstStyle/>
          <a:p>
            <a:r>
              <a:rPr lang="en-NZ" sz="2400" dirty="0" smtClean="0"/>
              <a:t>Plan early…</a:t>
            </a:r>
          </a:p>
          <a:p>
            <a:r>
              <a:rPr lang="en-NZ" sz="2400" dirty="0" smtClean="0"/>
              <a:t>Keep updating your plan throughout the research/data lifecycle</a:t>
            </a:r>
          </a:p>
          <a:p>
            <a:r>
              <a:rPr lang="en-NZ" sz="2400" dirty="0" smtClean="0"/>
              <a:t>Metadata counts: be as sophisticated as you have to be and as simple as you can be</a:t>
            </a:r>
          </a:p>
          <a:p>
            <a:r>
              <a:rPr lang="en-NZ" sz="2400" dirty="0" smtClean="0"/>
              <a:t>Be mindful of metadata standards in your discipline and be consistent in applying them to your datasets</a:t>
            </a:r>
          </a:p>
          <a:p>
            <a:r>
              <a:rPr lang="en-NZ" sz="2400" dirty="0" smtClean="0"/>
              <a:t>Know what funders, publishers, institutions, etc. require in terms of DMPs, metadata, data sharing etc.</a:t>
            </a:r>
          </a:p>
          <a:p>
            <a:r>
              <a:rPr lang="en-NZ" sz="2400" dirty="0" smtClean="0"/>
              <a:t>Persistent identifiers are your friends</a:t>
            </a:r>
          </a:p>
          <a:p>
            <a:r>
              <a:rPr lang="en-NZ" sz="2400" dirty="0"/>
              <a:t>BACK IT UP!!</a:t>
            </a:r>
          </a:p>
          <a:p>
            <a:r>
              <a:rPr lang="en-NZ" sz="2400" dirty="0"/>
              <a:t>BACK IT UP!!!</a:t>
            </a:r>
          </a:p>
          <a:p>
            <a:r>
              <a:rPr lang="en-NZ" sz="2400" dirty="0" smtClean="0"/>
              <a:t>Reminder</a:t>
            </a:r>
            <a:r>
              <a:rPr lang="en-NZ" sz="2400" dirty="0" smtClean="0"/>
              <a:t>: Department based workshops possible – talk to your Subject Librarian</a:t>
            </a:r>
          </a:p>
          <a:p>
            <a:endParaRPr lang="en-NZ" sz="1800" dirty="0"/>
          </a:p>
        </p:txBody>
      </p:sp>
    </p:spTree>
    <p:extLst>
      <p:ext uri="{BB962C8B-B14F-4D97-AF65-F5344CB8AC3E}">
        <p14:creationId xmlns:p14="http://schemas.microsoft.com/office/powerpoint/2010/main" val="379493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341911" y="-506182"/>
            <a:ext cx="9993086" cy="7494815"/>
          </a:xfrm>
          <a:prstGeom prst="rect">
            <a:avLst/>
          </a:prstGeom>
        </p:spPr>
      </p:pic>
      <p:sp>
        <p:nvSpPr>
          <p:cNvPr id="2" name="Title 1"/>
          <p:cNvSpPr>
            <a:spLocks noGrp="1"/>
          </p:cNvSpPr>
          <p:nvPr>
            <p:ph type="title"/>
          </p:nvPr>
        </p:nvSpPr>
        <p:spPr>
          <a:xfrm>
            <a:off x="0" y="0"/>
            <a:ext cx="4637315" cy="6574971"/>
          </a:xfrm>
        </p:spPr>
        <p:txBody>
          <a:bodyPr>
            <a:normAutofit/>
          </a:bodyPr>
          <a:lstStyle/>
          <a:p>
            <a:pPr algn="ctr"/>
            <a:r>
              <a:rPr lang="en-NZ" sz="4800" b="1" dirty="0" smtClean="0"/>
              <a:t>What is your research data?</a:t>
            </a:r>
            <a:endParaRPr lang="en-NZ" sz="4800" b="1" dirty="0"/>
          </a:p>
        </p:txBody>
      </p:sp>
    </p:spTree>
    <p:extLst>
      <p:ext uri="{BB962C8B-B14F-4D97-AF65-F5344CB8AC3E}">
        <p14:creationId xmlns:p14="http://schemas.microsoft.com/office/powerpoint/2010/main" val="303111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596"/>
            <a:ext cx="10515600" cy="2452461"/>
          </a:xfrm>
        </p:spPr>
        <p:txBody>
          <a:bodyPr/>
          <a:lstStyle/>
          <a:p>
            <a:r>
              <a:rPr lang="en-NZ" dirty="0"/>
              <a:t>G</a:t>
            </a:r>
            <a:r>
              <a:rPr lang="en-NZ" dirty="0" smtClean="0"/>
              <a:t>eneral best-practice principles of management</a:t>
            </a:r>
            <a:r>
              <a:rPr lang="en-NZ" dirty="0"/>
              <a:t>, storage and sharing of research </a:t>
            </a:r>
            <a:r>
              <a:rPr lang="en-NZ" dirty="0" smtClean="0"/>
              <a:t>data</a:t>
            </a:r>
          </a:p>
          <a:p>
            <a:r>
              <a:rPr lang="en-NZ" dirty="0" smtClean="0"/>
              <a:t>Practical tips for improving your data management practices that you can implement immediately regardless of your research domain</a:t>
            </a:r>
            <a:endParaRPr lang="en-NZ" dirty="0"/>
          </a:p>
          <a:p>
            <a:r>
              <a:rPr lang="en-NZ" dirty="0" smtClean="0"/>
              <a:t>How to be prepared for funder and publisher data requirements</a:t>
            </a:r>
          </a:p>
          <a:p>
            <a:pPr marL="0" indent="0">
              <a:buNone/>
            </a:pPr>
            <a:endParaRPr lang="en-NZ" dirty="0"/>
          </a:p>
          <a:p>
            <a:pPr marL="0" indent="0">
              <a:buNone/>
            </a:pPr>
            <a:endParaRPr lang="en-NZ" dirty="0" smtClean="0"/>
          </a:p>
          <a:p>
            <a:endParaRPr lang="en-NZ" dirty="0"/>
          </a:p>
          <a:p>
            <a:endParaRPr lang="en-NZ" dirty="0"/>
          </a:p>
        </p:txBody>
      </p:sp>
      <p:sp>
        <p:nvSpPr>
          <p:cNvPr id="4" name="Title 3"/>
          <p:cNvSpPr>
            <a:spLocks noGrp="1"/>
          </p:cNvSpPr>
          <p:nvPr>
            <p:ph type="title"/>
          </p:nvPr>
        </p:nvSpPr>
        <p:spPr>
          <a:xfrm>
            <a:off x="838200" y="4022726"/>
            <a:ext cx="10515600" cy="1325563"/>
          </a:xfrm>
        </p:spPr>
        <p:txBody>
          <a:bodyPr>
            <a:normAutofit fontScale="90000"/>
          </a:bodyPr>
          <a:lstStyle/>
          <a:p>
            <a:r>
              <a:rPr lang="en-NZ" dirty="0"/>
              <a:t>What about research domain specific information?</a:t>
            </a:r>
            <a:br>
              <a:rPr lang="en-NZ" dirty="0"/>
            </a:br>
            <a:endParaRPr lang="en-NZ" dirty="0"/>
          </a:p>
        </p:txBody>
      </p:sp>
      <p:sp>
        <p:nvSpPr>
          <p:cNvPr id="5" name="Title 1"/>
          <p:cNvSpPr txBox="1">
            <a:spLocks/>
          </p:cNvSpPr>
          <p:nvPr/>
        </p:nvSpPr>
        <p:spPr>
          <a:xfrm>
            <a:off x="838200" y="2596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What we will cover:</a:t>
            </a:r>
            <a:endParaRPr lang="en-NZ" dirty="0"/>
          </a:p>
        </p:txBody>
      </p:sp>
      <p:sp>
        <p:nvSpPr>
          <p:cNvPr id="7" name="Rectangle 6"/>
          <p:cNvSpPr/>
          <p:nvPr/>
        </p:nvSpPr>
        <p:spPr>
          <a:xfrm>
            <a:off x="838200" y="5108223"/>
            <a:ext cx="9568543" cy="1383969"/>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NZ" sz="2800" dirty="0" smtClean="0">
                <a:solidFill>
                  <a:prstClr val="black"/>
                </a:solidFill>
              </a:rPr>
              <a:t>Opportunities to reflect and share</a:t>
            </a:r>
          </a:p>
          <a:p>
            <a:pPr marL="228600" lvl="0" indent="-228600">
              <a:lnSpc>
                <a:spcPct val="90000"/>
              </a:lnSpc>
              <a:spcBef>
                <a:spcPts val="1000"/>
              </a:spcBef>
              <a:buFont typeface="Arial" panose="020B0604020202020204" pitchFamily="34" charset="0"/>
              <a:buChar char="•"/>
            </a:pPr>
            <a:r>
              <a:rPr lang="en-NZ" sz="2800" dirty="0" smtClean="0">
                <a:solidFill>
                  <a:prstClr val="black"/>
                </a:solidFill>
              </a:rPr>
              <a:t>Talk to your Subject Librarian about domain specific support, including department based, domain specific workshops</a:t>
            </a:r>
            <a:endParaRPr lang="en-NZ" sz="2800" dirty="0">
              <a:solidFill>
                <a:prstClr val="black"/>
              </a:solidFill>
            </a:endParaRPr>
          </a:p>
        </p:txBody>
      </p:sp>
    </p:spTree>
    <p:extLst>
      <p:ext uri="{BB962C8B-B14F-4D97-AF65-F5344CB8AC3E}">
        <p14:creationId xmlns:p14="http://schemas.microsoft.com/office/powerpoint/2010/main" val="210382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09268"/>
            <a:ext cx="10515600" cy="1325563"/>
          </a:xfrm>
        </p:spPr>
        <p:txBody>
          <a:bodyPr/>
          <a:lstStyle/>
          <a:p>
            <a:r>
              <a:rPr lang="en-NZ" dirty="0" smtClean="0"/>
              <a:t>Gain: Clarity and Efficiency.  </a:t>
            </a:r>
            <a:endParaRPr lang="en-NZ" dirty="0"/>
          </a:p>
        </p:txBody>
      </p:sp>
      <p:sp>
        <p:nvSpPr>
          <p:cNvPr id="3" name="Content Placeholder 2"/>
          <p:cNvSpPr>
            <a:spLocks noGrp="1"/>
          </p:cNvSpPr>
          <p:nvPr>
            <p:ph idx="1"/>
          </p:nvPr>
        </p:nvSpPr>
        <p:spPr>
          <a:xfrm>
            <a:off x="838200" y="1825625"/>
            <a:ext cx="10515600" cy="3383643"/>
          </a:xfrm>
        </p:spPr>
        <p:txBody>
          <a:bodyPr>
            <a:normAutofit lnSpcReduction="10000"/>
          </a:bodyPr>
          <a:lstStyle/>
          <a:p>
            <a:r>
              <a:rPr lang="en-NZ" dirty="0" smtClean="0"/>
              <a:t>Be organised</a:t>
            </a:r>
          </a:p>
          <a:p>
            <a:pPr lvl="1"/>
            <a:r>
              <a:rPr lang="en-NZ" dirty="0" smtClean="0"/>
              <a:t>Clear file structures</a:t>
            </a:r>
          </a:p>
          <a:p>
            <a:pPr lvl="1"/>
            <a:r>
              <a:rPr lang="en-NZ" dirty="0" smtClean="0"/>
              <a:t>Clear file naming system</a:t>
            </a:r>
          </a:p>
          <a:p>
            <a:pPr lvl="1"/>
            <a:r>
              <a:rPr lang="en-NZ" dirty="0" smtClean="0"/>
              <a:t>Version control</a:t>
            </a:r>
          </a:p>
          <a:p>
            <a:pPr lvl="2"/>
            <a:r>
              <a:rPr lang="en-NZ" dirty="0" smtClean="0"/>
              <a:t>Automated options?</a:t>
            </a:r>
          </a:p>
          <a:p>
            <a:r>
              <a:rPr lang="en-NZ" dirty="0" smtClean="0"/>
              <a:t>Regularly back up your data and documents</a:t>
            </a:r>
          </a:p>
          <a:p>
            <a:pPr lvl="1"/>
            <a:r>
              <a:rPr lang="en-NZ" dirty="0" smtClean="0"/>
              <a:t>External hard drive OR cloud storage </a:t>
            </a:r>
          </a:p>
          <a:p>
            <a:pPr lvl="1"/>
            <a:r>
              <a:rPr lang="en-NZ" sz="3200" dirty="0"/>
              <a:t>s</a:t>
            </a:r>
            <a:r>
              <a:rPr lang="en-NZ" sz="3200" dirty="0" smtClean="0"/>
              <a:t>li.do</a:t>
            </a:r>
            <a:r>
              <a:rPr lang="en-NZ" sz="3200" b="1" dirty="0" smtClean="0"/>
              <a:t>  </a:t>
            </a:r>
            <a:r>
              <a:rPr lang="en-NZ" sz="3200" dirty="0"/>
              <a:t>#</a:t>
            </a:r>
            <a:r>
              <a:rPr lang="en-NZ" sz="3200" dirty="0" smtClean="0"/>
              <a:t>K102 </a:t>
            </a:r>
          </a:p>
          <a:p>
            <a:pPr lvl="1"/>
            <a:endParaRPr lang="en-NZ" dirty="0" smtClean="0"/>
          </a:p>
          <a:p>
            <a:endParaRPr lang="en-NZ"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1</a:t>
            </a:r>
            <a:endParaRPr lang="en-NZ" dirty="0"/>
          </a:p>
        </p:txBody>
      </p:sp>
    </p:spTree>
    <p:extLst>
      <p:ext uri="{BB962C8B-B14F-4D97-AF65-F5344CB8AC3E}">
        <p14:creationId xmlns:p14="http://schemas.microsoft.com/office/powerpoint/2010/main" val="190815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5563"/>
            <a:ext cx="10515600" cy="4345894"/>
          </a:xfrm>
        </p:spPr>
        <p:txBody>
          <a:bodyPr>
            <a:normAutofit fontScale="92500" lnSpcReduction="20000"/>
          </a:bodyPr>
          <a:lstStyle/>
          <a:p>
            <a:r>
              <a:rPr lang="en-NZ" dirty="0" smtClean="0">
                <a:hlinkClick r:id="rId3"/>
              </a:rPr>
              <a:t>Data Management Plan</a:t>
            </a:r>
            <a:endParaRPr lang="en-NZ" dirty="0" smtClean="0"/>
          </a:p>
          <a:p>
            <a:pPr lvl="1"/>
            <a:r>
              <a:rPr lang="en-NZ" dirty="0" smtClean="0"/>
              <a:t>Agreed plan on the collection, description, short and long term storage, and potential sharing of data</a:t>
            </a:r>
          </a:p>
          <a:p>
            <a:pPr lvl="1"/>
            <a:r>
              <a:rPr lang="en-NZ" dirty="0" smtClean="0"/>
              <a:t>Ensure ethics and consent align with future goals</a:t>
            </a:r>
          </a:p>
          <a:p>
            <a:pPr lvl="1"/>
            <a:r>
              <a:rPr lang="en-NZ" dirty="0" smtClean="0"/>
              <a:t>Do you have funder obligations?</a:t>
            </a:r>
          </a:p>
          <a:p>
            <a:pPr lvl="1"/>
            <a:r>
              <a:rPr lang="en-NZ" dirty="0" smtClean="0"/>
              <a:t>What does your publisher of choice require?</a:t>
            </a:r>
          </a:p>
          <a:p>
            <a:pPr lvl="1"/>
            <a:r>
              <a:rPr lang="en-NZ" dirty="0" smtClean="0"/>
              <a:t>Obligations to the University</a:t>
            </a:r>
            <a:r>
              <a:rPr lang="en-NZ" dirty="0" smtClean="0"/>
              <a:t>?</a:t>
            </a:r>
          </a:p>
          <a:p>
            <a:pPr lvl="1"/>
            <a:r>
              <a:rPr lang="en-NZ" dirty="0" smtClean="0"/>
              <a:t>What data to keep?</a:t>
            </a:r>
            <a:endParaRPr lang="en-NZ" dirty="0" smtClean="0"/>
          </a:p>
          <a:p>
            <a:r>
              <a:rPr lang="en-NZ" dirty="0" smtClean="0"/>
              <a:t>Use University supported systems for back up and moving of data where applicable:</a:t>
            </a:r>
          </a:p>
          <a:p>
            <a:pPr lvl="1"/>
            <a:r>
              <a:rPr lang="en-NZ" dirty="0" smtClean="0"/>
              <a:t>Size</a:t>
            </a:r>
          </a:p>
          <a:p>
            <a:pPr lvl="1"/>
            <a:r>
              <a:rPr lang="en-NZ" dirty="0" smtClean="0"/>
              <a:t>Data sensitivity</a:t>
            </a:r>
          </a:p>
          <a:p>
            <a:pPr lvl="1"/>
            <a:r>
              <a:rPr lang="en-NZ" dirty="0" smtClean="0"/>
              <a:t>Data sovereignty</a:t>
            </a:r>
          </a:p>
          <a:p>
            <a:pPr marL="0" indent="0">
              <a:buNone/>
            </a:pPr>
            <a:endParaRPr lang="en-NZ" dirty="0" smtClean="0"/>
          </a:p>
          <a:p>
            <a:pPr lvl="1"/>
            <a:endParaRPr lang="en-NZ" dirty="0"/>
          </a:p>
        </p:txBody>
      </p:sp>
      <p:sp>
        <p:nvSpPr>
          <p:cNvPr id="4"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2</a:t>
            </a:r>
            <a:endParaRPr lang="en-NZ" dirty="0"/>
          </a:p>
        </p:txBody>
      </p:sp>
      <p:sp>
        <p:nvSpPr>
          <p:cNvPr id="6" name="Title 1"/>
          <p:cNvSpPr>
            <a:spLocks noGrp="1"/>
          </p:cNvSpPr>
          <p:nvPr>
            <p:ph type="title"/>
          </p:nvPr>
        </p:nvSpPr>
        <p:spPr>
          <a:xfrm>
            <a:off x="838200" y="5339900"/>
            <a:ext cx="10515600" cy="1325563"/>
          </a:xfrm>
        </p:spPr>
        <p:txBody>
          <a:bodyPr/>
          <a:lstStyle/>
          <a:p>
            <a:r>
              <a:rPr lang="en-NZ" dirty="0" smtClean="0"/>
              <a:t>Gain: Risk Management.  </a:t>
            </a:r>
            <a:endParaRPr lang="en-NZ" dirty="0"/>
          </a:p>
        </p:txBody>
      </p:sp>
    </p:spTree>
    <p:extLst>
      <p:ext uri="{BB962C8B-B14F-4D97-AF65-F5344CB8AC3E}">
        <p14:creationId xmlns:p14="http://schemas.microsoft.com/office/powerpoint/2010/main" val="3005553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802289"/>
          </a:xfrm>
        </p:spPr>
        <p:txBody>
          <a:bodyPr/>
          <a:lstStyle/>
          <a:p>
            <a:pPr lvl="1"/>
            <a:r>
              <a:rPr lang="en-NZ" sz="2800" dirty="0" smtClean="0"/>
              <a:t>Save your data in formats that allow the future you, or another future researcher, to open them</a:t>
            </a:r>
          </a:p>
          <a:p>
            <a:pPr lvl="1"/>
            <a:r>
              <a:rPr lang="en-NZ" sz="2800" dirty="0" smtClean="0"/>
              <a:t>If you are working with data as part of a bigger research team, clarify your long term access and use to that data</a:t>
            </a:r>
          </a:p>
          <a:p>
            <a:pPr lvl="1"/>
            <a:r>
              <a:rPr lang="en-NZ" sz="2800" dirty="0" smtClean="0"/>
              <a:t>Document everything  </a:t>
            </a:r>
          </a:p>
          <a:p>
            <a:pPr lvl="2"/>
            <a:r>
              <a:rPr lang="en-NZ" sz="2400" dirty="0" smtClean="0"/>
              <a:t>Metadata is the key</a:t>
            </a:r>
          </a:p>
          <a:p>
            <a:pPr lvl="1"/>
            <a:r>
              <a:rPr lang="en-NZ" sz="2800" dirty="0" smtClean="0"/>
              <a:t>Plan for long-term storage</a:t>
            </a:r>
          </a:p>
          <a:p>
            <a:pPr lvl="1"/>
            <a:endParaRPr lang="en-NZ" dirty="0" smtClean="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3</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Gain: Data that lives beyond the life of one specific research project.  </a:t>
            </a:r>
            <a:endParaRPr lang="en-NZ"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771" y="517524"/>
            <a:ext cx="7598228" cy="6078583"/>
          </a:xfrm>
          <a:prstGeom prst="rect">
            <a:avLst/>
          </a:prstGeom>
          <a:ln>
            <a:solidFill>
              <a:schemeClr val="tx1"/>
            </a:solidFill>
          </a:ln>
        </p:spPr>
      </p:pic>
      <p:sp>
        <p:nvSpPr>
          <p:cNvPr id="5" name="TextBox 4"/>
          <p:cNvSpPr txBox="1"/>
          <p:nvPr/>
        </p:nvSpPr>
        <p:spPr>
          <a:xfrm>
            <a:off x="838199" y="517524"/>
            <a:ext cx="10591800" cy="61247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Basic Metadata</a:t>
            </a:r>
          </a:p>
          <a:p>
            <a:endParaRPr lang="en-US" sz="2400" dirty="0" smtClean="0"/>
          </a:p>
          <a:p>
            <a:r>
              <a:rPr lang="en-US" sz="2400" dirty="0" smtClean="0"/>
              <a:t>These </a:t>
            </a:r>
            <a:r>
              <a:rPr lang="en-US" sz="2400" dirty="0"/>
              <a:t>are some  ISO suggested minimal metadata elements to use when you are documenting your data</a:t>
            </a:r>
            <a:r>
              <a:rPr lang="en-US" sz="2400" dirty="0" smtClean="0"/>
              <a:t>:</a:t>
            </a:r>
            <a:endParaRPr lang="en-US" sz="2400" dirty="0"/>
          </a:p>
          <a:p>
            <a:r>
              <a:rPr lang="en-US" sz="2400" dirty="0"/>
              <a:t>Title</a:t>
            </a:r>
          </a:p>
          <a:p>
            <a:r>
              <a:rPr lang="en-US" sz="2400" dirty="0"/>
              <a:t>Creator (Principal Investigators)</a:t>
            </a:r>
          </a:p>
          <a:p>
            <a:r>
              <a:rPr lang="en-US" sz="2400" dirty="0"/>
              <a:t>Date Created (also versions)</a:t>
            </a:r>
          </a:p>
          <a:p>
            <a:r>
              <a:rPr lang="en-US" sz="2400" dirty="0"/>
              <a:t>Format (and software required)</a:t>
            </a:r>
          </a:p>
          <a:p>
            <a:r>
              <a:rPr lang="en-US" sz="2400" dirty="0"/>
              <a:t>Subject</a:t>
            </a:r>
          </a:p>
          <a:p>
            <a:r>
              <a:rPr lang="en-US" sz="2400" dirty="0"/>
              <a:t>Unique Identifier</a:t>
            </a:r>
          </a:p>
          <a:p>
            <a:r>
              <a:rPr lang="en-US" sz="2400" dirty="0"/>
              <a:t>Description of the specific data resource</a:t>
            </a:r>
          </a:p>
          <a:p>
            <a:r>
              <a:rPr lang="en-US" sz="2400" dirty="0"/>
              <a:t>Coverage of the data (spatial or temporal)</a:t>
            </a:r>
          </a:p>
          <a:p>
            <a:r>
              <a:rPr lang="en-US" sz="2400" dirty="0"/>
              <a:t>Publishing Organization</a:t>
            </a:r>
          </a:p>
          <a:p>
            <a:r>
              <a:rPr lang="en-US" sz="2400" dirty="0"/>
              <a:t>Type of Resource</a:t>
            </a:r>
          </a:p>
          <a:p>
            <a:r>
              <a:rPr lang="en-US" sz="2400" dirty="0"/>
              <a:t>Rights</a:t>
            </a:r>
          </a:p>
          <a:p>
            <a:r>
              <a:rPr lang="en-US" sz="2400" dirty="0"/>
              <a:t>Funding or </a:t>
            </a:r>
            <a:r>
              <a:rPr lang="en-US" sz="2400" dirty="0" smtClean="0"/>
              <a:t>Grant</a:t>
            </a:r>
          </a:p>
          <a:p>
            <a:endParaRPr lang="en-US" sz="800" dirty="0"/>
          </a:p>
        </p:txBody>
      </p:sp>
    </p:spTree>
    <p:extLst>
      <p:ext uri="{BB962C8B-B14F-4D97-AF65-F5344CB8AC3E}">
        <p14:creationId xmlns:p14="http://schemas.microsoft.com/office/powerpoint/2010/main" val="351168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6oNv_DJuPc"/>
          <p:cNvPicPr>
            <a:picLocks noGrp="1" noRot="1" noChangeAspect="1"/>
          </p:cNvPicPr>
          <p:nvPr>
            <p:ph idx="1"/>
            <a:videoFile r:link="rId1"/>
          </p:nvPr>
        </p:nvPicPr>
        <p:blipFill>
          <a:blip r:embed="rId4"/>
          <a:stretch>
            <a:fillRect/>
          </a:stretch>
        </p:blipFill>
        <p:spPr>
          <a:xfrm>
            <a:off x="342295" y="192541"/>
            <a:ext cx="11507410" cy="6472918"/>
          </a:xfrm>
          <a:prstGeom prst="rect">
            <a:avLst/>
          </a:prstGeom>
        </p:spPr>
      </p:pic>
    </p:spTree>
    <p:extLst>
      <p:ext uri="{BB962C8B-B14F-4D97-AF65-F5344CB8AC3E}">
        <p14:creationId xmlns:p14="http://schemas.microsoft.com/office/powerpoint/2010/main" val="3200330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802289"/>
          </a:xfrm>
        </p:spPr>
        <p:txBody>
          <a:bodyPr>
            <a:noAutofit/>
          </a:bodyPr>
          <a:lstStyle/>
          <a:p>
            <a:pPr lvl="1"/>
            <a:r>
              <a:rPr lang="en-NZ" sz="2800" dirty="0" smtClean="0"/>
              <a:t>Data Repositories</a:t>
            </a:r>
          </a:p>
          <a:p>
            <a:pPr lvl="2"/>
            <a:r>
              <a:rPr lang="en-NZ" sz="2400" dirty="0" smtClean="0"/>
              <a:t>Domain/discipline </a:t>
            </a:r>
            <a:r>
              <a:rPr lang="en-NZ" sz="2400" dirty="0" smtClean="0"/>
              <a:t>Specific vs </a:t>
            </a:r>
            <a:r>
              <a:rPr lang="en-NZ" sz="2400" dirty="0" smtClean="0"/>
              <a:t>General vs Institutional</a:t>
            </a:r>
            <a:endParaRPr lang="en-NZ" sz="2400" dirty="0" smtClean="0"/>
          </a:p>
          <a:p>
            <a:pPr lvl="2"/>
            <a:r>
              <a:rPr lang="en-NZ" sz="2400" dirty="0" smtClean="0"/>
              <a:t>Persistent Identifier for your data </a:t>
            </a:r>
          </a:p>
          <a:p>
            <a:pPr lvl="2"/>
            <a:r>
              <a:rPr lang="en-NZ" sz="2400" dirty="0" smtClean="0"/>
              <a:t>Citation Impact</a:t>
            </a:r>
          </a:p>
          <a:p>
            <a:pPr lvl="1"/>
            <a:r>
              <a:rPr lang="en-NZ" sz="2800" dirty="0" smtClean="0"/>
              <a:t>Data Journals</a:t>
            </a:r>
          </a:p>
          <a:p>
            <a:pPr lvl="1"/>
            <a:r>
              <a:rPr lang="en-NZ" sz="2800" dirty="0" smtClean="0"/>
              <a:t>Creative commons licence?</a:t>
            </a:r>
            <a:r>
              <a:rPr lang="en-NZ" sz="2800" dirty="0"/>
              <a:t> </a:t>
            </a:r>
            <a:endParaRPr lang="en-NZ" sz="2800" dirty="0" smtClean="0"/>
          </a:p>
          <a:p>
            <a:pPr lvl="1"/>
            <a:r>
              <a:rPr lang="en-NZ" sz="2800" dirty="0" smtClean="0"/>
              <a:t>Open </a:t>
            </a:r>
            <a:r>
              <a:rPr lang="en-NZ" sz="2800" dirty="0"/>
              <a:t>Science/Research movement and the reproducibility crisis</a:t>
            </a:r>
          </a:p>
          <a:p>
            <a:pPr lvl="2"/>
            <a:r>
              <a:rPr lang="en-NZ" sz="2400" dirty="0"/>
              <a:t>Where do you think your discipline </a:t>
            </a:r>
            <a:r>
              <a:rPr lang="en-NZ" sz="2400" dirty="0" smtClean="0"/>
              <a:t>stands on reproducibility?</a:t>
            </a:r>
            <a:endParaRPr lang="en-NZ" sz="2800" dirty="0"/>
          </a:p>
          <a:p>
            <a:pPr lvl="1"/>
            <a:endParaRPr lang="en-NZ" sz="2800"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4</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Gain: Visibility and Impact.  </a:t>
            </a:r>
            <a:endParaRPr lang="en-NZ" dirty="0"/>
          </a:p>
        </p:txBody>
      </p:sp>
      <p:pic>
        <p:nvPicPr>
          <p:cNvPr id="2" name="Picture 1" descr="Licences explained | Creative Commons Aotearoa New Zea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7938" y="2144962"/>
            <a:ext cx="5751896" cy="2012452"/>
          </a:xfrm>
          <a:prstGeom prst="rect">
            <a:avLst/>
          </a:prstGeom>
        </p:spPr>
      </p:pic>
    </p:spTree>
    <p:extLst>
      <p:ext uri="{BB962C8B-B14F-4D97-AF65-F5344CB8AC3E}">
        <p14:creationId xmlns:p14="http://schemas.microsoft.com/office/powerpoint/2010/main" val="21191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0499" y="760639"/>
            <a:ext cx="3810000" cy="5353050"/>
          </a:xfrm>
          <a:prstGeom prst="rect">
            <a:avLst/>
          </a:prstGeom>
        </p:spPr>
      </p:pic>
      <p:sp>
        <p:nvSpPr>
          <p:cNvPr id="7" name="TextBox 6"/>
          <p:cNvSpPr txBox="1"/>
          <p:nvPr/>
        </p:nvSpPr>
        <p:spPr>
          <a:xfrm>
            <a:off x="4188278" y="760639"/>
            <a:ext cx="7682593" cy="2585323"/>
          </a:xfrm>
          <a:prstGeom prst="rect">
            <a:avLst/>
          </a:prstGeom>
          <a:noFill/>
        </p:spPr>
        <p:txBody>
          <a:bodyPr wrap="square" rtlCol="0">
            <a:spAutoFit/>
          </a:bodyPr>
          <a:lstStyle/>
          <a:p>
            <a:r>
              <a:rPr lang="en-NZ" dirty="0" smtClean="0"/>
              <a:t>“Access to data means that scientific findings can be verified and scrutinized if needed. Society demands access to data: to enable businesses to employ new knowledge for the development of tools and applications; to allow organizations to question governmental policies and decisions; and for thousands of citizens to engage in research processes, or ‘citizen science’, to advance our collective scientific knowledge.”</a:t>
            </a:r>
          </a:p>
          <a:p>
            <a:endParaRPr lang="en-NZ" dirty="0" smtClean="0"/>
          </a:p>
          <a:p>
            <a:r>
              <a:rPr lang="en-NZ" sz="1600" dirty="0" smtClean="0"/>
              <a:t>- L. </a:t>
            </a:r>
            <a:r>
              <a:rPr lang="en-NZ" sz="1600" dirty="0" err="1"/>
              <a:t>Corti</a:t>
            </a:r>
            <a:r>
              <a:rPr lang="en-NZ" sz="1600" dirty="0"/>
              <a:t>, </a:t>
            </a:r>
            <a:r>
              <a:rPr lang="en-NZ" sz="1600" dirty="0" smtClean="0"/>
              <a:t>V. </a:t>
            </a:r>
            <a:r>
              <a:rPr lang="en-NZ" sz="1600" dirty="0"/>
              <a:t>Van den </a:t>
            </a:r>
            <a:r>
              <a:rPr lang="en-NZ" sz="1600" dirty="0" err="1"/>
              <a:t>Eynden</a:t>
            </a:r>
            <a:r>
              <a:rPr lang="en-NZ" sz="1600" dirty="0"/>
              <a:t>, </a:t>
            </a:r>
            <a:r>
              <a:rPr lang="en-NZ" sz="1600" dirty="0" smtClean="0"/>
              <a:t>L. </a:t>
            </a:r>
            <a:r>
              <a:rPr lang="en-NZ" sz="1600" dirty="0"/>
              <a:t>Bishop, </a:t>
            </a:r>
            <a:r>
              <a:rPr lang="en-NZ" sz="1600" dirty="0" smtClean="0"/>
              <a:t>M. </a:t>
            </a:r>
            <a:r>
              <a:rPr lang="en-NZ" sz="1600" dirty="0" err="1" smtClean="0"/>
              <a:t>Woollard</a:t>
            </a:r>
            <a:r>
              <a:rPr lang="en-NZ" sz="1600" dirty="0" smtClean="0"/>
              <a:t>, </a:t>
            </a:r>
            <a:r>
              <a:rPr lang="en-NZ" sz="1600" i="1" dirty="0" smtClean="0"/>
              <a:t>Managing </a:t>
            </a:r>
            <a:r>
              <a:rPr lang="en-NZ" sz="1600" i="1" dirty="0"/>
              <a:t>and Sharing </a:t>
            </a:r>
            <a:r>
              <a:rPr lang="en-NZ" sz="1600" i="1" dirty="0" smtClean="0"/>
              <a:t>Research Data: A </a:t>
            </a:r>
            <a:r>
              <a:rPr lang="en-NZ" sz="1600" i="1" dirty="0"/>
              <a:t>Guide to Good </a:t>
            </a:r>
            <a:r>
              <a:rPr lang="en-NZ" sz="1600" i="1" dirty="0" smtClean="0"/>
              <a:t>Practice </a:t>
            </a:r>
            <a:r>
              <a:rPr lang="en-NZ" sz="1600" dirty="0" smtClean="0"/>
              <a:t>(London: Sage, 2014)</a:t>
            </a:r>
            <a:endParaRPr lang="en-NZ" sz="1600" dirty="0"/>
          </a:p>
        </p:txBody>
      </p:sp>
      <p:sp>
        <p:nvSpPr>
          <p:cNvPr id="2" name="TextBox 1"/>
          <p:cNvSpPr txBox="1"/>
          <p:nvPr/>
        </p:nvSpPr>
        <p:spPr>
          <a:xfrm>
            <a:off x="4188278" y="5086351"/>
            <a:ext cx="6568529" cy="646331"/>
          </a:xfrm>
          <a:prstGeom prst="rect">
            <a:avLst/>
          </a:prstGeom>
          <a:noFill/>
        </p:spPr>
        <p:txBody>
          <a:bodyPr wrap="none" rtlCol="0">
            <a:spAutoFit/>
          </a:bodyPr>
          <a:lstStyle/>
          <a:p>
            <a:pPr marL="285750" indent="-285750">
              <a:buFont typeface="Wingdings" panose="05000000000000000000" pitchFamily="2" charset="2"/>
              <a:buChar char="q"/>
            </a:pPr>
            <a:r>
              <a:rPr lang="en-SG" b="1" dirty="0" smtClean="0"/>
              <a:t>Do you agree with the above quote?</a:t>
            </a:r>
          </a:p>
          <a:p>
            <a:pPr marL="285750" indent="-285750">
              <a:buFont typeface="Wingdings" panose="05000000000000000000" pitchFamily="2" charset="2"/>
              <a:buChar char="q"/>
            </a:pPr>
            <a:r>
              <a:rPr lang="en-SG" b="1" dirty="0" smtClean="0"/>
              <a:t>What are the implications for your data management practices?</a:t>
            </a:r>
            <a:endParaRPr lang="en-NZ" b="1" dirty="0"/>
          </a:p>
        </p:txBody>
      </p:sp>
    </p:spTree>
    <p:extLst>
      <p:ext uri="{BB962C8B-B14F-4D97-AF65-F5344CB8AC3E}">
        <p14:creationId xmlns:p14="http://schemas.microsoft.com/office/powerpoint/2010/main" val="727581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5881</TotalTime>
  <Words>872</Words>
  <Application>Microsoft Office PowerPoint</Application>
  <PresentationFormat>Widescreen</PresentationFormat>
  <Paragraphs>143</Paragraphs>
  <Slides>15</Slides>
  <Notes>15</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What is your research data?</vt:lpstr>
      <vt:lpstr>What about research domain specific information? </vt:lpstr>
      <vt:lpstr>Gain: Clarity and Efficiency.  </vt:lpstr>
      <vt:lpstr>Gain: Risk Management.  </vt:lpstr>
      <vt:lpstr>Gain: Data that lives beyond the life of one specific research project.  </vt:lpstr>
      <vt:lpstr>PowerPoint Presentation</vt:lpstr>
      <vt:lpstr>Gain: Visibility and Impact.  </vt:lpstr>
      <vt:lpstr>PowerPoint Presentation</vt:lpstr>
      <vt:lpstr>PowerPoint Presentation</vt:lpstr>
      <vt:lpstr>Go F.A.I.R.</vt:lpstr>
      <vt:lpstr>PowerPoint Presentation</vt:lpstr>
      <vt:lpstr>Go F.A.I.R.</vt:lpstr>
      <vt:lpstr>ANDS FAIR data self-assessment tool</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Antje Lubcke</dc:creator>
  <cp:lastModifiedBy>Shiobhan Smith</cp:lastModifiedBy>
  <cp:revision>86</cp:revision>
  <cp:lastPrinted>2018-11-06T20:55:22Z</cp:lastPrinted>
  <dcterms:created xsi:type="dcterms:W3CDTF">2018-04-17T05:00:38Z</dcterms:created>
  <dcterms:modified xsi:type="dcterms:W3CDTF">2018-11-14T21:47:15Z</dcterms:modified>
</cp:coreProperties>
</file>