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obhan Smith" initials="SS" lastIdx="1" clrIdx="0">
    <p:extLst>
      <p:ext uri="{19B8F6BF-5375-455C-9EA6-DF929625EA0E}">
        <p15:presenceInfo xmlns:p15="http://schemas.microsoft.com/office/powerpoint/2012/main" userId="S-1-5-21-1931093339-465527641-56781596-113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5" Type="http://schemas.openxmlformats.org/officeDocument/2006/relationships/slide" Target="../slides/slide7.xml"/><Relationship Id="rId4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F984B-22FB-4E03-B0C9-6D322D461DAF}" type="doc">
      <dgm:prSet loTypeId="urn:microsoft.com/office/officeart/2005/8/layout/radial6" loCatId="cycle" qsTypeId="urn:microsoft.com/office/officeart/2005/8/quickstyle/3d3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44FD0330-7C5E-4656-823F-327A231F3450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" action="ppaction://hlinkshowjump?jump=nextslide"/>
            </a:rPr>
            <a:t>Research Dataset</a:t>
          </a:r>
          <a:endParaRPr lang="en-US" dirty="0"/>
        </a:p>
      </dgm:t>
    </dgm:pt>
    <dgm:pt modelId="{E245769A-30F7-4957-90B6-3ECD565E98D9}" type="parTrans" cxnId="{38506AD1-A822-4D80-BB9F-50E3AC38FD94}">
      <dgm:prSet/>
      <dgm:spPr/>
      <dgm:t>
        <a:bodyPr/>
        <a:lstStyle/>
        <a:p>
          <a:endParaRPr lang="en-US"/>
        </a:p>
      </dgm:t>
    </dgm:pt>
    <dgm:pt modelId="{DC3CBF2E-579E-4FAD-9F09-B32A51FF2158}" type="sibTrans" cxnId="{38506AD1-A822-4D80-BB9F-50E3AC38FD94}">
      <dgm:prSet/>
      <dgm:spPr/>
      <dgm:t>
        <a:bodyPr/>
        <a:lstStyle/>
        <a:p>
          <a:endParaRPr lang="en-US"/>
        </a:p>
      </dgm:t>
    </dgm:pt>
    <dgm:pt modelId="{2EEE4355-EB60-4FC0-9519-A2CF3651CCB6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>
              <a:hlinkClick xmlns:r="http://schemas.openxmlformats.org/officeDocument/2006/relationships" r:id="rId1" action="ppaction://hlinksldjump"/>
            </a:rPr>
            <a:t>Subject-specific metadata</a:t>
          </a:r>
          <a:endParaRPr lang="en-US" dirty="0"/>
        </a:p>
      </dgm:t>
    </dgm:pt>
    <dgm:pt modelId="{EDE2DA52-3A09-4FD5-B919-949AED4B2BA9}" type="parTrans" cxnId="{07C90CE8-C35F-4546-83D7-3ED6168D264F}">
      <dgm:prSet/>
      <dgm:spPr/>
      <dgm:t>
        <a:bodyPr/>
        <a:lstStyle/>
        <a:p>
          <a:endParaRPr lang="en-US"/>
        </a:p>
      </dgm:t>
    </dgm:pt>
    <dgm:pt modelId="{2BA12600-2ABF-42BE-825A-6E5E85BAB27A}" type="sibTrans" cxnId="{07C90CE8-C35F-4546-83D7-3ED6168D264F}">
      <dgm:prSet/>
      <dgm:spPr/>
      <dgm:t>
        <a:bodyPr/>
        <a:lstStyle/>
        <a:p>
          <a:endParaRPr lang="en-US"/>
        </a:p>
      </dgm:t>
    </dgm:pt>
    <dgm:pt modelId="{7EF5F62C-5ADF-494E-9D52-6F43D88CB1D1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hlinkClick xmlns:r="http://schemas.openxmlformats.org/officeDocument/2006/relationships" r:id="rId2" action="ppaction://hlinksldjump"/>
            </a:rPr>
            <a:t>Bibliographic metadata</a:t>
          </a:r>
          <a:endParaRPr lang="en-US" dirty="0"/>
        </a:p>
      </dgm:t>
    </dgm:pt>
    <dgm:pt modelId="{2A192E52-706B-490E-9D09-A931F89B3C61}" type="parTrans" cxnId="{64DC6D55-EFA0-4B63-93B3-8BD74FF80681}">
      <dgm:prSet/>
      <dgm:spPr/>
      <dgm:t>
        <a:bodyPr/>
        <a:lstStyle/>
        <a:p>
          <a:endParaRPr lang="en-US"/>
        </a:p>
      </dgm:t>
    </dgm:pt>
    <dgm:pt modelId="{E1DB0145-CF58-47A6-906C-B2FEF16FD90D}" type="sibTrans" cxnId="{64DC6D55-EFA0-4B63-93B3-8BD74FF80681}">
      <dgm:prSet/>
      <dgm:spPr/>
      <dgm:t>
        <a:bodyPr/>
        <a:lstStyle/>
        <a:p>
          <a:endParaRPr lang="en-US"/>
        </a:p>
      </dgm:t>
    </dgm:pt>
    <dgm:pt modelId="{00580B0C-E3D4-4B73-982C-D03F7CD00558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hlinkClick xmlns:r="http://schemas.openxmlformats.org/officeDocument/2006/relationships" r:id="rId3" action="ppaction://hlinksldjump"/>
            </a:rPr>
            <a:t>Catalogue </a:t>
          </a:r>
          <a:r>
            <a:rPr lang="en-US" dirty="0" smtClean="0">
              <a:hlinkClick xmlns:r="http://schemas.openxmlformats.org/officeDocument/2006/relationships" r:id="rId3" action="ppaction://hlinksldjump"/>
            </a:rPr>
            <a:t>record</a:t>
          </a:r>
          <a:endParaRPr lang="en-US" dirty="0"/>
        </a:p>
      </dgm:t>
    </dgm:pt>
    <dgm:pt modelId="{7DC21162-C046-432A-B05F-1C4B20E747AD}" type="parTrans" cxnId="{2C172FB3-AB08-45A9-B1F7-BDB544984220}">
      <dgm:prSet/>
      <dgm:spPr/>
      <dgm:t>
        <a:bodyPr/>
        <a:lstStyle/>
        <a:p>
          <a:endParaRPr lang="en-US"/>
        </a:p>
      </dgm:t>
    </dgm:pt>
    <dgm:pt modelId="{71082EED-3A9C-4DCF-AFAE-1DBFE23A910D}" type="sibTrans" cxnId="{2C172FB3-AB08-45A9-B1F7-BDB544984220}">
      <dgm:prSet/>
      <dgm:spPr/>
      <dgm:t>
        <a:bodyPr/>
        <a:lstStyle/>
        <a:p>
          <a:endParaRPr lang="en-US"/>
        </a:p>
      </dgm:t>
    </dgm:pt>
    <dgm:pt modelId="{CDD49693-407F-43B6-BD7D-6DBE4776D2A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hlinkClick xmlns:r="http://schemas.openxmlformats.org/officeDocument/2006/relationships" r:id="rId4" action="ppaction://hlinksldjump"/>
            </a:rPr>
            <a:t>Catalogue metadata</a:t>
          </a:r>
          <a:endParaRPr lang="en-US" dirty="0"/>
        </a:p>
      </dgm:t>
    </dgm:pt>
    <dgm:pt modelId="{CE52516C-3590-43FE-A929-4418D3C060C6}" type="parTrans" cxnId="{2760F252-C509-40D8-B713-E349458407D6}">
      <dgm:prSet/>
      <dgm:spPr/>
      <dgm:t>
        <a:bodyPr/>
        <a:lstStyle/>
        <a:p>
          <a:endParaRPr lang="en-US"/>
        </a:p>
      </dgm:t>
    </dgm:pt>
    <dgm:pt modelId="{E1BF2B56-A504-42B8-94F9-26030AA05CE8}" type="sibTrans" cxnId="{2760F252-C509-40D8-B713-E349458407D6}">
      <dgm:prSet/>
      <dgm:spPr/>
      <dgm:t>
        <a:bodyPr/>
        <a:lstStyle/>
        <a:p>
          <a:endParaRPr lang="en-US"/>
        </a:p>
      </dgm:t>
    </dgm:pt>
    <dgm:pt modelId="{237C61A0-0372-4F6E-83D6-F9A7698CA81A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en-US" dirty="0" smtClean="0">
              <a:hlinkClick xmlns:r="http://schemas.openxmlformats.org/officeDocument/2006/relationships" r:id="rId5" action="ppaction://hlinksldjump"/>
            </a:rPr>
            <a:t>Organisational metadata</a:t>
          </a:r>
          <a:endParaRPr lang="en-US" dirty="0"/>
        </a:p>
      </dgm:t>
    </dgm:pt>
    <dgm:pt modelId="{872DE289-A3C6-4C87-AE37-7CC3DEA319D8}" type="parTrans" cxnId="{51EE1D70-1025-4874-A107-8F7352FD8094}">
      <dgm:prSet/>
      <dgm:spPr/>
      <dgm:t>
        <a:bodyPr/>
        <a:lstStyle/>
        <a:p>
          <a:endParaRPr lang="en-US"/>
        </a:p>
      </dgm:t>
    </dgm:pt>
    <dgm:pt modelId="{C78F2921-36D3-476C-B283-7214CAB46601}" type="sibTrans" cxnId="{51EE1D70-1025-4874-A107-8F7352FD8094}">
      <dgm:prSet/>
      <dgm:spPr/>
      <dgm:t>
        <a:bodyPr/>
        <a:lstStyle/>
        <a:p>
          <a:endParaRPr lang="en-US"/>
        </a:p>
      </dgm:t>
    </dgm:pt>
    <dgm:pt modelId="{4899F3D9-E284-4AA8-A45B-2CFE43A054D9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algn="l"/>
          <a:endParaRPr lang="en-US" dirty="0"/>
        </a:p>
      </dgm:t>
    </dgm:pt>
    <dgm:pt modelId="{3F3E387B-E18F-46A7-B5FB-48E48D8CE1E8}" type="sibTrans" cxnId="{BE3B20F0-D67C-4EC6-A70F-0AF6D79F60BC}">
      <dgm:prSet/>
      <dgm:spPr/>
      <dgm:t>
        <a:bodyPr/>
        <a:lstStyle/>
        <a:p>
          <a:endParaRPr lang="en-US"/>
        </a:p>
      </dgm:t>
    </dgm:pt>
    <dgm:pt modelId="{B7AEAE23-8FB4-41AE-850E-CF77035FAC95}" type="parTrans" cxnId="{BE3B20F0-D67C-4EC6-A70F-0AF6D79F60BC}">
      <dgm:prSet/>
      <dgm:spPr/>
      <dgm:t>
        <a:bodyPr/>
        <a:lstStyle/>
        <a:p>
          <a:endParaRPr lang="en-US"/>
        </a:p>
      </dgm:t>
    </dgm:pt>
    <dgm:pt modelId="{A965A4C7-05DB-4CEB-8992-D1790110ED5D}" type="pres">
      <dgm:prSet presAssocID="{670F984B-22FB-4E03-B0C9-6D322D461DA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CFCC7F1-EF0C-48C9-95B0-DD340BF570CA}" type="pres">
      <dgm:prSet presAssocID="{44FD0330-7C5E-4656-823F-327A231F3450}" presName="centerShape" presStyleLbl="node0" presStyleIdx="0" presStyleCnt="1"/>
      <dgm:spPr/>
    </dgm:pt>
    <dgm:pt modelId="{154E212B-302B-410F-864B-ACED19351577}" type="pres">
      <dgm:prSet presAssocID="{2EEE4355-EB60-4FC0-9519-A2CF3651CCB6}" presName="node" presStyleLbl="node1" presStyleIdx="0" presStyleCnt="5">
        <dgm:presLayoutVars>
          <dgm:bulletEnabled val="1"/>
        </dgm:presLayoutVars>
      </dgm:prSet>
      <dgm:spPr/>
    </dgm:pt>
    <dgm:pt modelId="{942BD7A4-5A66-430F-8314-03A9EA3437A0}" type="pres">
      <dgm:prSet presAssocID="{2EEE4355-EB60-4FC0-9519-A2CF3651CCB6}" presName="dummy" presStyleCnt="0"/>
      <dgm:spPr/>
    </dgm:pt>
    <dgm:pt modelId="{9888704A-0C01-436D-A3B6-1283FCDD2F91}" type="pres">
      <dgm:prSet presAssocID="{2BA12600-2ABF-42BE-825A-6E5E85BAB27A}" presName="sibTrans" presStyleLbl="sibTrans2D1" presStyleIdx="0" presStyleCnt="5"/>
      <dgm:spPr/>
    </dgm:pt>
    <dgm:pt modelId="{01AA5B47-71D8-4E0C-90BC-10E10BF79136}" type="pres">
      <dgm:prSet presAssocID="{7EF5F62C-5ADF-494E-9D52-6F43D88CB1D1}" presName="node" presStyleLbl="node1" presStyleIdx="1" presStyleCnt="5">
        <dgm:presLayoutVars>
          <dgm:bulletEnabled val="1"/>
        </dgm:presLayoutVars>
      </dgm:prSet>
      <dgm:spPr/>
    </dgm:pt>
    <dgm:pt modelId="{6AE00770-4216-44B9-B59D-A733676455CB}" type="pres">
      <dgm:prSet presAssocID="{7EF5F62C-5ADF-494E-9D52-6F43D88CB1D1}" presName="dummy" presStyleCnt="0"/>
      <dgm:spPr/>
    </dgm:pt>
    <dgm:pt modelId="{3FFE253C-8700-44C5-BAE8-EF2C84A4E7B4}" type="pres">
      <dgm:prSet presAssocID="{E1DB0145-CF58-47A6-906C-B2FEF16FD90D}" presName="sibTrans" presStyleLbl="sibTrans2D1" presStyleIdx="1" presStyleCnt="5"/>
      <dgm:spPr/>
    </dgm:pt>
    <dgm:pt modelId="{D8A645C5-12E0-4474-97D9-CE2A03A415B5}" type="pres">
      <dgm:prSet presAssocID="{00580B0C-E3D4-4B73-982C-D03F7CD00558}" presName="node" presStyleLbl="node1" presStyleIdx="2" presStyleCnt="5">
        <dgm:presLayoutVars>
          <dgm:bulletEnabled val="1"/>
        </dgm:presLayoutVars>
      </dgm:prSet>
      <dgm:spPr/>
    </dgm:pt>
    <dgm:pt modelId="{A66F8FAE-EF44-4E8A-9D03-1F4BBAA28224}" type="pres">
      <dgm:prSet presAssocID="{00580B0C-E3D4-4B73-982C-D03F7CD00558}" presName="dummy" presStyleCnt="0"/>
      <dgm:spPr/>
    </dgm:pt>
    <dgm:pt modelId="{DA7A06BC-4D02-47C0-8539-E4EC907425B1}" type="pres">
      <dgm:prSet presAssocID="{71082EED-3A9C-4DCF-AFAE-1DBFE23A910D}" presName="sibTrans" presStyleLbl="sibTrans2D1" presStyleIdx="2" presStyleCnt="5"/>
      <dgm:spPr/>
    </dgm:pt>
    <dgm:pt modelId="{2FA1A37F-E229-4661-B78E-1CE3D45E8835}" type="pres">
      <dgm:prSet presAssocID="{CDD49693-407F-43B6-BD7D-6DBE4776D2AF}" presName="node" presStyleLbl="node1" presStyleIdx="3" presStyleCnt="5">
        <dgm:presLayoutVars>
          <dgm:bulletEnabled val="1"/>
        </dgm:presLayoutVars>
      </dgm:prSet>
      <dgm:spPr/>
    </dgm:pt>
    <dgm:pt modelId="{01D30DB8-20AC-4218-8E2E-017091AAE2C0}" type="pres">
      <dgm:prSet presAssocID="{CDD49693-407F-43B6-BD7D-6DBE4776D2AF}" presName="dummy" presStyleCnt="0"/>
      <dgm:spPr/>
    </dgm:pt>
    <dgm:pt modelId="{12DE12F3-06F5-412D-A49C-F4A8E340F3EE}" type="pres">
      <dgm:prSet presAssocID="{E1BF2B56-A504-42B8-94F9-26030AA05CE8}" presName="sibTrans" presStyleLbl="sibTrans2D1" presStyleIdx="3" presStyleCnt="5"/>
      <dgm:spPr/>
    </dgm:pt>
    <dgm:pt modelId="{04A79744-AE8A-4D6B-86D9-70BD98412CF2}" type="pres">
      <dgm:prSet presAssocID="{237C61A0-0372-4F6E-83D6-F9A7698CA81A}" presName="node" presStyleLbl="node1" presStyleIdx="4" presStyleCnt="5">
        <dgm:presLayoutVars>
          <dgm:bulletEnabled val="1"/>
        </dgm:presLayoutVars>
      </dgm:prSet>
      <dgm:spPr/>
    </dgm:pt>
    <dgm:pt modelId="{54D49679-820B-48E3-8036-6C0E21B5D4A2}" type="pres">
      <dgm:prSet presAssocID="{237C61A0-0372-4F6E-83D6-F9A7698CA81A}" presName="dummy" presStyleCnt="0"/>
      <dgm:spPr/>
    </dgm:pt>
    <dgm:pt modelId="{B2BDFACD-FE78-46E6-8AA6-F9FE06D8A889}" type="pres">
      <dgm:prSet presAssocID="{C78F2921-36D3-476C-B283-7214CAB46601}" presName="sibTrans" presStyleLbl="sibTrans2D1" presStyleIdx="4" presStyleCnt="5"/>
      <dgm:spPr/>
    </dgm:pt>
  </dgm:ptLst>
  <dgm:cxnLst>
    <dgm:cxn modelId="{FDA4FFBF-08FB-4265-9208-19A552A5F206}" type="presOf" srcId="{2BA12600-2ABF-42BE-825A-6E5E85BAB27A}" destId="{9888704A-0C01-436D-A3B6-1283FCDD2F91}" srcOrd="0" destOrd="0" presId="urn:microsoft.com/office/officeart/2005/8/layout/radial6"/>
    <dgm:cxn modelId="{226C52BB-1358-4ADB-8EAD-D2B5D4E1FB71}" type="presOf" srcId="{44FD0330-7C5E-4656-823F-327A231F3450}" destId="{6CFCC7F1-EF0C-48C9-95B0-DD340BF570CA}" srcOrd="0" destOrd="0" presId="urn:microsoft.com/office/officeart/2005/8/layout/radial6"/>
    <dgm:cxn modelId="{1F948F52-67DA-40C1-9593-C5E723233B81}" type="presOf" srcId="{2EEE4355-EB60-4FC0-9519-A2CF3651CCB6}" destId="{154E212B-302B-410F-864B-ACED19351577}" srcOrd="0" destOrd="0" presId="urn:microsoft.com/office/officeart/2005/8/layout/radial6"/>
    <dgm:cxn modelId="{3DE62818-1AE3-4A4F-98BC-231AFFB6A767}" type="presOf" srcId="{00580B0C-E3D4-4B73-982C-D03F7CD00558}" destId="{D8A645C5-12E0-4474-97D9-CE2A03A415B5}" srcOrd="0" destOrd="0" presId="urn:microsoft.com/office/officeart/2005/8/layout/radial6"/>
    <dgm:cxn modelId="{15544B7E-59F4-4711-9A8D-58D2495B7E43}" type="presOf" srcId="{237C61A0-0372-4F6E-83D6-F9A7698CA81A}" destId="{04A79744-AE8A-4D6B-86D9-70BD98412CF2}" srcOrd="0" destOrd="0" presId="urn:microsoft.com/office/officeart/2005/8/layout/radial6"/>
    <dgm:cxn modelId="{07C90CE8-C35F-4546-83D7-3ED6168D264F}" srcId="{44FD0330-7C5E-4656-823F-327A231F3450}" destId="{2EEE4355-EB60-4FC0-9519-A2CF3651CCB6}" srcOrd="0" destOrd="0" parTransId="{EDE2DA52-3A09-4FD5-B919-949AED4B2BA9}" sibTransId="{2BA12600-2ABF-42BE-825A-6E5E85BAB27A}"/>
    <dgm:cxn modelId="{9F8CBEF6-87FB-4314-8C37-F9ABFAD7FA33}" type="presOf" srcId="{E1BF2B56-A504-42B8-94F9-26030AA05CE8}" destId="{12DE12F3-06F5-412D-A49C-F4A8E340F3EE}" srcOrd="0" destOrd="0" presId="urn:microsoft.com/office/officeart/2005/8/layout/radial6"/>
    <dgm:cxn modelId="{2C172FB3-AB08-45A9-B1F7-BDB544984220}" srcId="{44FD0330-7C5E-4656-823F-327A231F3450}" destId="{00580B0C-E3D4-4B73-982C-D03F7CD00558}" srcOrd="2" destOrd="0" parTransId="{7DC21162-C046-432A-B05F-1C4B20E747AD}" sibTransId="{71082EED-3A9C-4DCF-AFAE-1DBFE23A910D}"/>
    <dgm:cxn modelId="{CDD69EA0-9FDA-4E24-9E90-FBF20B296D49}" type="presOf" srcId="{4899F3D9-E284-4AA8-A45B-2CFE43A054D9}" destId="{04A79744-AE8A-4D6B-86D9-70BD98412CF2}" srcOrd="0" destOrd="1" presId="urn:microsoft.com/office/officeart/2005/8/layout/radial6"/>
    <dgm:cxn modelId="{4CE06564-C0EF-4C7E-8FE4-B86B8ECB0906}" type="presOf" srcId="{E1DB0145-CF58-47A6-906C-B2FEF16FD90D}" destId="{3FFE253C-8700-44C5-BAE8-EF2C84A4E7B4}" srcOrd="0" destOrd="0" presId="urn:microsoft.com/office/officeart/2005/8/layout/radial6"/>
    <dgm:cxn modelId="{2760F252-C509-40D8-B713-E349458407D6}" srcId="{44FD0330-7C5E-4656-823F-327A231F3450}" destId="{CDD49693-407F-43B6-BD7D-6DBE4776D2AF}" srcOrd="3" destOrd="0" parTransId="{CE52516C-3590-43FE-A929-4418D3C060C6}" sibTransId="{E1BF2B56-A504-42B8-94F9-26030AA05CE8}"/>
    <dgm:cxn modelId="{65FC6219-231E-421E-9374-EFC33C41839F}" type="presOf" srcId="{670F984B-22FB-4E03-B0C9-6D322D461DAF}" destId="{A965A4C7-05DB-4CEB-8992-D1790110ED5D}" srcOrd="0" destOrd="0" presId="urn:microsoft.com/office/officeart/2005/8/layout/radial6"/>
    <dgm:cxn modelId="{51EE1D70-1025-4874-A107-8F7352FD8094}" srcId="{44FD0330-7C5E-4656-823F-327A231F3450}" destId="{237C61A0-0372-4F6E-83D6-F9A7698CA81A}" srcOrd="4" destOrd="0" parTransId="{872DE289-A3C6-4C87-AE37-7CC3DEA319D8}" sibTransId="{C78F2921-36D3-476C-B283-7214CAB46601}"/>
    <dgm:cxn modelId="{37F2545B-CD07-4697-90AC-6D2E1C567E17}" type="presOf" srcId="{71082EED-3A9C-4DCF-AFAE-1DBFE23A910D}" destId="{DA7A06BC-4D02-47C0-8539-E4EC907425B1}" srcOrd="0" destOrd="0" presId="urn:microsoft.com/office/officeart/2005/8/layout/radial6"/>
    <dgm:cxn modelId="{64DC6D55-EFA0-4B63-93B3-8BD74FF80681}" srcId="{44FD0330-7C5E-4656-823F-327A231F3450}" destId="{7EF5F62C-5ADF-494E-9D52-6F43D88CB1D1}" srcOrd="1" destOrd="0" parTransId="{2A192E52-706B-490E-9D09-A931F89B3C61}" sibTransId="{E1DB0145-CF58-47A6-906C-B2FEF16FD90D}"/>
    <dgm:cxn modelId="{BE3B20F0-D67C-4EC6-A70F-0AF6D79F60BC}" srcId="{237C61A0-0372-4F6E-83D6-F9A7698CA81A}" destId="{4899F3D9-E284-4AA8-A45B-2CFE43A054D9}" srcOrd="0" destOrd="0" parTransId="{B7AEAE23-8FB4-41AE-850E-CF77035FAC95}" sibTransId="{3F3E387B-E18F-46A7-B5FB-48E48D8CE1E8}"/>
    <dgm:cxn modelId="{24D43715-C8F5-4CFC-85EA-3618E59088B6}" type="presOf" srcId="{CDD49693-407F-43B6-BD7D-6DBE4776D2AF}" destId="{2FA1A37F-E229-4661-B78E-1CE3D45E8835}" srcOrd="0" destOrd="0" presId="urn:microsoft.com/office/officeart/2005/8/layout/radial6"/>
    <dgm:cxn modelId="{1D47B886-6C1A-4252-8E60-06C261D38561}" type="presOf" srcId="{C78F2921-36D3-476C-B283-7214CAB46601}" destId="{B2BDFACD-FE78-46E6-8AA6-F9FE06D8A889}" srcOrd="0" destOrd="0" presId="urn:microsoft.com/office/officeart/2005/8/layout/radial6"/>
    <dgm:cxn modelId="{22956462-52C1-4EA0-BD5A-11574080347F}" type="presOf" srcId="{7EF5F62C-5ADF-494E-9D52-6F43D88CB1D1}" destId="{01AA5B47-71D8-4E0C-90BC-10E10BF79136}" srcOrd="0" destOrd="0" presId="urn:microsoft.com/office/officeart/2005/8/layout/radial6"/>
    <dgm:cxn modelId="{38506AD1-A822-4D80-BB9F-50E3AC38FD94}" srcId="{670F984B-22FB-4E03-B0C9-6D322D461DAF}" destId="{44FD0330-7C5E-4656-823F-327A231F3450}" srcOrd="0" destOrd="0" parTransId="{E245769A-30F7-4957-90B6-3ECD565E98D9}" sibTransId="{DC3CBF2E-579E-4FAD-9F09-B32A51FF2158}"/>
    <dgm:cxn modelId="{EE2D9337-9CC5-4784-B3A8-E5B9A75D8BC9}" type="presParOf" srcId="{A965A4C7-05DB-4CEB-8992-D1790110ED5D}" destId="{6CFCC7F1-EF0C-48C9-95B0-DD340BF570CA}" srcOrd="0" destOrd="0" presId="urn:microsoft.com/office/officeart/2005/8/layout/radial6"/>
    <dgm:cxn modelId="{4DC3E442-6342-4DAC-8740-696900C6B5BF}" type="presParOf" srcId="{A965A4C7-05DB-4CEB-8992-D1790110ED5D}" destId="{154E212B-302B-410F-864B-ACED19351577}" srcOrd="1" destOrd="0" presId="urn:microsoft.com/office/officeart/2005/8/layout/radial6"/>
    <dgm:cxn modelId="{6B86AEC7-824B-42B0-8E26-06521E07A808}" type="presParOf" srcId="{A965A4C7-05DB-4CEB-8992-D1790110ED5D}" destId="{942BD7A4-5A66-430F-8314-03A9EA3437A0}" srcOrd="2" destOrd="0" presId="urn:microsoft.com/office/officeart/2005/8/layout/radial6"/>
    <dgm:cxn modelId="{36EA480B-D501-49B0-AD48-09556144ECCC}" type="presParOf" srcId="{A965A4C7-05DB-4CEB-8992-D1790110ED5D}" destId="{9888704A-0C01-436D-A3B6-1283FCDD2F91}" srcOrd="3" destOrd="0" presId="urn:microsoft.com/office/officeart/2005/8/layout/radial6"/>
    <dgm:cxn modelId="{10EB1579-375C-468D-A406-FAEDA3DF44BD}" type="presParOf" srcId="{A965A4C7-05DB-4CEB-8992-D1790110ED5D}" destId="{01AA5B47-71D8-4E0C-90BC-10E10BF79136}" srcOrd="4" destOrd="0" presId="urn:microsoft.com/office/officeart/2005/8/layout/radial6"/>
    <dgm:cxn modelId="{19EEDC0A-FC63-4EB9-A5AB-7524404DC1AC}" type="presParOf" srcId="{A965A4C7-05DB-4CEB-8992-D1790110ED5D}" destId="{6AE00770-4216-44B9-B59D-A733676455CB}" srcOrd="5" destOrd="0" presId="urn:microsoft.com/office/officeart/2005/8/layout/radial6"/>
    <dgm:cxn modelId="{EFD37F44-BE41-41BC-AD96-59A111BDEE05}" type="presParOf" srcId="{A965A4C7-05DB-4CEB-8992-D1790110ED5D}" destId="{3FFE253C-8700-44C5-BAE8-EF2C84A4E7B4}" srcOrd="6" destOrd="0" presId="urn:microsoft.com/office/officeart/2005/8/layout/radial6"/>
    <dgm:cxn modelId="{579CF7F0-DB50-4E67-B4B1-FD4CA2FFACF5}" type="presParOf" srcId="{A965A4C7-05DB-4CEB-8992-D1790110ED5D}" destId="{D8A645C5-12E0-4474-97D9-CE2A03A415B5}" srcOrd="7" destOrd="0" presId="urn:microsoft.com/office/officeart/2005/8/layout/radial6"/>
    <dgm:cxn modelId="{5D71FB2A-3023-4860-9553-1ECF7478293B}" type="presParOf" srcId="{A965A4C7-05DB-4CEB-8992-D1790110ED5D}" destId="{A66F8FAE-EF44-4E8A-9D03-1F4BBAA28224}" srcOrd="8" destOrd="0" presId="urn:microsoft.com/office/officeart/2005/8/layout/radial6"/>
    <dgm:cxn modelId="{5F12D287-3774-4B64-A60C-663B40398A4B}" type="presParOf" srcId="{A965A4C7-05DB-4CEB-8992-D1790110ED5D}" destId="{DA7A06BC-4D02-47C0-8539-E4EC907425B1}" srcOrd="9" destOrd="0" presId="urn:microsoft.com/office/officeart/2005/8/layout/radial6"/>
    <dgm:cxn modelId="{FA58BC6F-4DB3-4F72-BA3E-73124FDB76A0}" type="presParOf" srcId="{A965A4C7-05DB-4CEB-8992-D1790110ED5D}" destId="{2FA1A37F-E229-4661-B78E-1CE3D45E8835}" srcOrd="10" destOrd="0" presId="urn:microsoft.com/office/officeart/2005/8/layout/radial6"/>
    <dgm:cxn modelId="{E9A7AB01-14FB-4278-BF47-1B7402526FB0}" type="presParOf" srcId="{A965A4C7-05DB-4CEB-8992-D1790110ED5D}" destId="{01D30DB8-20AC-4218-8E2E-017091AAE2C0}" srcOrd="11" destOrd="0" presId="urn:microsoft.com/office/officeart/2005/8/layout/radial6"/>
    <dgm:cxn modelId="{2B28D22F-A4FA-4A67-9B72-529700C4AF39}" type="presParOf" srcId="{A965A4C7-05DB-4CEB-8992-D1790110ED5D}" destId="{12DE12F3-06F5-412D-A49C-F4A8E340F3EE}" srcOrd="12" destOrd="0" presId="urn:microsoft.com/office/officeart/2005/8/layout/radial6"/>
    <dgm:cxn modelId="{65CE5D1F-1759-40E2-802F-3041A473C1BA}" type="presParOf" srcId="{A965A4C7-05DB-4CEB-8992-D1790110ED5D}" destId="{04A79744-AE8A-4D6B-86D9-70BD98412CF2}" srcOrd="13" destOrd="0" presId="urn:microsoft.com/office/officeart/2005/8/layout/radial6"/>
    <dgm:cxn modelId="{FE7DDB18-D0B9-4DFC-8B04-FA224BC00F51}" type="presParOf" srcId="{A965A4C7-05DB-4CEB-8992-D1790110ED5D}" destId="{54D49679-820B-48E3-8036-6C0E21B5D4A2}" srcOrd="14" destOrd="0" presId="urn:microsoft.com/office/officeart/2005/8/layout/radial6"/>
    <dgm:cxn modelId="{B997753C-3485-4C3A-8494-C7FAE2BBE0EA}" type="presParOf" srcId="{A965A4C7-05DB-4CEB-8992-D1790110ED5D}" destId="{B2BDFACD-FE78-46E6-8AA6-F9FE06D8A889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DFACD-FE78-46E6-8AA6-F9FE06D8A889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1880000"/>
            <a:gd name="adj2" fmla="val 16200000"/>
            <a:gd name="adj3" fmla="val 4637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E12F3-06F5-412D-A49C-F4A8E340F3EE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7560000"/>
            <a:gd name="adj2" fmla="val 11880000"/>
            <a:gd name="adj3" fmla="val 4637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A06BC-4D02-47C0-8539-E4EC907425B1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3240000"/>
            <a:gd name="adj2" fmla="val 7560000"/>
            <a:gd name="adj3" fmla="val 4637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E253C-8700-44C5-BAE8-EF2C84A4E7B4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20520000"/>
            <a:gd name="adj2" fmla="val 3240000"/>
            <a:gd name="adj3" fmla="val 4637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8704A-0C01-436D-A3B6-1283FCDD2F91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6200000"/>
            <a:gd name="adj2" fmla="val 20520000"/>
            <a:gd name="adj3" fmla="val 4637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CC7F1-EF0C-48C9-95B0-DD340BF570CA}">
      <dsp:nvSpPr>
        <dsp:cNvPr id="0" name=""/>
        <dsp:cNvSpPr/>
      </dsp:nvSpPr>
      <dsp:spPr>
        <a:xfrm>
          <a:off x="3038078" y="1872401"/>
          <a:ext cx="2051843" cy="2051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hlinkClick xmlns:r="http://schemas.openxmlformats.org/officeDocument/2006/relationships" r:id=""/>
            </a:rPr>
            <a:t>Research Dataset</a:t>
          </a:r>
          <a:endParaRPr lang="en-US" sz="2900" kern="1200" dirty="0"/>
        </a:p>
      </dsp:txBody>
      <dsp:txXfrm>
        <a:off x="3338563" y="2172886"/>
        <a:ext cx="1450873" cy="1450873"/>
      </dsp:txXfrm>
    </dsp:sp>
    <dsp:sp modelId="{154E212B-302B-410F-864B-ACED19351577}">
      <dsp:nvSpPr>
        <dsp:cNvPr id="0" name=""/>
        <dsp:cNvSpPr/>
      </dsp:nvSpPr>
      <dsp:spPr>
        <a:xfrm>
          <a:off x="3345854" y="1626"/>
          <a:ext cx="1436290" cy="1436290"/>
        </a:xfrm>
        <a:prstGeom prst="ellipse">
          <a:avLst/>
        </a:prstGeom>
        <a:solidFill>
          <a:schemeClr val="bg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hlinkClick xmlns:r="http://schemas.openxmlformats.org/officeDocument/2006/relationships" r:id=""/>
            </a:rPr>
            <a:t>Subject-specific metadata</a:t>
          </a:r>
          <a:endParaRPr lang="en-US" sz="1300" kern="1200" dirty="0"/>
        </a:p>
      </dsp:txBody>
      <dsp:txXfrm>
        <a:off x="3556194" y="211966"/>
        <a:ext cx="1015610" cy="1015610"/>
      </dsp:txXfrm>
    </dsp:sp>
    <dsp:sp modelId="{01AA5B47-71D8-4E0C-90BC-10E10BF79136}">
      <dsp:nvSpPr>
        <dsp:cNvPr id="0" name=""/>
        <dsp:cNvSpPr/>
      </dsp:nvSpPr>
      <dsp:spPr>
        <a:xfrm>
          <a:off x="5417780" y="1506968"/>
          <a:ext cx="1436290" cy="1436290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hlinkClick xmlns:r="http://schemas.openxmlformats.org/officeDocument/2006/relationships" r:id=""/>
            </a:rPr>
            <a:t>Bibliographic metadata</a:t>
          </a:r>
          <a:endParaRPr lang="en-US" sz="1300" kern="1200" dirty="0"/>
        </a:p>
      </dsp:txBody>
      <dsp:txXfrm>
        <a:off x="5628120" y="1717308"/>
        <a:ext cx="1015610" cy="1015610"/>
      </dsp:txXfrm>
    </dsp:sp>
    <dsp:sp modelId="{D8A645C5-12E0-4474-97D9-CE2A03A415B5}">
      <dsp:nvSpPr>
        <dsp:cNvPr id="0" name=""/>
        <dsp:cNvSpPr/>
      </dsp:nvSpPr>
      <dsp:spPr>
        <a:xfrm>
          <a:off x="4626375" y="3942663"/>
          <a:ext cx="1436290" cy="1436290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hlinkClick xmlns:r="http://schemas.openxmlformats.org/officeDocument/2006/relationships" r:id=""/>
            </a:rPr>
            <a:t>Catalogue </a:t>
          </a:r>
          <a:r>
            <a:rPr lang="en-US" sz="1300" kern="1200" dirty="0" smtClean="0">
              <a:hlinkClick xmlns:r="http://schemas.openxmlformats.org/officeDocument/2006/relationships" r:id=""/>
            </a:rPr>
            <a:t>record</a:t>
          </a:r>
          <a:endParaRPr lang="en-US" sz="1300" kern="1200" dirty="0"/>
        </a:p>
      </dsp:txBody>
      <dsp:txXfrm>
        <a:off x="4836715" y="4153003"/>
        <a:ext cx="1015610" cy="1015610"/>
      </dsp:txXfrm>
    </dsp:sp>
    <dsp:sp modelId="{2FA1A37F-E229-4661-B78E-1CE3D45E8835}">
      <dsp:nvSpPr>
        <dsp:cNvPr id="0" name=""/>
        <dsp:cNvSpPr/>
      </dsp:nvSpPr>
      <dsp:spPr>
        <a:xfrm>
          <a:off x="2065334" y="3942663"/>
          <a:ext cx="1436290" cy="1436290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hlinkClick xmlns:r="http://schemas.openxmlformats.org/officeDocument/2006/relationships" r:id=""/>
            </a:rPr>
            <a:t>Catalogue metadata</a:t>
          </a:r>
          <a:endParaRPr lang="en-US" sz="1300" kern="1200" dirty="0"/>
        </a:p>
      </dsp:txBody>
      <dsp:txXfrm>
        <a:off x="2275674" y="4153003"/>
        <a:ext cx="1015610" cy="1015610"/>
      </dsp:txXfrm>
    </dsp:sp>
    <dsp:sp modelId="{04A79744-AE8A-4D6B-86D9-70BD98412CF2}">
      <dsp:nvSpPr>
        <dsp:cNvPr id="0" name=""/>
        <dsp:cNvSpPr/>
      </dsp:nvSpPr>
      <dsp:spPr>
        <a:xfrm>
          <a:off x="1273929" y="1506968"/>
          <a:ext cx="1436290" cy="1436290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hlinkClick xmlns:r="http://schemas.openxmlformats.org/officeDocument/2006/relationships" r:id=""/>
            </a:rPr>
            <a:t>Organisational metadata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1484269" y="1717308"/>
        <a:ext cx="1015610" cy="1015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7EA-E393-4A46-8110-59D90B13C49C}" type="datetimeFigureOut">
              <a:rPr lang="en-NZ" smtClean="0"/>
              <a:t>30/04/2019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AF0-00ED-4EAF-B690-19D9CF2E90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646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7EA-E393-4A46-8110-59D90B13C49C}" type="datetimeFigureOut">
              <a:rPr lang="en-NZ" smtClean="0"/>
              <a:t>30/04/2019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AF0-00ED-4EAF-B690-19D9CF2E90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269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7EA-E393-4A46-8110-59D90B13C49C}" type="datetimeFigureOut">
              <a:rPr lang="en-NZ" smtClean="0"/>
              <a:t>30/04/2019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AF0-00ED-4EAF-B690-19D9CF2E90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954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7EA-E393-4A46-8110-59D90B13C49C}" type="datetimeFigureOut">
              <a:rPr lang="en-NZ" smtClean="0"/>
              <a:t>30/04/2019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AF0-00ED-4EAF-B690-19D9CF2E90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79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7EA-E393-4A46-8110-59D90B13C49C}" type="datetimeFigureOut">
              <a:rPr lang="en-NZ" smtClean="0"/>
              <a:t>30/04/2019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AF0-00ED-4EAF-B690-19D9CF2E90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089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7EA-E393-4A46-8110-59D90B13C49C}" type="datetimeFigureOut">
              <a:rPr lang="en-NZ" smtClean="0"/>
              <a:t>30/04/2019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AF0-00ED-4EAF-B690-19D9CF2E90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728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7EA-E393-4A46-8110-59D90B13C49C}" type="datetimeFigureOut">
              <a:rPr lang="en-NZ" smtClean="0"/>
              <a:t>30/04/2019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AF0-00ED-4EAF-B690-19D9CF2E90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299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7EA-E393-4A46-8110-59D90B13C49C}" type="datetimeFigureOut">
              <a:rPr lang="en-NZ" smtClean="0"/>
              <a:t>30/04/2019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AF0-00ED-4EAF-B690-19D9CF2E90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807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7EA-E393-4A46-8110-59D90B13C49C}" type="datetimeFigureOut">
              <a:rPr lang="en-NZ" smtClean="0"/>
              <a:t>30/04/2019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AF0-00ED-4EAF-B690-19D9CF2E90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093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7EA-E393-4A46-8110-59D90B13C49C}" type="datetimeFigureOut">
              <a:rPr lang="en-NZ" smtClean="0"/>
              <a:t>30/04/2019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AF0-00ED-4EAF-B690-19D9CF2E90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247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7EA-E393-4A46-8110-59D90B13C49C}" type="datetimeFigureOut">
              <a:rPr lang="en-NZ" smtClean="0"/>
              <a:t>30/04/2019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AF0-00ED-4EAF-B690-19D9CF2E90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990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E07EA-E393-4A46-8110-59D90B13C49C}" type="datetimeFigureOut">
              <a:rPr lang="en-NZ" smtClean="0"/>
              <a:t>30/04/2019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74AF0-00ED-4EAF-B690-19D9CF2E90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27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4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2.0/uk/" TargetMode="External"/><Relationship Id="rId2" Type="http://schemas.openxmlformats.org/officeDocument/2006/relationships/hyperlink" Target="https://blog.soton.ac.uk/webteam/2013/05/01/research-data-onions-and-envelop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357919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75" y="206735"/>
            <a:ext cx="1896337" cy="21311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75" y="4182386"/>
            <a:ext cx="2103775" cy="15646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8" y="4127829"/>
            <a:ext cx="2549620" cy="16737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98" y="479833"/>
            <a:ext cx="1584960" cy="15849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05591" y="1733955"/>
            <a:ext cx="380817" cy="4285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7449" y="3171761"/>
            <a:ext cx="500361" cy="3727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81620" y="5659946"/>
            <a:ext cx="431733" cy="2833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54943" y="5659946"/>
            <a:ext cx="431733" cy="2833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83549" y="3153089"/>
            <a:ext cx="237945" cy="23794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481274" y="2254558"/>
            <a:ext cx="210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 smtClean="0"/>
              <a:t>Decided by researcher/research communities</a:t>
            </a:r>
            <a:endParaRPr lang="en-NZ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481275" y="5809585"/>
            <a:ext cx="210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 smtClean="0"/>
              <a:t>Libraries support through data management planning tools and advice</a:t>
            </a:r>
            <a:endParaRPr lang="en-NZ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46146" y="5801624"/>
            <a:ext cx="210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 smtClean="0"/>
              <a:t>Mostly collected automatically or maintained by the catalogue/repository owners </a:t>
            </a:r>
            <a:endParaRPr lang="en-NZ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0001" y="2108523"/>
            <a:ext cx="2103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 smtClean="0"/>
              <a:t>Still evolving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2324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hlinkClick r:id="" action="ppaction://hlinkshowjump?jump=previousslide"/>
              </a:rPr>
              <a:t>Research Dataset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Actual dataset produced as part of a research activity</a:t>
            </a:r>
          </a:p>
          <a:p>
            <a:r>
              <a:rPr lang="en-NZ" dirty="0" smtClean="0"/>
              <a:t>May be small or large</a:t>
            </a:r>
          </a:p>
          <a:p>
            <a:r>
              <a:rPr lang="en-NZ" dirty="0" smtClean="0"/>
              <a:t>May or may not be available from a URL</a:t>
            </a:r>
          </a:p>
          <a:p>
            <a:r>
              <a:rPr lang="en-NZ" dirty="0" smtClean="0"/>
              <a:t>May not be digital</a:t>
            </a:r>
          </a:p>
          <a:p>
            <a:r>
              <a:rPr lang="en-NZ" dirty="0" smtClean="0"/>
              <a:t>Could come in a variety of different formats including weird file formats, or a hundred XML files</a:t>
            </a:r>
          </a:p>
          <a:p>
            <a:r>
              <a:rPr lang="en-NZ" dirty="0" smtClean="0"/>
              <a:t>May require speciality knowledge and/or tools to understand or be accessible to most people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203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hlinkClick r:id="" action="ppaction://hlinkshowjump?jump=firstslide"/>
              </a:rPr>
              <a:t>Subject-specific metadata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Decided by the researcher and research communities</a:t>
            </a:r>
          </a:p>
          <a:p>
            <a:r>
              <a:rPr lang="en-NZ" dirty="0" smtClean="0"/>
              <a:t>Provides context for the dataset</a:t>
            </a:r>
          </a:p>
          <a:p>
            <a:pPr lvl="1"/>
            <a:r>
              <a:rPr lang="en-NZ" dirty="0" smtClean="0"/>
              <a:t>Processes used</a:t>
            </a:r>
          </a:p>
          <a:p>
            <a:pPr lvl="1"/>
            <a:r>
              <a:rPr lang="en-NZ" dirty="0" smtClean="0"/>
              <a:t>Type and configuration of equipment</a:t>
            </a:r>
          </a:p>
          <a:p>
            <a:pPr lvl="1"/>
            <a:r>
              <a:rPr lang="en-NZ" dirty="0" smtClean="0"/>
              <a:t>Timelines</a:t>
            </a:r>
          </a:p>
          <a:p>
            <a:pPr lvl="1"/>
            <a:r>
              <a:rPr lang="en-NZ" dirty="0" smtClean="0"/>
              <a:t>Sample size</a:t>
            </a:r>
          </a:p>
          <a:p>
            <a:pPr lvl="1"/>
            <a:r>
              <a:rPr lang="en-NZ" dirty="0" smtClean="0"/>
              <a:t>Assumptions made</a:t>
            </a:r>
          </a:p>
          <a:p>
            <a:r>
              <a:rPr lang="en-NZ" dirty="0" smtClean="0"/>
              <a:t>In some cases this information may be outputted by equipment during data collection [like </a:t>
            </a:r>
            <a:r>
              <a:rPr lang="en-NZ" i="1" dirty="0" smtClean="0"/>
              <a:t>exchangeable image file format </a:t>
            </a:r>
            <a:r>
              <a:rPr lang="en-NZ" dirty="0" smtClean="0"/>
              <a:t>(</a:t>
            </a:r>
            <a:r>
              <a:rPr lang="en-NZ" dirty="0" err="1"/>
              <a:t>e</a:t>
            </a:r>
            <a:r>
              <a:rPr lang="en-NZ" dirty="0" err="1" smtClean="0"/>
              <a:t>xif</a:t>
            </a:r>
            <a:r>
              <a:rPr lang="en-NZ" dirty="0" smtClean="0"/>
              <a:t>) from a digital camera]</a:t>
            </a:r>
          </a:p>
          <a:p>
            <a:r>
              <a:rPr lang="en-NZ" dirty="0" smtClean="0"/>
              <a:t>May merge with other layers of metadata  </a:t>
            </a:r>
          </a:p>
          <a:p>
            <a:r>
              <a:rPr lang="en-NZ" dirty="0"/>
              <a:t>S</a:t>
            </a:r>
            <a:r>
              <a:rPr lang="en-NZ" dirty="0" smtClean="0"/>
              <a:t>ubject-specific repositories tend to be more proscriptive about what subject-specific metadata to collect and the format it should be presented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6572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hlinkClick r:id="" action="ppaction://hlinkshowjump?jump=firstslide"/>
              </a:rPr>
              <a:t>Bibliographic Metadata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Non-scientific context of the dataset</a:t>
            </a:r>
          </a:p>
          <a:p>
            <a:pPr lvl="1"/>
            <a:r>
              <a:rPr lang="en-NZ" dirty="0" smtClean="0"/>
              <a:t>Who created it</a:t>
            </a:r>
          </a:p>
          <a:p>
            <a:pPr lvl="1"/>
            <a:r>
              <a:rPr lang="en-NZ" dirty="0" smtClean="0"/>
              <a:t>What parts of what organisations were involved</a:t>
            </a:r>
          </a:p>
          <a:p>
            <a:pPr lvl="1"/>
            <a:r>
              <a:rPr lang="en-NZ" dirty="0" smtClean="0"/>
              <a:t>Where it is stored</a:t>
            </a:r>
          </a:p>
          <a:p>
            <a:pPr lvl="1"/>
            <a:r>
              <a:rPr lang="en-NZ" dirty="0" smtClean="0"/>
              <a:t>Who owns it</a:t>
            </a:r>
          </a:p>
          <a:p>
            <a:pPr lvl="1"/>
            <a:r>
              <a:rPr lang="en-NZ" dirty="0" smtClean="0"/>
              <a:t>Access rights</a:t>
            </a:r>
          </a:p>
          <a:p>
            <a:pPr lvl="1"/>
            <a:r>
              <a:rPr lang="en-NZ" dirty="0" smtClean="0"/>
              <a:t>Licenses applied</a:t>
            </a:r>
          </a:p>
          <a:p>
            <a:pPr lvl="1"/>
            <a:r>
              <a:rPr lang="en-NZ" dirty="0" smtClean="0"/>
              <a:t>Physical location of equipment/facility</a:t>
            </a:r>
          </a:p>
          <a:p>
            <a:pPr lvl="1"/>
            <a:r>
              <a:rPr lang="en-NZ" dirty="0" smtClean="0"/>
              <a:t>Funder</a:t>
            </a:r>
          </a:p>
          <a:p>
            <a:pPr lvl="1"/>
            <a:r>
              <a:rPr lang="en-NZ" dirty="0" smtClean="0"/>
              <a:t>Research group</a:t>
            </a:r>
          </a:p>
          <a:p>
            <a:r>
              <a:rPr lang="en-NZ" dirty="0" smtClean="0"/>
              <a:t>Tool to support = Data Management Plan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0727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hlinkClick r:id="" action="ppaction://hlinkshowjump?jump=firstslide"/>
              </a:rPr>
              <a:t>Data Catalogue Record Metadata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Information about the database record</a:t>
            </a:r>
          </a:p>
          <a:p>
            <a:pPr lvl="1"/>
            <a:r>
              <a:rPr lang="en-NZ" dirty="0" smtClean="0"/>
              <a:t>Who created the database record</a:t>
            </a:r>
          </a:p>
          <a:p>
            <a:pPr lvl="1"/>
            <a:r>
              <a:rPr lang="en-NZ" dirty="0" smtClean="0"/>
              <a:t>When was it created</a:t>
            </a:r>
          </a:p>
          <a:p>
            <a:pPr lvl="1"/>
            <a:r>
              <a:rPr lang="en-NZ" dirty="0" smtClean="0"/>
              <a:t>What versions there have been</a:t>
            </a:r>
          </a:p>
          <a:p>
            <a:r>
              <a:rPr lang="en-NZ" dirty="0" smtClean="0"/>
              <a:t>Most of this is created/collected automatically by the repository/catalogue software</a:t>
            </a:r>
          </a:p>
          <a:p>
            <a:r>
              <a:rPr lang="en-NZ" dirty="0" smtClean="0"/>
              <a:t>Often in the same database table as the bibliographic data</a:t>
            </a:r>
          </a:p>
        </p:txBody>
      </p:sp>
    </p:spTree>
    <p:extLst>
      <p:ext uri="{BB962C8B-B14F-4D97-AF65-F5344CB8AC3E}">
        <p14:creationId xmlns:p14="http://schemas.microsoft.com/office/powerpoint/2010/main" val="301927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hlinkClick r:id="" action="ppaction://hlinkshowjump?jump=firstslide"/>
              </a:rPr>
              <a:t>Catalogue Metadata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Information about the data catalogue itself</a:t>
            </a:r>
          </a:p>
          <a:p>
            <a:pPr lvl="1"/>
            <a:r>
              <a:rPr lang="en-NZ" dirty="0" smtClean="0"/>
              <a:t>Name</a:t>
            </a:r>
          </a:p>
          <a:p>
            <a:pPr lvl="1"/>
            <a:r>
              <a:rPr lang="en-NZ" dirty="0" smtClean="0"/>
              <a:t>What it contains </a:t>
            </a:r>
          </a:p>
          <a:p>
            <a:pPr lvl="1"/>
            <a:r>
              <a:rPr lang="en-NZ" dirty="0" smtClean="0"/>
              <a:t>Ownership policies</a:t>
            </a:r>
          </a:p>
          <a:p>
            <a:pPr lvl="1"/>
            <a:r>
              <a:rPr lang="en-NZ" dirty="0" smtClean="0"/>
              <a:t>Contact details</a:t>
            </a:r>
          </a:p>
          <a:p>
            <a:pPr lvl="1"/>
            <a:r>
              <a:rPr lang="en-NZ" dirty="0" smtClean="0"/>
              <a:t>Metadata schema and policies</a:t>
            </a:r>
          </a:p>
          <a:p>
            <a:pPr lvl="1"/>
            <a:r>
              <a:rPr lang="en-NZ" dirty="0" smtClean="0"/>
              <a:t>Software and API’s</a:t>
            </a:r>
          </a:p>
          <a:p>
            <a:r>
              <a:rPr lang="en-NZ" dirty="0" smtClean="0"/>
              <a:t>Not all catalogues/repositories of data include the data set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2397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hlinkClick r:id="" action="ppaction://hlinkshowjump?jump=firstslide"/>
              </a:rPr>
              <a:t>Organisation Metadata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Description of the University (or organisation)</a:t>
            </a:r>
          </a:p>
          <a:p>
            <a:r>
              <a:rPr lang="en-NZ" dirty="0" smtClean="0"/>
              <a:t>Research dataset catalogue</a:t>
            </a:r>
          </a:p>
          <a:p>
            <a:r>
              <a:rPr lang="en-NZ" dirty="0" smtClean="0"/>
              <a:t>Key datasets</a:t>
            </a:r>
          </a:p>
          <a:p>
            <a:r>
              <a:rPr lang="en-NZ" dirty="0" smtClean="0"/>
              <a:t>Official relationships</a:t>
            </a:r>
          </a:p>
          <a:p>
            <a:pPr lvl="1"/>
            <a:r>
              <a:rPr lang="en-NZ" dirty="0" smtClean="0"/>
              <a:t>Other organisations</a:t>
            </a:r>
          </a:p>
          <a:p>
            <a:pPr lvl="1"/>
            <a:r>
              <a:rPr lang="en-NZ" dirty="0" smtClean="0"/>
              <a:t>Equipment</a:t>
            </a:r>
          </a:p>
          <a:p>
            <a:pPr lvl="1"/>
            <a:r>
              <a:rPr lang="en-NZ" dirty="0" smtClean="0"/>
              <a:t>Repositories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1019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3283" y="1773140"/>
            <a:ext cx="9382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This PowerPoint is a reworking of:</a:t>
            </a:r>
          </a:p>
          <a:p>
            <a:endParaRPr lang="en-NZ" dirty="0"/>
          </a:p>
          <a:p>
            <a:r>
              <a:rPr lang="en-NZ" dirty="0" smtClean="0"/>
              <a:t>Research Data Onion</a:t>
            </a:r>
          </a:p>
          <a:p>
            <a:r>
              <a:rPr lang="en-NZ" dirty="0" smtClean="0">
                <a:hlinkClick r:id="rId2"/>
              </a:rPr>
              <a:t>https://blog.soton.ac.uk/webteam/2013/05/01/research-data-onions-and-envelopes/</a:t>
            </a:r>
            <a:endParaRPr lang="en-NZ" dirty="0" smtClean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r>
              <a:rPr lang="en-US" dirty="0" smtClean="0"/>
              <a:t>That</a:t>
            </a:r>
            <a:r>
              <a:rPr lang="en-US" dirty="0"/>
              <a:t> work is licensed under a </a:t>
            </a:r>
            <a:r>
              <a:rPr lang="en-US" dirty="0">
                <a:hlinkClick r:id="rId3"/>
              </a:rPr>
              <a:t>Creative Commons Attribution 2.0 UK: England &amp; Wales License</a:t>
            </a:r>
            <a:r>
              <a:rPr lang="en-US" dirty="0"/>
              <a:t>.</a:t>
            </a:r>
            <a:endParaRPr lang="en-NZ" dirty="0"/>
          </a:p>
        </p:txBody>
      </p:sp>
      <p:pic>
        <p:nvPicPr>
          <p:cNvPr id="1026" name="Picture 2" descr="Creative Commons Licen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00" y="324277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93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330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Research Dataset</vt:lpstr>
      <vt:lpstr>Subject-specific metadata</vt:lpstr>
      <vt:lpstr>Bibliographic Metadata</vt:lpstr>
      <vt:lpstr>Data Catalogue Record Metadata</vt:lpstr>
      <vt:lpstr>Catalogue Metadata</vt:lpstr>
      <vt:lpstr>Organisation Metadata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Shiobhan Smith</dc:creator>
  <cp:lastModifiedBy>Shiobhan Smith</cp:lastModifiedBy>
  <cp:revision>11</cp:revision>
  <dcterms:created xsi:type="dcterms:W3CDTF">2019-04-30T01:26:20Z</dcterms:created>
  <dcterms:modified xsi:type="dcterms:W3CDTF">2019-04-30T03:23:11Z</dcterms:modified>
</cp:coreProperties>
</file>