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6" r:id="rId3"/>
    <p:sldId id="277" r:id="rId4"/>
    <p:sldId id="278" r:id="rId5"/>
    <p:sldId id="274" r:id="rId6"/>
    <p:sldId id="267" r:id="rId7"/>
    <p:sldId id="268" r:id="rId8"/>
    <p:sldId id="279" r:id="rId9"/>
    <p:sldId id="280" r:id="rId10"/>
    <p:sldId id="281" r:id="rId11"/>
    <p:sldId id="282" r:id="rId12"/>
    <p:sldId id="275" r:id="rId13"/>
    <p:sldId id="270" r:id="rId14"/>
    <p:sldId id="271" r:id="rId15"/>
    <p:sldId id="272" r:id="rId16"/>
    <p:sldId id="276" r:id="rId17"/>
    <p:sldId id="265" r:id="rId18"/>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0128" autoAdjust="0"/>
  </p:normalViewPr>
  <p:slideViewPr>
    <p:cSldViewPr snapToGrid="0">
      <p:cViewPr varScale="1">
        <p:scale>
          <a:sx n="91" d="100"/>
          <a:sy n="91" d="100"/>
        </p:scale>
        <p:origin x="855"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2492" tIns="46246" rIns="92492" bIns="46246" rtlCol="0"/>
          <a:lstStyle>
            <a:lvl1pPr algn="l">
              <a:defRPr sz="1200"/>
            </a:lvl1pPr>
          </a:lstStyle>
          <a:p>
            <a:endParaRPr lang="en-NZ"/>
          </a:p>
        </p:txBody>
      </p:sp>
      <p:sp>
        <p:nvSpPr>
          <p:cNvPr id="3" name="Date Placeholder 2"/>
          <p:cNvSpPr>
            <a:spLocks noGrp="1"/>
          </p:cNvSpPr>
          <p:nvPr>
            <p:ph type="dt" sz="quarter" idx="1"/>
          </p:nvPr>
        </p:nvSpPr>
        <p:spPr>
          <a:xfrm>
            <a:off x="3855839" y="0"/>
            <a:ext cx="2949787" cy="498693"/>
          </a:xfrm>
          <a:prstGeom prst="rect">
            <a:avLst/>
          </a:prstGeom>
        </p:spPr>
        <p:txBody>
          <a:bodyPr vert="horz" lIns="92492" tIns="46246" rIns="92492" bIns="46246" rtlCol="0"/>
          <a:lstStyle>
            <a:lvl1pPr algn="r">
              <a:defRPr sz="1200"/>
            </a:lvl1pPr>
          </a:lstStyle>
          <a:p>
            <a:fld id="{40FD5A8B-DA7E-4166-AEBA-F9918642AE13}" type="datetimeFigureOut">
              <a:rPr lang="en-NZ" smtClean="0"/>
              <a:t>14/12/2018</a:t>
            </a:fld>
            <a:endParaRPr lang="en-NZ"/>
          </a:p>
        </p:txBody>
      </p:sp>
      <p:sp>
        <p:nvSpPr>
          <p:cNvPr id="4" name="Footer Placeholder 3"/>
          <p:cNvSpPr>
            <a:spLocks noGrp="1"/>
          </p:cNvSpPr>
          <p:nvPr>
            <p:ph type="ftr" sz="quarter" idx="2"/>
          </p:nvPr>
        </p:nvSpPr>
        <p:spPr>
          <a:xfrm>
            <a:off x="0" y="9440648"/>
            <a:ext cx="2949787" cy="498692"/>
          </a:xfrm>
          <a:prstGeom prst="rect">
            <a:avLst/>
          </a:prstGeom>
        </p:spPr>
        <p:txBody>
          <a:bodyPr vert="horz" lIns="92492" tIns="46246" rIns="92492" bIns="46246" rtlCol="0" anchor="b"/>
          <a:lstStyle>
            <a:lvl1pPr algn="l">
              <a:defRPr sz="1200"/>
            </a:lvl1pPr>
          </a:lstStyle>
          <a:p>
            <a:endParaRPr lang="en-NZ"/>
          </a:p>
        </p:txBody>
      </p:sp>
      <p:sp>
        <p:nvSpPr>
          <p:cNvPr id="5" name="Slide Number Placeholder 4"/>
          <p:cNvSpPr>
            <a:spLocks noGrp="1"/>
          </p:cNvSpPr>
          <p:nvPr>
            <p:ph type="sldNum" sz="quarter" idx="3"/>
          </p:nvPr>
        </p:nvSpPr>
        <p:spPr>
          <a:xfrm>
            <a:off x="3855839" y="9440648"/>
            <a:ext cx="2949787" cy="498692"/>
          </a:xfrm>
          <a:prstGeom prst="rect">
            <a:avLst/>
          </a:prstGeom>
        </p:spPr>
        <p:txBody>
          <a:bodyPr vert="horz" lIns="92492" tIns="46246" rIns="92492" bIns="46246" rtlCol="0" anchor="b"/>
          <a:lstStyle>
            <a:lvl1pPr algn="r">
              <a:defRPr sz="1200"/>
            </a:lvl1pPr>
          </a:lstStyle>
          <a:p>
            <a:fld id="{8441E3BA-4D23-4F8B-B3B3-DBF6463916DE}" type="slidenum">
              <a:rPr lang="en-NZ" smtClean="0"/>
              <a:t>‹#›</a:t>
            </a:fld>
            <a:endParaRPr lang="en-NZ"/>
          </a:p>
        </p:txBody>
      </p:sp>
    </p:spTree>
    <p:extLst>
      <p:ext uri="{BB962C8B-B14F-4D97-AF65-F5344CB8AC3E}">
        <p14:creationId xmlns:p14="http://schemas.microsoft.com/office/powerpoint/2010/main" val="189618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80" cy="498846"/>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6066" y="0"/>
            <a:ext cx="2949580" cy="498846"/>
          </a:xfrm>
          <a:prstGeom prst="rect">
            <a:avLst/>
          </a:prstGeom>
        </p:spPr>
        <p:txBody>
          <a:bodyPr vert="horz" lIns="91440" tIns="45720" rIns="91440" bIns="45720" rtlCol="0"/>
          <a:lstStyle>
            <a:lvl1pPr algn="r">
              <a:defRPr sz="1200"/>
            </a:lvl1pPr>
          </a:lstStyle>
          <a:p>
            <a:fld id="{56A99C03-6D10-4014-8DD3-38EFBEF8E6E8}" type="datetimeFigureOut">
              <a:rPr lang="en-NZ" smtClean="0"/>
              <a:t>14/12/2018</a:t>
            </a:fld>
            <a:endParaRPr lang="en-NZ"/>
          </a:p>
        </p:txBody>
      </p:sp>
      <p:sp>
        <p:nvSpPr>
          <p:cNvPr id="4" name="Slide Image Placeholder 3"/>
          <p:cNvSpPr>
            <a:spLocks noGrp="1" noRot="1" noChangeAspect="1"/>
          </p:cNvSpPr>
          <p:nvPr>
            <p:ph type="sldImg" idx="2"/>
          </p:nvPr>
        </p:nvSpPr>
        <p:spPr>
          <a:xfrm>
            <a:off x="420688" y="1241425"/>
            <a:ext cx="5965825" cy="335597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1031" y="4783457"/>
            <a:ext cx="5445138" cy="391389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40492"/>
            <a:ext cx="2949580" cy="498846"/>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6066" y="9440492"/>
            <a:ext cx="2949580" cy="498846"/>
          </a:xfrm>
          <a:prstGeom prst="rect">
            <a:avLst/>
          </a:prstGeom>
        </p:spPr>
        <p:txBody>
          <a:bodyPr vert="horz" lIns="91440" tIns="45720" rIns="91440" bIns="45720" rtlCol="0" anchor="b"/>
          <a:lstStyle>
            <a:lvl1pPr algn="r">
              <a:defRPr sz="1200"/>
            </a:lvl1pPr>
          </a:lstStyle>
          <a:p>
            <a:fld id="{ED77DA3F-796C-46AC-AFA9-C395F75CCE75}" type="slidenum">
              <a:rPr lang="en-NZ" smtClean="0"/>
              <a:t>‹#›</a:t>
            </a:fld>
            <a:endParaRPr lang="en-NZ"/>
          </a:p>
        </p:txBody>
      </p:sp>
    </p:spTree>
    <p:extLst>
      <p:ext uri="{BB962C8B-B14F-4D97-AF65-F5344CB8AC3E}">
        <p14:creationId xmlns:p14="http://schemas.microsoft.com/office/powerpoint/2010/main" val="214031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a:t>
            </a:fld>
            <a:endParaRPr lang="en-NZ"/>
          </a:p>
        </p:txBody>
      </p:sp>
    </p:spTree>
    <p:extLst>
      <p:ext uri="{BB962C8B-B14F-4D97-AF65-F5344CB8AC3E}">
        <p14:creationId xmlns:p14="http://schemas.microsoft.com/office/powerpoint/2010/main" val="545428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metadata standard or schema is a set group of elements that have been standardized for a particular field. Some scientific disciplines already have established metadata standards for data sets. Additionally, some data repositories also have their own standards. One of the standards listed below might be exactly what you need to document your data. If there is not a standard already in place for your data, there are several general purpose schemas that you can adapt to your needs.</a:t>
            </a:r>
          </a:p>
          <a:p>
            <a:endParaRPr lang="en-US" sz="1200" b="0" i="0" kern="1200" dirty="0" smtClean="0">
              <a:solidFill>
                <a:schemeClr val="tx1"/>
              </a:solidFill>
              <a:effectLst/>
              <a:latin typeface="+mn-lt"/>
              <a:ea typeface="+mn-ea"/>
              <a:cs typeface="+mn-cs"/>
            </a:endParaRPr>
          </a:p>
          <a:p>
            <a:r>
              <a:rPr lang="en-NZ" dirty="0" smtClean="0"/>
              <a:t>DDI example:</a:t>
            </a:r>
          </a:p>
          <a:p>
            <a:r>
              <a:rPr lang="en-NZ" dirty="0" smtClean="0"/>
              <a:t>http://www.ddialliance.org/training/getting-started/data-catalog</a:t>
            </a:r>
          </a:p>
          <a:p>
            <a:r>
              <a:rPr lang="en-NZ" dirty="0" smtClean="0"/>
              <a:t>Note</a:t>
            </a:r>
            <a:r>
              <a:rPr lang="en-NZ" baseline="0" dirty="0" smtClean="0"/>
              <a:t> – controlled vocab – exact meanings for each field</a:t>
            </a:r>
          </a:p>
          <a:p>
            <a:r>
              <a:rPr lang="en-NZ" baseline="0" dirty="0" smtClean="0"/>
              <a:t>API queries easier – knows exactly what is what and information can be exchanged easier</a:t>
            </a:r>
          </a:p>
          <a:p>
            <a:r>
              <a:rPr lang="en-NZ" baseline="0" dirty="0" smtClean="0"/>
              <a:t>Tools to help</a:t>
            </a:r>
          </a:p>
          <a:p>
            <a:endParaRPr lang="en-NZ" baseline="0" dirty="0" smtClean="0"/>
          </a:p>
          <a:p>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10</a:t>
            </a:fld>
            <a:endParaRPr lang="en-NZ"/>
          </a:p>
        </p:txBody>
      </p:sp>
    </p:spTree>
    <p:extLst>
      <p:ext uri="{BB962C8B-B14F-4D97-AF65-F5344CB8AC3E}">
        <p14:creationId xmlns:p14="http://schemas.microsoft.com/office/powerpoint/2010/main" val="2673522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metadata standard or schema is a set group of elements that have been standardized for a particular field. Some scientific disciplines already have established metadata standards for data sets. Additionally, some data repositories also have their own standards. One of the standards listed below might be exactly what you need to document your data. If there is not a standard already in place for your data, there are several general purpose schemas that you can adapt to your needs.</a:t>
            </a:r>
          </a:p>
          <a:p>
            <a:endParaRPr lang="en-US" sz="1200" b="0" i="0" kern="1200" dirty="0" smtClean="0">
              <a:solidFill>
                <a:schemeClr val="tx1"/>
              </a:solidFill>
              <a:effectLst/>
              <a:latin typeface="+mn-lt"/>
              <a:ea typeface="+mn-ea"/>
              <a:cs typeface="+mn-cs"/>
            </a:endParaRPr>
          </a:p>
          <a:p>
            <a:r>
              <a:rPr lang="en-NZ" dirty="0" smtClean="0"/>
              <a:t>DDI example:</a:t>
            </a:r>
          </a:p>
          <a:p>
            <a:r>
              <a:rPr lang="en-NZ" dirty="0" smtClean="0"/>
              <a:t>http://www.ddialliance.org/training/getting-started/data-catalog</a:t>
            </a:r>
          </a:p>
          <a:p>
            <a:r>
              <a:rPr lang="en-NZ" dirty="0" smtClean="0"/>
              <a:t>Note</a:t>
            </a:r>
            <a:r>
              <a:rPr lang="en-NZ" baseline="0" dirty="0" smtClean="0"/>
              <a:t> – controlled vocab – exact meanings for each field</a:t>
            </a:r>
          </a:p>
          <a:p>
            <a:r>
              <a:rPr lang="en-NZ" baseline="0" dirty="0" smtClean="0"/>
              <a:t>API queries easier – knows exactly what is what and information can be exchanged easier</a:t>
            </a:r>
          </a:p>
          <a:p>
            <a:r>
              <a:rPr lang="en-NZ" baseline="0" dirty="0" smtClean="0"/>
              <a:t>Tools to help</a:t>
            </a:r>
          </a:p>
          <a:p>
            <a:endParaRPr lang="en-NZ" baseline="0" dirty="0" smtClean="0"/>
          </a:p>
          <a:p>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11</a:t>
            </a:fld>
            <a:endParaRPr lang="en-NZ"/>
          </a:p>
        </p:txBody>
      </p:sp>
    </p:spTree>
    <p:extLst>
      <p:ext uri="{BB962C8B-B14F-4D97-AF65-F5344CB8AC3E}">
        <p14:creationId xmlns:p14="http://schemas.microsoft.com/office/powerpoint/2010/main" val="86430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https://youtu.be/66oNv_DJuPc</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12</a:t>
            </a:fld>
            <a:endParaRPr lang="en-NZ"/>
          </a:p>
        </p:txBody>
      </p:sp>
    </p:spTree>
    <p:extLst>
      <p:ext uri="{BB962C8B-B14F-4D97-AF65-F5344CB8AC3E}">
        <p14:creationId xmlns:p14="http://schemas.microsoft.com/office/powerpoint/2010/main" val="2087166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Acknowledge that two</a:t>
            </a:r>
            <a:r>
              <a:rPr lang="en-NZ" baseline="0" dirty="0" smtClean="0"/>
              <a:t> common ways data is shared is through supplementary materials and/or through departmental, project or personal webpage. – There are some cons however – may be costly, unlikely to offer a data repository’s functionality or long term solution.  Least likely to make your data collection visible to new users and contacts, or to sustain long term access to your data collection.</a:t>
            </a:r>
            <a:endParaRPr lang="en-NZ" dirty="0" smtClean="0"/>
          </a:p>
          <a:p>
            <a:endParaRPr lang="en-NZ" dirty="0" smtClean="0"/>
          </a:p>
          <a:p>
            <a:r>
              <a:rPr lang="en-NZ" dirty="0" smtClean="0"/>
              <a:t>https://figshare.com/articles/Perceptions_of_competence_strength_and_age_influence_voters_to_select_leaders_with_lower_pitched_voices/1478783 </a:t>
            </a:r>
          </a:p>
          <a:p>
            <a:endParaRPr lang="en-NZ" dirty="0" smtClean="0"/>
          </a:p>
          <a:p>
            <a:r>
              <a:rPr lang="en-NZ" dirty="0" smtClean="0"/>
              <a:t>https://www.wiki.ed.ac.uk/display/datashare/Sources+of+dataset+peer+review</a:t>
            </a:r>
          </a:p>
          <a:p>
            <a:endParaRPr lang="en-NZ" dirty="0" smtClean="0"/>
          </a:p>
          <a:p>
            <a:r>
              <a:rPr lang="en-NZ" dirty="0" smtClean="0"/>
              <a:t>https://creativecommons.org/share-your-work/licensing-types-examples/ </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13</a:t>
            </a:fld>
            <a:endParaRPr lang="en-NZ"/>
          </a:p>
        </p:txBody>
      </p:sp>
    </p:spTree>
    <p:extLst>
      <p:ext uri="{BB962C8B-B14F-4D97-AF65-F5344CB8AC3E}">
        <p14:creationId xmlns:p14="http://schemas.microsoft.com/office/powerpoint/2010/main" val="1643030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14</a:t>
            </a:fld>
            <a:endParaRPr lang="en-NZ"/>
          </a:p>
        </p:txBody>
      </p:sp>
    </p:spTree>
    <p:extLst>
      <p:ext uri="{BB962C8B-B14F-4D97-AF65-F5344CB8AC3E}">
        <p14:creationId xmlns:p14="http://schemas.microsoft.com/office/powerpoint/2010/main" val="596511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15</a:t>
            </a:fld>
            <a:endParaRPr lang="en-NZ"/>
          </a:p>
        </p:txBody>
      </p:sp>
    </p:spTree>
    <p:extLst>
      <p:ext uri="{BB962C8B-B14F-4D97-AF65-F5344CB8AC3E}">
        <p14:creationId xmlns:p14="http://schemas.microsoft.com/office/powerpoint/2010/main" val="1168360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16</a:t>
            </a:fld>
            <a:endParaRPr lang="en-NZ"/>
          </a:p>
        </p:txBody>
      </p:sp>
    </p:spTree>
    <p:extLst>
      <p:ext uri="{BB962C8B-B14F-4D97-AF65-F5344CB8AC3E}">
        <p14:creationId xmlns:p14="http://schemas.microsoft.com/office/powerpoint/2010/main" val="421343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17</a:t>
            </a:fld>
            <a:endParaRPr lang="en-NZ"/>
          </a:p>
        </p:txBody>
      </p:sp>
    </p:spTree>
    <p:extLst>
      <p:ext uri="{BB962C8B-B14F-4D97-AF65-F5344CB8AC3E}">
        <p14:creationId xmlns:p14="http://schemas.microsoft.com/office/powerpoint/2010/main" val="62849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 your discipline what is your research data</a:t>
            </a:r>
          </a:p>
          <a:p>
            <a:endParaRPr lang="en-NZ" dirty="0" smtClean="0"/>
          </a:p>
          <a:p>
            <a:r>
              <a:rPr lang="en-NZ" dirty="0" smtClean="0"/>
              <a:t>Talk to your neighbour then share </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2</a:t>
            </a:fld>
            <a:endParaRPr lang="en-NZ"/>
          </a:p>
        </p:txBody>
      </p:sp>
    </p:spTree>
    <p:extLst>
      <p:ext uri="{BB962C8B-B14F-4D97-AF65-F5344CB8AC3E}">
        <p14:creationId xmlns:p14="http://schemas.microsoft.com/office/powerpoint/2010/main" val="250738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3</a:t>
            </a:fld>
            <a:endParaRPr lang="en-NZ"/>
          </a:p>
        </p:txBody>
      </p:sp>
    </p:spTree>
    <p:extLst>
      <p:ext uri="{BB962C8B-B14F-4D97-AF65-F5344CB8AC3E}">
        <p14:creationId xmlns:p14="http://schemas.microsoft.com/office/powerpoint/2010/main" val="256974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4</a:t>
            </a:fld>
            <a:endParaRPr lang="en-NZ"/>
          </a:p>
        </p:txBody>
      </p:sp>
    </p:spTree>
    <p:extLst>
      <p:ext uri="{BB962C8B-B14F-4D97-AF65-F5344CB8AC3E}">
        <p14:creationId xmlns:p14="http://schemas.microsoft.com/office/powerpoint/2010/main" val="22075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5</a:t>
            </a:fld>
            <a:endParaRPr lang="en-NZ"/>
          </a:p>
        </p:txBody>
      </p:sp>
    </p:spTree>
    <p:extLst>
      <p:ext uri="{BB962C8B-B14F-4D97-AF65-F5344CB8AC3E}">
        <p14:creationId xmlns:p14="http://schemas.microsoft.com/office/powerpoint/2010/main" val="407906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6</a:t>
            </a:fld>
            <a:endParaRPr lang="en-NZ"/>
          </a:p>
        </p:txBody>
      </p:sp>
    </p:spTree>
    <p:extLst>
      <p:ext uri="{BB962C8B-B14F-4D97-AF65-F5344CB8AC3E}">
        <p14:creationId xmlns:p14="http://schemas.microsoft.com/office/powerpoint/2010/main" val="155897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https://www.otago.ac.nz/library/dmp/index.html</a:t>
            </a:r>
          </a:p>
          <a:p>
            <a:r>
              <a:rPr lang="en-NZ" dirty="0" smtClean="0"/>
              <a:t>Designed for all disciplines.</a:t>
            </a:r>
            <a:r>
              <a:rPr lang="en-NZ" baseline="0" dirty="0" smtClean="0"/>
              <a:t>  No compulsory fields deliberate.  Output to txt file… why (relates to level 3)?</a:t>
            </a:r>
          </a:p>
          <a:p>
            <a:endParaRPr lang="en-NZ" baseline="0" dirty="0" smtClean="0"/>
          </a:p>
          <a:p>
            <a:r>
              <a:rPr lang="en-NZ" baseline="0" dirty="0" smtClean="0"/>
              <a:t>Related policies:</a:t>
            </a:r>
            <a:endParaRPr lang="en-NZ" dirty="0" smtClean="0"/>
          </a:p>
          <a:p>
            <a:endParaRPr lang="en-NZ" dirty="0" smtClean="0"/>
          </a:p>
          <a:p>
            <a:r>
              <a:rPr lang="en-NZ" dirty="0" smtClean="0"/>
              <a:t>https://www.otago.ac.nz/administration/policies/otago003211.html</a:t>
            </a:r>
          </a:p>
          <a:p>
            <a:endParaRPr lang="en-NZ" dirty="0" smtClean="0"/>
          </a:p>
          <a:p>
            <a:r>
              <a:rPr lang="en-NZ" dirty="0" smtClean="0"/>
              <a:t>https://www.otago.ac.nz/administration/policies/otago003228.html</a:t>
            </a:r>
          </a:p>
          <a:p>
            <a:endParaRPr lang="en-NZ" dirty="0" smtClean="0"/>
          </a:p>
          <a:p>
            <a:endParaRPr lang="en-NZ" dirty="0" smtClean="0"/>
          </a:p>
          <a:p>
            <a:r>
              <a:rPr lang="en-NZ" dirty="0" smtClean="0"/>
              <a:t>DMP exercise</a:t>
            </a:r>
          </a:p>
          <a:p>
            <a:r>
              <a:rPr lang="en-NZ" dirty="0" smtClean="0"/>
              <a:t>-Did</a:t>
            </a:r>
            <a:r>
              <a:rPr lang="en-NZ" baseline="0" dirty="0" smtClean="0"/>
              <a:t> the DMP help you think more holistically about your data? How?</a:t>
            </a:r>
          </a:p>
          <a:p>
            <a:r>
              <a:rPr lang="en-NZ" baseline="0" dirty="0" smtClean="0"/>
              <a:t>-What questions were the hardest to answer? Why?</a:t>
            </a:r>
          </a:p>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7</a:t>
            </a:fld>
            <a:endParaRPr lang="en-NZ"/>
          </a:p>
        </p:txBody>
      </p:sp>
    </p:spTree>
    <p:extLst>
      <p:ext uri="{BB962C8B-B14F-4D97-AF65-F5344CB8AC3E}">
        <p14:creationId xmlns:p14="http://schemas.microsoft.com/office/powerpoint/2010/main" val="2272353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metadata standard or schema is a set group of elements that have been standardized for a particular field. Some scientific disciplines already have established metadata standards for data sets. Additionally, some data repositories also have their own standards. One of the standards listed below might be exactly what you need to document your data. If there is not a standard already in place for your data, there are several general purpose schemas that you can adapt to your needs.</a:t>
            </a:r>
          </a:p>
          <a:p>
            <a:endParaRPr lang="en-US" sz="1200" b="0" i="0" kern="1200" dirty="0" smtClean="0">
              <a:solidFill>
                <a:schemeClr val="tx1"/>
              </a:solidFill>
              <a:effectLst/>
              <a:latin typeface="+mn-lt"/>
              <a:ea typeface="+mn-ea"/>
              <a:cs typeface="+mn-cs"/>
            </a:endParaRPr>
          </a:p>
          <a:p>
            <a:r>
              <a:rPr lang="en-NZ" dirty="0" smtClean="0"/>
              <a:t>DDI example:</a:t>
            </a:r>
          </a:p>
          <a:p>
            <a:r>
              <a:rPr lang="en-NZ" dirty="0" smtClean="0"/>
              <a:t>http://www.ddialliance.org/training/getting-started/data-catalog</a:t>
            </a:r>
          </a:p>
          <a:p>
            <a:r>
              <a:rPr lang="en-NZ" dirty="0" smtClean="0"/>
              <a:t>Note</a:t>
            </a:r>
            <a:r>
              <a:rPr lang="en-NZ" baseline="0" dirty="0" smtClean="0"/>
              <a:t> – controlled vocab – exact meanings for each field</a:t>
            </a:r>
          </a:p>
          <a:p>
            <a:r>
              <a:rPr lang="en-NZ" baseline="0" dirty="0" smtClean="0"/>
              <a:t>API queries easier – knows exactly what is what and information can be exchanged easier</a:t>
            </a:r>
          </a:p>
          <a:p>
            <a:r>
              <a:rPr lang="en-NZ" baseline="0" dirty="0" smtClean="0"/>
              <a:t>Tools to help</a:t>
            </a:r>
          </a:p>
          <a:p>
            <a:endParaRPr lang="en-NZ" baseline="0" dirty="0" smtClean="0"/>
          </a:p>
          <a:p>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8</a:t>
            </a:fld>
            <a:endParaRPr lang="en-NZ"/>
          </a:p>
        </p:txBody>
      </p:sp>
    </p:spTree>
    <p:extLst>
      <p:ext uri="{BB962C8B-B14F-4D97-AF65-F5344CB8AC3E}">
        <p14:creationId xmlns:p14="http://schemas.microsoft.com/office/powerpoint/2010/main" val="271349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metadata standard or schema is a set group of elements that have been standardized for a particular field. Some scientific disciplines already have established metadata standards for data sets. Additionally, some data repositories also have their own standards. One of the standards listed below might be exactly what you need to document your data. If there is not a standard already in place for your data, there are several general purpose schemas that you can adapt to your needs.</a:t>
            </a:r>
          </a:p>
          <a:p>
            <a:endParaRPr lang="en-US" sz="1200" b="0" i="0" kern="1200" dirty="0" smtClean="0">
              <a:solidFill>
                <a:schemeClr val="tx1"/>
              </a:solidFill>
              <a:effectLst/>
              <a:latin typeface="+mn-lt"/>
              <a:ea typeface="+mn-ea"/>
              <a:cs typeface="+mn-cs"/>
            </a:endParaRPr>
          </a:p>
          <a:p>
            <a:r>
              <a:rPr lang="en-NZ" dirty="0" smtClean="0"/>
              <a:t>DDI example:</a:t>
            </a:r>
          </a:p>
          <a:p>
            <a:r>
              <a:rPr lang="en-NZ" dirty="0" smtClean="0"/>
              <a:t>http://www.ddialliance.org/training/getting-started/data-catalog</a:t>
            </a:r>
          </a:p>
          <a:p>
            <a:r>
              <a:rPr lang="en-NZ" dirty="0" smtClean="0"/>
              <a:t>Note</a:t>
            </a:r>
            <a:r>
              <a:rPr lang="en-NZ" baseline="0" dirty="0" smtClean="0"/>
              <a:t> – controlled vocab – exact meanings for each field</a:t>
            </a:r>
          </a:p>
          <a:p>
            <a:r>
              <a:rPr lang="en-NZ" baseline="0" dirty="0" smtClean="0"/>
              <a:t>API queries easier – knows exactly what is what and information can be exchanged easier</a:t>
            </a:r>
          </a:p>
          <a:p>
            <a:r>
              <a:rPr lang="en-NZ" baseline="0" dirty="0" smtClean="0"/>
              <a:t>Tools to help</a:t>
            </a:r>
          </a:p>
          <a:p>
            <a:endParaRPr lang="en-NZ" baseline="0" dirty="0" smtClean="0"/>
          </a:p>
          <a:p>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9</a:t>
            </a:fld>
            <a:endParaRPr lang="en-NZ"/>
          </a:p>
        </p:txBody>
      </p:sp>
    </p:spTree>
    <p:extLst>
      <p:ext uri="{BB962C8B-B14F-4D97-AF65-F5344CB8AC3E}">
        <p14:creationId xmlns:p14="http://schemas.microsoft.com/office/powerpoint/2010/main" val="429236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14/12/2018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94837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14/12/2018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7563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14/12/2018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11308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14/12/2018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20937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397295-43EC-4A22-AFF8-6A77B4311C9B}" type="datetimeFigureOut">
              <a:rPr lang="en-NZ" smtClean="0"/>
              <a:t>14/12/2018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44851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B9397295-43EC-4A22-AFF8-6A77B4311C9B}" type="datetimeFigureOut">
              <a:rPr lang="en-NZ" smtClean="0"/>
              <a:t>14/12/2018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39750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B9397295-43EC-4A22-AFF8-6A77B4311C9B}" type="datetimeFigureOut">
              <a:rPr lang="en-NZ" smtClean="0"/>
              <a:t>14/12/2018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43860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B9397295-43EC-4A22-AFF8-6A77B4311C9B}" type="datetimeFigureOut">
              <a:rPr lang="en-NZ" smtClean="0"/>
              <a:t>14/12/2018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330720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97295-43EC-4A22-AFF8-6A77B4311C9B}" type="datetimeFigureOut">
              <a:rPr lang="en-NZ" smtClean="0"/>
              <a:t>14/12/2018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61349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397295-43EC-4A22-AFF8-6A77B4311C9B}" type="datetimeFigureOut">
              <a:rPr lang="en-NZ" smtClean="0"/>
              <a:t>14/12/2018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08134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397295-43EC-4A22-AFF8-6A77B4311C9B}" type="datetimeFigureOut">
              <a:rPr lang="en-NZ" smtClean="0"/>
              <a:t>14/12/2018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416345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97295-43EC-4A22-AFF8-6A77B4311C9B}" type="datetimeFigureOut">
              <a:rPr lang="en-NZ" smtClean="0"/>
              <a:t>14/12/2018</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2602C-C321-4A24-8894-ADE2DC48FE71}" type="slidenum">
              <a:rPr lang="en-NZ" smtClean="0"/>
              <a:t>‹#›</a:t>
            </a:fld>
            <a:endParaRPr lang="en-NZ"/>
          </a:p>
        </p:txBody>
      </p:sp>
    </p:spTree>
    <p:extLst>
      <p:ext uri="{BB962C8B-B14F-4D97-AF65-F5344CB8AC3E}">
        <p14:creationId xmlns:p14="http://schemas.microsoft.com/office/powerpoint/2010/main" val="353270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s://www.youtube.com/embed/66oNv_DJuPc" TargetMode="Externa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tago.ac.nz/library/dmp/index.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465" y="5892024"/>
            <a:ext cx="4122963" cy="903284"/>
          </a:xfrm>
          <a:prstGeom prst="rect">
            <a:avLst/>
          </a:prstGeom>
        </p:spPr>
      </p:pic>
      <p:sp>
        <p:nvSpPr>
          <p:cNvPr id="2" name="TextBox 1"/>
          <p:cNvSpPr txBox="1"/>
          <p:nvPr/>
        </p:nvSpPr>
        <p:spPr>
          <a:xfrm>
            <a:off x="122465" y="155121"/>
            <a:ext cx="11683093" cy="954107"/>
          </a:xfrm>
          <a:prstGeom prst="rect">
            <a:avLst/>
          </a:prstGeom>
          <a:noFill/>
        </p:spPr>
        <p:txBody>
          <a:bodyPr wrap="square" rtlCol="0">
            <a:spAutoFit/>
          </a:bodyPr>
          <a:lstStyle/>
          <a:p>
            <a:r>
              <a:rPr lang="en-US" sz="2800" b="1" dirty="0"/>
              <a:t>Data Management: Make sense of the complexity around data storage, description, re-use and archiving.</a:t>
            </a:r>
            <a:endParaRPr lang="en-NZ" sz="2800" b="1" dirty="0"/>
          </a:p>
        </p:txBody>
      </p:sp>
      <p:sp>
        <p:nvSpPr>
          <p:cNvPr id="5" name="TextBox 4"/>
          <p:cNvSpPr txBox="1"/>
          <p:nvPr/>
        </p:nvSpPr>
        <p:spPr>
          <a:xfrm>
            <a:off x="122465" y="4800600"/>
            <a:ext cx="3872150" cy="369332"/>
          </a:xfrm>
          <a:prstGeom prst="rect">
            <a:avLst/>
          </a:prstGeom>
          <a:noFill/>
        </p:spPr>
        <p:txBody>
          <a:bodyPr wrap="none" rtlCol="0">
            <a:spAutoFit/>
          </a:bodyPr>
          <a:lstStyle/>
          <a:p>
            <a:r>
              <a:rPr lang="en-NZ" dirty="0" smtClean="0"/>
              <a:t>Shiobhan </a:t>
            </a:r>
            <a:r>
              <a:rPr lang="en-NZ" dirty="0" smtClean="0"/>
              <a:t>Smith, Research Support Unit</a:t>
            </a:r>
          </a:p>
        </p:txBody>
      </p:sp>
      <p:pic>
        <p:nvPicPr>
          <p:cNvPr id="2050"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0315" y="870510"/>
            <a:ext cx="5580744" cy="581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087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886" y="329113"/>
            <a:ext cx="7598228" cy="6078583"/>
          </a:xfrm>
          <a:prstGeom prst="rect">
            <a:avLst/>
          </a:prstGeom>
          <a:ln>
            <a:solidFill>
              <a:schemeClr val="tx1"/>
            </a:solidFill>
          </a:ln>
        </p:spPr>
      </p:pic>
      <p:sp>
        <p:nvSpPr>
          <p:cNvPr id="8" name="Content Placeholder 7"/>
          <p:cNvSpPr>
            <a:spLocks noGrp="1"/>
          </p:cNvSpPr>
          <p:nvPr>
            <p:ph idx="1"/>
          </p:nvPr>
        </p:nvSpPr>
        <p:spPr/>
        <p:txBody>
          <a:bodyPr/>
          <a:lstStyle/>
          <a:p>
            <a:endParaRPr lang="en-NZ" dirty="0"/>
          </a:p>
        </p:txBody>
      </p:sp>
    </p:spTree>
    <p:extLst>
      <p:ext uri="{BB962C8B-B14F-4D97-AF65-F5344CB8AC3E}">
        <p14:creationId xmlns:p14="http://schemas.microsoft.com/office/powerpoint/2010/main" val="1067202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9597"/>
            <a:ext cx="10515600" cy="3802289"/>
          </a:xfrm>
        </p:spPr>
        <p:txBody>
          <a:bodyPr/>
          <a:lstStyle/>
          <a:p>
            <a:pPr lvl="1"/>
            <a:r>
              <a:rPr lang="en-NZ" sz="2800" dirty="0" smtClean="0"/>
              <a:t>Save your data in formats that allow the future you, or another future researcher, to open them</a:t>
            </a:r>
          </a:p>
          <a:p>
            <a:pPr lvl="1"/>
            <a:r>
              <a:rPr lang="en-NZ" sz="2800" dirty="0" smtClean="0"/>
              <a:t>If you are working with data as part of a bigger research team, clarify your long term access and use to that data</a:t>
            </a:r>
          </a:p>
          <a:p>
            <a:pPr lvl="1"/>
            <a:r>
              <a:rPr lang="en-NZ" sz="2800" dirty="0" smtClean="0"/>
              <a:t>Document everything  </a:t>
            </a:r>
          </a:p>
          <a:p>
            <a:pPr lvl="2"/>
            <a:r>
              <a:rPr lang="en-NZ" sz="2400" dirty="0" smtClean="0"/>
              <a:t>Metadata is the </a:t>
            </a:r>
            <a:r>
              <a:rPr lang="en-NZ" sz="2400" dirty="0" smtClean="0"/>
              <a:t>key first step</a:t>
            </a:r>
            <a:endParaRPr lang="en-NZ" sz="2400" dirty="0" smtClean="0"/>
          </a:p>
          <a:p>
            <a:pPr lvl="1"/>
            <a:r>
              <a:rPr lang="en-NZ" sz="2800" dirty="0" smtClean="0"/>
              <a:t>Plan for long-term </a:t>
            </a:r>
            <a:r>
              <a:rPr lang="en-NZ" sz="2800" dirty="0" smtClean="0"/>
              <a:t>storage</a:t>
            </a:r>
          </a:p>
          <a:p>
            <a:pPr lvl="2"/>
            <a:r>
              <a:rPr lang="en-NZ" sz="2400" dirty="0" smtClean="0"/>
              <a:t>Level of security and terms of use</a:t>
            </a:r>
            <a:endParaRPr lang="en-NZ" sz="2400" dirty="0" smtClean="0"/>
          </a:p>
          <a:p>
            <a:pPr lvl="1"/>
            <a:endParaRPr lang="en-NZ" dirty="0" smtClean="0"/>
          </a:p>
        </p:txBody>
      </p:sp>
      <p:sp>
        <p:nvSpPr>
          <p:cNvPr id="4" name="Title 1"/>
          <p:cNvSpPr txBox="1">
            <a:spLocks/>
          </p:cNvSpPr>
          <p:nvPr/>
        </p:nvSpPr>
        <p:spPr>
          <a:xfrm>
            <a:off x="1058917" y="1864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3</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Gain: Data that lives beyond the life of one specific research project.  </a:t>
            </a:r>
            <a:endParaRPr lang="en-NZ" dirty="0"/>
          </a:p>
        </p:txBody>
      </p:sp>
    </p:spTree>
    <p:extLst>
      <p:ext uri="{BB962C8B-B14F-4D97-AF65-F5344CB8AC3E}">
        <p14:creationId xmlns:p14="http://schemas.microsoft.com/office/powerpoint/2010/main" val="3537447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6oNv_DJuPc"/>
          <p:cNvPicPr>
            <a:picLocks noGrp="1" noRot="1" noChangeAspect="1"/>
          </p:cNvPicPr>
          <p:nvPr>
            <p:ph idx="1"/>
            <a:videoFile r:link="rId1"/>
          </p:nvPr>
        </p:nvPicPr>
        <p:blipFill>
          <a:blip r:embed="rId4"/>
          <a:stretch>
            <a:fillRect/>
          </a:stretch>
        </p:blipFill>
        <p:spPr>
          <a:xfrm>
            <a:off x="342295" y="192541"/>
            <a:ext cx="11507410" cy="6472918"/>
          </a:xfrm>
          <a:prstGeom prst="rect">
            <a:avLst/>
          </a:prstGeom>
        </p:spPr>
      </p:pic>
    </p:spTree>
    <p:extLst>
      <p:ext uri="{BB962C8B-B14F-4D97-AF65-F5344CB8AC3E}">
        <p14:creationId xmlns:p14="http://schemas.microsoft.com/office/powerpoint/2010/main" val="3200330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5034"/>
            <a:ext cx="10515600" cy="3802289"/>
          </a:xfrm>
        </p:spPr>
        <p:txBody>
          <a:bodyPr>
            <a:noAutofit/>
          </a:bodyPr>
          <a:lstStyle/>
          <a:p>
            <a:pPr lvl="1"/>
            <a:r>
              <a:rPr lang="en-NZ" sz="2800" dirty="0" smtClean="0"/>
              <a:t>Data as a first class research output?</a:t>
            </a:r>
          </a:p>
          <a:p>
            <a:pPr lvl="1"/>
            <a:r>
              <a:rPr lang="en-NZ" sz="2800" dirty="0" smtClean="0"/>
              <a:t>Data </a:t>
            </a:r>
            <a:r>
              <a:rPr lang="en-NZ" sz="2800" dirty="0" smtClean="0"/>
              <a:t>Repositories</a:t>
            </a:r>
          </a:p>
          <a:p>
            <a:pPr lvl="2"/>
            <a:r>
              <a:rPr lang="en-NZ" sz="2400" dirty="0" smtClean="0"/>
              <a:t>Domain/discipline Specific vs General vs Institutional</a:t>
            </a:r>
          </a:p>
          <a:p>
            <a:pPr lvl="2"/>
            <a:r>
              <a:rPr lang="en-NZ" sz="2400" dirty="0" smtClean="0"/>
              <a:t>Persistent Identifier for your data </a:t>
            </a:r>
          </a:p>
          <a:p>
            <a:pPr lvl="2"/>
            <a:r>
              <a:rPr lang="en-NZ" sz="2400" dirty="0" smtClean="0"/>
              <a:t>Citation Impact</a:t>
            </a:r>
          </a:p>
          <a:p>
            <a:pPr lvl="1"/>
            <a:r>
              <a:rPr lang="en-NZ" sz="2800" dirty="0" smtClean="0"/>
              <a:t>Data </a:t>
            </a:r>
            <a:r>
              <a:rPr lang="en-NZ" sz="2800" dirty="0" smtClean="0"/>
              <a:t>Journals?</a:t>
            </a:r>
            <a:endParaRPr lang="en-NZ" sz="2800" dirty="0" smtClean="0"/>
          </a:p>
          <a:p>
            <a:pPr lvl="1"/>
            <a:r>
              <a:rPr lang="en-NZ" sz="2800" dirty="0" smtClean="0"/>
              <a:t>Creative commons licence?</a:t>
            </a:r>
            <a:r>
              <a:rPr lang="en-NZ" sz="2800" dirty="0"/>
              <a:t> </a:t>
            </a:r>
            <a:endParaRPr lang="en-NZ" sz="2800" dirty="0" smtClean="0"/>
          </a:p>
          <a:p>
            <a:pPr lvl="1"/>
            <a:r>
              <a:rPr lang="en-NZ" sz="2800" dirty="0" smtClean="0"/>
              <a:t>Open </a:t>
            </a:r>
            <a:r>
              <a:rPr lang="en-NZ" sz="2800" dirty="0"/>
              <a:t>Science/Research movement and the reproducibility crisis</a:t>
            </a:r>
          </a:p>
          <a:p>
            <a:pPr lvl="2"/>
            <a:r>
              <a:rPr lang="en-NZ" sz="2400" dirty="0"/>
              <a:t>Where do you think your discipline </a:t>
            </a:r>
            <a:r>
              <a:rPr lang="en-NZ" sz="2400" dirty="0" smtClean="0"/>
              <a:t>stands on reproducibility?</a:t>
            </a:r>
            <a:endParaRPr lang="en-NZ" sz="2800" dirty="0"/>
          </a:p>
          <a:p>
            <a:pPr lvl="1"/>
            <a:endParaRPr lang="en-NZ" sz="2800"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4</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Gain: Visibility and Impact.  </a:t>
            </a:r>
            <a:endParaRPr lang="en-NZ" dirty="0"/>
          </a:p>
        </p:txBody>
      </p:sp>
    </p:spTree>
    <p:extLst>
      <p:ext uri="{BB962C8B-B14F-4D97-AF65-F5344CB8AC3E}">
        <p14:creationId xmlns:p14="http://schemas.microsoft.com/office/powerpoint/2010/main" val="2119150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Pro Level</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Go F.A.I.R.</a:t>
            </a:r>
            <a:endParaRPr lang="en-NZ" dirty="0"/>
          </a:p>
        </p:txBody>
      </p:sp>
      <p:pic>
        <p:nvPicPr>
          <p:cNvPr id="8" name="Picture 7"/>
          <p:cNvPicPr>
            <a:picLocks noChangeAspect="1"/>
          </p:cNvPicPr>
          <p:nvPr/>
        </p:nvPicPr>
        <p:blipFill>
          <a:blip r:embed="rId3"/>
          <a:stretch>
            <a:fillRect/>
          </a:stretch>
        </p:blipFill>
        <p:spPr>
          <a:xfrm>
            <a:off x="2382051" y="2166258"/>
            <a:ext cx="7427898" cy="2525485"/>
          </a:xfrm>
          <a:prstGeom prst="rect">
            <a:avLst/>
          </a:prstGeom>
        </p:spPr>
      </p:pic>
    </p:spTree>
    <p:extLst>
      <p:ext uri="{BB962C8B-B14F-4D97-AF65-F5344CB8AC3E}">
        <p14:creationId xmlns:p14="http://schemas.microsoft.com/office/powerpoint/2010/main" val="3266933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00742" y="501478"/>
            <a:ext cx="11201401" cy="5632311"/>
          </a:xfrm>
          <a:prstGeom prst="rect">
            <a:avLst/>
          </a:prstGeom>
        </p:spPr>
        <p:txBody>
          <a:bodyPr wrap="square">
            <a:spAutoFit/>
          </a:bodyPr>
          <a:lstStyle/>
          <a:p>
            <a:r>
              <a:rPr lang="en-US" b="1" dirty="0"/>
              <a:t>Findable</a:t>
            </a:r>
          </a:p>
          <a:p>
            <a:r>
              <a:rPr lang="en-US" dirty="0"/>
              <a:t>This includes assigning a </a:t>
            </a:r>
            <a:r>
              <a:rPr lang="en-US" b="1" dirty="0"/>
              <a:t>persistent identifier </a:t>
            </a:r>
            <a:r>
              <a:rPr lang="en-US" dirty="0"/>
              <a:t>(like a DOI or Handle), having </a:t>
            </a:r>
            <a:r>
              <a:rPr lang="en-US" b="1" dirty="0"/>
              <a:t>rich metadata </a:t>
            </a:r>
            <a:r>
              <a:rPr lang="en-US" dirty="0"/>
              <a:t>to describe the data and making sure it is findable through disciplinary discovery portals (local and international).</a:t>
            </a:r>
          </a:p>
          <a:p>
            <a:endParaRPr lang="en-US" dirty="0"/>
          </a:p>
          <a:p>
            <a:r>
              <a:rPr lang="en-US" b="1" dirty="0"/>
              <a:t>Accessible</a:t>
            </a:r>
          </a:p>
          <a:p>
            <a:r>
              <a:rPr lang="en-US" dirty="0"/>
              <a:t>This may include making the data open using a </a:t>
            </a:r>
            <a:r>
              <a:rPr lang="en-US" dirty="0" err="1"/>
              <a:t>standardised</a:t>
            </a:r>
            <a:r>
              <a:rPr lang="en-US" dirty="0"/>
              <a:t> protocol. However the data does not necessarily have to be open. There are sometimes good reasons why data cannot be made open, for example privacy concerns, national security or commercial interests. If it is not open there should be </a:t>
            </a:r>
            <a:r>
              <a:rPr lang="en-US" b="1" dirty="0"/>
              <a:t>clarity and transparency around the conditions governing access and reuse</a:t>
            </a:r>
            <a:r>
              <a:rPr lang="en-US" dirty="0"/>
              <a:t>.</a:t>
            </a:r>
          </a:p>
          <a:p>
            <a:endParaRPr lang="en-US" dirty="0"/>
          </a:p>
          <a:p>
            <a:r>
              <a:rPr lang="en-US" b="1" dirty="0"/>
              <a:t>Interoperable</a:t>
            </a:r>
          </a:p>
          <a:p>
            <a:r>
              <a:rPr lang="en-US" dirty="0"/>
              <a:t>To be interoperable the data will need to use community agreed formats, language and vocabularies. The metadata will also need to use a community agreed standards and vocabularies, and contain links to related information using identifiers.</a:t>
            </a:r>
          </a:p>
          <a:p>
            <a:endParaRPr lang="en-US" dirty="0"/>
          </a:p>
          <a:p>
            <a:r>
              <a:rPr lang="en-US" b="1" dirty="0"/>
              <a:t>Reusable</a:t>
            </a:r>
          </a:p>
          <a:p>
            <a:r>
              <a:rPr lang="en-US" dirty="0"/>
              <a:t>Reusable data should maintain its initial richness. For example, it should not be diminished for the purpose of explaining the findings in one particular publication. It needs a clear machine readable </a:t>
            </a:r>
            <a:r>
              <a:rPr lang="en-US" dirty="0" err="1"/>
              <a:t>licence</a:t>
            </a:r>
            <a:r>
              <a:rPr lang="en-US" dirty="0"/>
              <a:t> and provenance information on how the data was formed. It should also have discipline-specific data and metadata standards to give it rich contextual information that will allow for reuse.</a:t>
            </a:r>
            <a:endParaRPr lang="en-NZ" dirty="0"/>
          </a:p>
        </p:txBody>
      </p:sp>
      <p:sp>
        <p:nvSpPr>
          <p:cNvPr id="9" name="TextBox 8"/>
          <p:cNvSpPr txBox="1"/>
          <p:nvPr/>
        </p:nvSpPr>
        <p:spPr>
          <a:xfrm>
            <a:off x="7462156" y="6433457"/>
            <a:ext cx="6477000" cy="307777"/>
          </a:xfrm>
          <a:prstGeom prst="rect">
            <a:avLst/>
          </a:prstGeom>
          <a:noFill/>
        </p:spPr>
        <p:txBody>
          <a:bodyPr wrap="square" rtlCol="0">
            <a:spAutoFit/>
          </a:bodyPr>
          <a:lstStyle/>
          <a:p>
            <a:r>
              <a:rPr lang="en-NZ" sz="1400" dirty="0" smtClean="0"/>
              <a:t>From: </a:t>
            </a:r>
            <a:r>
              <a:rPr lang="en-NZ" sz="1400" dirty="0"/>
              <a:t>https://www.ands.org.au/working-with-data/fairdata</a:t>
            </a:r>
          </a:p>
        </p:txBody>
      </p:sp>
    </p:spTree>
    <p:extLst>
      <p:ext uri="{BB962C8B-B14F-4D97-AF65-F5344CB8AC3E}">
        <p14:creationId xmlns:p14="http://schemas.microsoft.com/office/powerpoint/2010/main" val="1082271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Pro Level</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Go F.A.I.R.</a:t>
            </a:r>
            <a:endParaRPr lang="en-NZ" dirty="0"/>
          </a:p>
        </p:txBody>
      </p:sp>
      <p:pic>
        <p:nvPicPr>
          <p:cNvPr id="8" name="Picture 7"/>
          <p:cNvPicPr>
            <a:picLocks noChangeAspect="1"/>
          </p:cNvPicPr>
          <p:nvPr/>
        </p:nvPicPr>
        <p:blipFill>
          <a:blip r:embed="rId3"/>
          <a:stretch>
            <a:fillRect/>
          </a:stretch>
        </p:blipFill>
        <p:spPr>
          <a:xfrm>
            <a:off x="2382051" y="2166258"/>
            <a:ext cx="7427898" cy="2525485"/>
          </a:xfrm>
          <a:prstGeom prst="rect">
            <a:avLst/>
          </a:prstGeom>
        </p:spPr>
      </p:pic>
      <p:sp>
        <p:nvSpPr>
          <p:cNvPr id="2" name="Rectangle 1"/>
          <p:cNvSpPr/>
          <p:nvPr/>
        </p:nvSpPr>
        <p:spPr>
          <a:xfrm>
            <a:off x="2079171" y="1843088"/>
            <a:ext cx="3897086" cy="3229655"/>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08414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258"/>
            <a:ext cx="2492829" cy="776288"/>
          </a:xfrm>
        </p:spPr>
        <p:txBody>
          <a:bodyPr>
            <a:normAutofit/>
          </a:bodyPr>
          <a:lstStyle/>
          <a:p>
            <a:r>
              <a:rPr lang="en-NZ" sz="2800" b="1" dirty="0" smtClean="0">
                <a:latin typeface="+mn-lt"/>
              </a:rPr>
              <a:t>Key Takeaways</a:t>
            </a:r>
            <a:endParaRPr lang="en-NZ" sz="2800" b="1" dirty="0">
              <a:latin typeface="+mn-lt"/>
            </a:endParaRPr>
          </a:p>
        </p:txBody>
      </p:sp>
      <p:sp>
        <p:nvSpPr>
          <p:cNvPr id="3" name="Content Placeholder 2"/>
          <p:cNvSpPr>
            <a:spLocks noGrp="1"/>
          </p:cNvSpPr>
          <p:nvPr>
            <p:ph idx="1"/>
          </p:nvPr>
        </p:nvSpPr>
        <p:spPr>
          <a:xfrm>
            <a:off x="838200" y="1135517"/>
            <a:ext cx="10515600" cy="5139417"/>
          </a:xfrm>
        </p:spPr>
        <p:txBody>
          <a:bodyPr>
            <a:normAutofit/>
          </a:bodyPr>
          <a:lstStyle/>
          <a:p>
            <a:r>
              <a:rPr lang="en-NZ" sz="2400" dirty="0" smtClean="0"/>
              <a:t>Plan early…</a:t>
            </a:r>
          </a:p>
          <a:p>
            <a:r>
              <a:rPr lang="en-NZ" sz="2400" dirty="0" smtClean="0"/>
              <a:t>Keep updating your plan throughout the research/data lifecycle</a:t>
            </a:r>
          </a:p>
          <a:p>
            <a:r>
              <a:rPr lang="en-NZ" sz="2400" dirty="0" smtClean="0"/>
              <a:t>Metadata counts: be as sophisticated as you have to be and as simple as you can be</a:t>
            </a:r>
          </a:p>
          <a:p>
            <a:r>
              <a:rPr lang="en-NZ" sz="2400" dirty="0" smtClean="0"/>
              <a:t>Be mindful of metadata standards in your discipline and be consistent in applying them to your datasets</a:t>
            </a:r>
          </a:p>
          <a:p>
            <a:r>
              <a:rPr lang="en-NZ" sz="2400" dirty="0" smtClean="0"/>
              <a:t>Know what funders, publishers, institutions, </a:t>
            </a:r>
            <a:r>
              <a:rPr lang="en-NZ" sz="2400" dirty="0" smtClean="0"/>
              <a:t>employers etc</a:t>
            </a:r>
            <a:r>
              <a:rPr lang="en-NZ" sz="2400" dirty="0" smtClean="0"/>
              <a:t>. require in terms of DMPs, metadata, data </a:t>
            </a:r>
            <a:r>
              <a:rPr lang="en-NZ" sz="2400" dirty="0" smtClean="0"/>
              <a:t>sharing, protecting IP </a:t>
            </a:r>
            <a:r>
              <a:rPr lang="en-NZ" sz="2400" dirty="0" smtClean="0"/>
              <a:t>etc.</a:t>
            </a:r>
          </a:p>
          <a:p>
            <a:r>
              <a:rPr lang="en-NZ" sz="2400" dirty="0" smtClean="0"/>
              <a:t>If sharing your data and wanting to know track use by other researchers, persistent </a:t>
            </a:r>
            <a:r>
              <a:rPr lang="en-NZ" sz="2400" dirty="0" smtClean="0"/>
              <a:t>identifiers are your </a:t>
            </a:r>
            <a:r>
              <a:rPr lang="en-NZ" sz="2400" dirty="0" smtClean="0"/>
              <a:t>friends</a:t>
            </a:r>
            <a:endParaRPr lang="en-NZ" sz="2400" dirty="0" smtClean="0"/>
          </a:p>
          <a:p>
            <a:r>
              <a:rPr lang="en-NZ" sz="2400" dirty="0"/>
              <a:t>BACK IT UP!!</a:t>
            </a:r>
          </a:p>
          <a:p>
            <a:r>
              <a:rPr lang="en-NZ" sz="2400" dirty="0"/>
              <a:t>BACK IT UP!!!</a:t>
            </a:r>
          </a:p>
          <a:p>
            <a:endParaRPr lang="en-NZ" sz="1800" dirty="0"/>
          </a:p>
        </p:txBody>
      </p:sp>
    </p:spTree>
    <p:extLst>
      <p:ext uri="{BB962C8B-B14F-4D97-AF65-F5344CB8AC3E}">
        <p14:creationId xmlns:p14="http://schemas.microsoft.com/office/powerpoint/2010/main" val="3794935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341911" y="-506182"/>
            <a:ext cx="9993086" cy="7494815"/>
          </a:xfrm>
          <a:prstGeom prst="rect">
            <a:avLst/>
          </a:prstGeom>
        </p:spPr>
      </p:pic>
      <p:sp>
        <p:nvSpPr>
          <p:cNvPr id="2" name="Title 1"/>
          <p:cNvSpPr>
            <a:spLocks noGrp="1"/>
          </p:cNvSpPr>
          <p:nvPr>
            <p:ph type="title"/>
          </p:nvPr>
        </p:nvSpPr>
        <p:spPr>
          <a:xfrm>
            <a:off x="0" y="0"/>
            <a:ext cx="4637315" cy="6574971"/>
          </a:xfrm>
        </p:spPr>
        <p:txBody>
          <a:bodyPr>
            <a:normAutofit/>
          </a:bodyPr>
          <a:lstStyle/>
          <a:p>
            <a:pPr algn="ctr"/>
            <a:r>
              <a:rPr lang="en-NZ" sz="4800" b="1" dirty="0" smtClean="0"/>
              <a:t>What is your research data?</a:t>
            </a:r>
            <a:endParaRPr lang="en-NZ" sz="4800" b="1" dirty="0"/>
          </a:p>
        </p:txBody>
      </p:sp>
    </p:spTree>
    <p:extLst>
      <p:ext uri="{BB962C8B-B14F-4D97-AF65-F5344CB8AC3E}">
        <p14:creationId xmlns:p14="http://schemas.microsoft.com/office/powerpoint/2010/main" val="303111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does </a:t>
            </a:r>
            <a:r>
              <a:rPr lang="en-NZ" b="1" dirty="0" smtClean="0"/>
              <a:t>Research Data Management </a:t>
            </a:r>
            <a:r>
              <a:rPr lang="en-NZ" dirty="0" smtClean="0"/>
              <a:t>mean (or look like) to you?</a:t>
            </a:r>
            <a:endParaRPr lang="en-NZ" dirty="0"/>
          </a:p>
        </p:txBody>
      </p:sp>
      <p:pic>
        <p:nvPicPr>
          <p:cNvPr id="7" name="Picture 6"/>
          <p:cNvPicPr>
            <a:picLocks noChangeAspect="1"/>
          </p:cNvPicPr>
          <p:nvPr/>
        </p:nvPicPr>
        <p:blipFill>
          <a:blip r:embed="rId3"/>
          <a:stretch>
            <a:fillRect/>
          </a:stretch>
        </p:blipFill>
        <p:spPr>
          <a:xfrm>
            <a:off x="2266293" y="1824465"/>
            <a:ext cx="7659414" cy="4767985"/>
          </a:xfrm>
          <a:prstGeom prst="rect">
            <a:avLst/>
          </a:prstGeom>
        </p:spPr>
      </p:pic>
    </p:spTree>
    <p:extLst>
      <p:ext uri="{BB962C8B-B14F-4D97-AF65-F5344CB8AC3E}">
        <p14:creationId xmlns:p14="http://schemas.microsoft.com/office/powerpoint/2010/main" val="268169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3200" dirty="0" smtClean="0"/>
              <a:t>What does </a:t>
            </a:r>
            <a:r>
              <a:rPr lang="en-NZ" sz="3200" b="1" dirty="0" smtClean="0"/>
              <a:t>Research Data Management </a:t>
            </a:r>
            <a:r>
              <a:rPr lang="en-NZ" sz="3200" dirty="0" smtClean="0"/>
              <a:t>mean (or look like) to Researchers, Librarians, Data Curators/Stewards, Publishers, Funders, Government Agencies…?</a:t>
            </a:r>
            <a:endParaRPr lang="en-NZ" sz="3200" dirty="0"/>
          </a:p>
        </p:txBody>
      </p:sp>
      <p:sp>
        <p:nvSpPr>
          <p:cNvPr id="3" name="Content Placeholder 2"/>
          <p:cNvSpPr>
            <a:spLocks noGrp="1"/>
          </p:cNvSpPr>
          <p:nvPr>
            <p:ph idx="1"/>
          </p:nvPr>
        </p:nvSpPr>
        <p:spPr>
          <a:xfrm>
            <a:off x="838200" y="1825625"/>
            <a:ext cx="3255579" cy="4351338"/>
          </a:xfrm>
        </p:spPr>
        <p:txBody>
          <a:bodyPr>
            <a:noAutofit/>
          </a:bodyPr>
          <a:lstStyle/>
          <a:p>
            <a:r>
              <a:rPr lang="en-NZ" sz="1300" dirty="0" smtClean="0"/>
              <a:t>Metadata</a:t>
            </a:r>
          </a:p>
          <a:p>
            <a:r>
              <a:rPr lang="en-NZ" sz="1300" dirty="0" smtClean="0"/>
              <a:t>Quality Assurance</a:t>
            </a:r>
          </a:p>
          <a:p>
            <a:r>
              <a:rPr lang="en-NZ" sz="1300" dirty="0" smtClean="0"/>
              <a:t>Restricted Access</a:t>
            </a:r>
          </a:p>
          <a:p>
            <a:r>
              <a:rPr lang="en-NZ" sz="1300" dirty="0" smtClean="0"/>
              <a:t>Secure Storage</a:t>
            </a:r>
          </a:p>
          <a:p>
            <a:r>
              <a:rPr lang="en-NZ" sz="1300" dirty="0" smtClean="0"/>
              <a:t>Chain of Custody</a:t>
            </a:r>
          </a:p>
          <a:p>
            <a:r>
              <a:rPr lang="en-NZ" sz="1300" dirty="0" smtClean="0"/>
              <a:t>Risk Management</a:t>
            </a:r>
          </a:p>
          <a:p>
            <a:r>
              <a:rPr lang="en-NZ" sz="1300" dirty="0" smtClean="0"/>
              <a:t>File Inventory</a:t>
            </a:r>
          </a:p>
          <a:p>
            <a:r>
              <a:rPr lang="en-NZ" sz="1300" dirty="0" smtClean="0"/>
              <a:t>Persistent Identifier</a:t>
            </a:r>
          </a:p>
          <a:p>
            <a:r>
              <a:rPr lang="en-NZ" sz="1300" dirty="0" smtClean="0"/>
              <a:t>Software Registry</a:t>
            </a:r>
          </a:p>
          <a:p>
            <a:r>
              <a:rPr lang="en-NZ" sz="1300" dirty="0" smtClean="0"/>
              <a:t>Versioning</a:t>
            </a:r>
          </a:p>
          <a:p>
            <a:r>
              <a:rPr lang="en-NZ" sz="1300" dirty="0" smtClean="0"/>
              <a:t>Succession Planning</a:t>
            </a:r>
          </a:p>
          <a:p>
            <a:r>
              <a:rPr lang="en-NZ" sz="1300" dirty="0" smtClean="0"/>
              <a:t>Embargo</a:t>
            </a:r>
          </a:p>
          <a:p>
            <a:r>
              <a:rPr lang="en-NZ" sz="1300" dirty="0" smtClean="0"/>
              <a:t>Full-Text Indexing</a:t>
            </a:r>
          </a:p>
          <a:p>
            <a:r>
              <a:rPr lang="en-NZ" sz="1300" dirty="0" smtClean="0"/>
              <a:t>Contact Information</a:t>
            </a:r>
          </a:p>
          <a:p>
            <a:r>
              <a:rPr lang="en-NZ" sz="1300" dirty="0" smtClean="0"/>
              <a:t>Discovery Services</a:t>
            </a:r>
          </a:p>
        </p:txBody>
      </p:sp>
      <p:sp>
        <p:nvSpPr>
          <p:cNvPr id="4" name="Content Placeholder 2"/>
          <p:cNvSpPr txBox="1">
            <a:spLocks/>
          </p:cNvSpPr>
          <p:nvPr/>
        </p:nvSpPr>
        <p:spPr>
          <a:xfrm>
            <a:off x="5068615" y="1811995"/>
            <a:ext cx="28456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z="1300" dirty="0" smtClean="0"/>
              <a:t>Documentation</a:t>
            </a:r>
          </a:p>
          <a:p>
            <a:r>
              <a:rPr lang="en-NZ" sz="1300" dirty="0" smtClean="0"/>
              <a:t>Data Citation</a:t>
            </a:r>
          </a:p>
          <a:p>
            <a:r>
              <a:rPr lang="en-NZ" sz="1300" dirty="0" smtClean="0"/>
              <a:t>Use Analytics</a:t>
            </a:r>
          </a:p>
          <a:p>
            <a:r>
              <a:rPr lang="en-NZ" sz="1300" dirty="0" smtClean="0"/>
              <a:t>Migration</a:t>
            </a:r>
          </a:p>
          <a:p>
            <a:r>
              <a:rPr lang="en-NZ" sz="1300" dirty="0" smtClean="0"/>
              <a:t>File Validation</a:t>
            </a:r>
          </a:p>
          <a:p>
            <a:r>
              <a:rPr lang="en-NZ" sz="1300" dirty="0" smtClean="0"/>
              <a:t>Rights Management</a:t>
            </a:r>
          </a:p>
          <a:p>
            <a:r>
              <a:rPr lang="en-NZ" sz="1300" dirty="0" smtClean="0"/>
              <a:t>Code Review</a:t>
            </a:r>
          </a:p>
          <a:p>
            <a:r>
              <a:rPr lang="en-NZ" sz="1300" dirty="0" smtClean="0"/>
              <a:t>Contextualise a Data Set</a:t>
            </a:r>
          </a:p>
          <a:p>
            <a:r>
              <a:rPr lang="en-NZ" sz="1300" dirty="0" smtClean="0"/>
              <a:t>File Format Transformations</a:t>
            </a:r>
          </a:p>
          <a:p>
            <a:r>
              <a:rPr lang="en-NZ" sz="1300" dirty="0" smtClean="0"/>
              <a:t>File Audit</a:t>
            </a:r>
          </a:p>
          <a:p>
            <a:r>
              <a:rPr lang="en-NZ" sz="1300" dirty="0" smtClean="0"/>
              <a:t>Peer-Review</a:t>
            </a:r>
          </a:p>
          <a:p>
            <a:r>
              <a:rPr lang="en-NZ" sz="1300" dirty="0" smtClean="0"/>
              <a:t>Terms of Use</a:t>
            </a:r>
          </a:p>
          <a:p>
            <a:r>
              <a:rPr lang="en-NZ" sz="1300" dirty="0" smtClean="0"/>
              <a:t>Technology Monitoring and Refresh</a:t>
            </a:r>
          </a:p>
          <a:p>
            <a:r>
              <a:rPr lang="en-NZ" sz="1300" dirty="0" smtClean="0"/>
              <a:t>Metadata Brokerage</a:t>
            </a:r>
            <a:endParaRPr lang="en-NZ" sz="1300" dirty="0"/>
          </a:p>
        </p:txBody>
      </p:sp>
      <p:sp>
        <p:nvSpPr>
          <p:cNvPr id="5" name="Content Placeholder 2"/>
          <p:cNvSpPr txBox="1">
            <a:spLocks/>
          </p:cNvSpPr>
          <p:nvPr/>
        </p:nvSpPr>
        <p:spPr>
          <a:xfrm>
            <a:off x="8973208" y="1825625"/>
            <a:ext cx="2845675"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smtClean="0"/>
              <a:t>Selection</a:t>
            </a:r>
            <a:endParaRPr lang="en-NZ" dirty="0"/>
          </a:p>
          <a:p>
            <a:r>
              <a:rPr lang="en-NZ" dirty="0"/>
              <a:t>Deposit Agreement</a:t>
            </a:r>
          </a:p>
          <a:p>
            <a:r>
              <a:rPr lang="en-NZ" dirty="0"/>
              <a:t>Indexing</a:t>
            </a:r>
          </a:p>
          <a:p>
            <a:r>
              <a:rPr lang="en-NZ" dirty="0"/>
              <a:t>Repository Certification</a:t>
            </a:r>
          </a:p>
          <a:p>
            <a:r>
              <a:rPr lang="en-NZ" dirty="0"/>
              <a:t>Cease Data Curation</a:t>
            </a:r>
          </a:p>
          <a:p>
            <a:r>
              <a:rPr lang="en-NZ" dirty="0"/>
              <a:t>Data Cleaning</a:t>
            </a:r>
          </a:p>
          <a:p>
            <a:r>
              <a:rPr lang="en-NZ" dirty="0"/>
              <a:t>Data </a:t>
            </a:r>
            <a:r>
              <a:rPr lang="en-NZ" dirty="0" smtClean="0"/>
              <a:t>Restructuring</a:t>
            </a:r>
          </a:p>
          <a:p>
            <a:r>
              <a:rPr lang="en-NZ" dirty="0"/>
              <a:t>Data Visualisation</a:t>
            </a:r>
          </a:p>
          <a:p>
            <a:r>
              <a:rPr lang="en-NZ" dirty="0"/>
              <a:t>Arrangement and Description</a:t>
            </a:r>
          </a:p>
          <a:p>
            <a:r>
              <a:rPr lang="en-NZ" dirty="0"/>
              <a:t>Authentication</a:t>
            </a:r>
          </a:p>
          <a:p>
            <a:r>
              <a:rPr lang="en-NZ" dirty="0"/>
              <a:t>Conversion (Analog)</a:t>
            </a:r>
          </a:p>
          <a:p>
            <a:r>
              <a:rPr lang="en-NZ" dirty="0"/>
              <a:t>Curation Log</a:t>
            </a:r>
          </a:p>
          <a:p>
            <a:r>
              <a:rPr lang="en-NZ" dirty="0"/>
              <a:t>Emulation</a:t>
            </a:r>
          </a:p>
          <a:p>
            <a:r>
              <a:rPr lang="en-NZ" dirty="0" err="1" smtClean="0"/>
              <a:t>Deidentification</a:t>
            </a:r>
            <a:endParaRPr lang="en-NZ" dirty="0"/>
          </a:p>
          <a:p>
            <a:r>
              <a:rPr lang="en-NZ" dirty="0" smtClean="0"/>
              <a:t>Interoperability</a:t>
            </a:r>
          </a:p>
          <a:p>
            <a:r>
              <a:rPr lang="en-NZ" dirty="0"/>
              <a:t>Transcoding</a:t>
            </a:r>
          </a:p>
          <a:p>
            <a:endParaRPr lang="en-NZ" dirty="0"/>
          </a:p>
          <a:p>
            <a:endParaRPr lang="en-NZ" dirty="0"/>
          </a:p>
        </p:txBody>
      </p:sp>
    </p:spTree>
    <p:extLst>
      <p:ext uri="{BB962C8B-B14F-4D97-AF65-F5344CB8AC3E}">
        <p14:creationId xmlns:p14="http://schemas.microsoft.com/office/powerpoint/2010/main" val="3136955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9596"/>
            <a:ext cx="10515600" cy="2452461"/>
          </a:xfrm>
        </p:spPr>
        <p:txBody>
          <a:bodyPr>
            <a:normAutofit lnSpcReduction="10000"/>
          </a:bodyPr>
          <a:lstStyle/>
          <a:p>
            <a:r>
              <a:rPr lang="en-NZ" dirty="0" smtClean="0"/>
              <a:t>Let’s make Research Data Management a little less scary</a:t>
            </a:r>
            <a:endParaRPr lang="en-NZ" dirty="0" smtClean="0"/>
          </a:p>
          <a:p>
            <a:pPr lvl="1"/>
            <a:r>
              <a:rPr lang="en-NZ" dirty="0" smtClean="0"/>
              <a:t>General </a:t>
            </a:r>
            <a:r>
              <a:rPr lang="en-NZ" dirty="0" smtClean="0"/>
              <a:t>best-practice principles of management</a:t>
            </a:r>
            <a:r>
              <a:rPr lang="en-NZ" dirty="0"/>
              <a:t>, storage and sharing of research </a:t>
            </a:r>
            <a:r>
              <a:rPr lang="en-NZ" dirty="0" smtClean="0"/>
              <a:t>data</a:t>
            </a:r>
          </a:p>
          <a:p>
            <a:pPr lvl="1"/>
            <a:r>
              <a:rPr lang="en-NZ" dirty="0" smtClean="0"/>
              <a:t>Practical tips for improving your data management practices that you can implement immediately</a:t>
            </a:r>
            <a:endParaRPr lang="en-NZ" dirty="0"/>
          </a:p>
          <a:p>
            <a:pPr lvl="1"/>
            <a:r>
              <a:rPr lang="en-NZ" dirty="0" smtClean="0"/>
              <a:t>How to be prepared for </a:t>
            </a:r>
            <a:r>
              <a:rPr lang="en-NZ" dirty="0" smtClean="0"/>
              <a:t>university, employer, funder and/or </a:t>
            </a:r>
            <a:r>
              <a:rPr lang="en-NZ" dirty="0" smtClean="0"/>
              <a:t>publisher data requirements</a:t>
            </a:r>
          </a:p>
          <a:p>
            <a:pPr marL="0" indent="0">
              <a:buNone/>
            </a:pPr>
            <a:endParaRPr lang="en-NZ" dirty="0"/>
          </a:p>
          <a:p>
            <a:pPr marL="0" indent="0">
              <a:buNone/>
            </a:pPr>
            <a:endParaRPr lang="en-NZ" dirty="0" smtClean="0"/>
          </a:p>
          <a:p>
            <a:endParaRPr lang="en-NZ" dirty="0"/>
          </a:p>
          <a:p>
            <a:endParaRPr lang="en-NZ" dirty="0"/>
          </a:p>
        </p:txBody>
      </p:sp>
      <p:sp>
        <p:nvSpPr>
          <p:cNvPr id="4" name="Title 3"/>
          <p:cNvSpPr>
            <a:spLocks noGrp="1"/>
          </p:cNvSpPr>
          <p:nvPr>
            <p:ph type="title"/>
          </p:nvPr>
        </p:nvSpPr>
        <p:spPr>
          <a:xfrm>
            <a:off x="838200" y="4022726"/>
            <a:ext cx="10515600" cy="1325563"/>
          </a:xfrm>
        </p:spPr>
        <p:txBody>
          <a:bodyPr>
            <a:normAutofit fontScale="90000"/>
          </a:bodyPr>
          <a:lstStyle/>
          <a:p>
            <a:r>
              <a:rPr lang="en-NZ" dirty="0"/>
              <a:t>What about research domain specific information?</a:t>
            </a:r>
            <a:br>
              <a:rPr lang="en-NZ" dirty="0"/>
            </a:br>
            <a:endParaRPr lang="en-NZ" dirty="0"/>
          </a:p>
        </p:txBody>
      </p:sp>
      <p:sp>
        <p:nvSpPr>
          <p:cNvPr id="5" name="Title 1"/>
          <p:cNvSpPr txBox="1">
            <a:spLocks/>
          </p:cNvSpPr>
          <p:nvPr/>
        </p:nvSpPr>
        <p:spPr>
          <a:xfrm>
            <a:off x="838200" y="2596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What we will cover:</a:t>
            </a:r>
            <a:endParaRPr lang="en-NZ" dirty="0"/>
          </a:p>
        </p:txBody>
      </p:sp>
      <p:sp>
        <p:nvSpPr>
          <p:cNvPr id="7" name="Rectangle 6"/>
          <p:cNvSpPr/>
          <p:nvPr/>
        </p:nvSpPr>
        <p:spPr>
          <a:xfrm>
            <a:off x="838200" y="5108223"/>
            <a:ext cx="9568543" cy="1383969"/>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NZ" sz="2800" dirty="0" smtClean="0">
                <a:solidFill>
                  <a:prstClr val="black"/>
                </a:solidFill>
              </a:rPr>
              <a:t>Opportunities to reflect and </a:t>
            </a:r>
            <a:r>
              <a:rPr lang="en-NZ" sz="2800" dirty="0" smtClean="0">
                <a:solidFill>
                  <a:prstClr val="black"/>
                </a:solidFill>
              </a:rPr>
              <a:t>share how this might apply to the DBA and your research data specifically</a:t>
            </a:r>
          </a:p>
          <a:p>
            <a:pPr marL="228600" lvl="0" indent="-228600">
              <a:lnSpc>
                <a:spcPct val="90000"/>
              </a:lnSpc>
              <a:spcBef>
                <a:spcPts val="1000"/>
              </a:spcBef>
              <a:buFont typeface="Arial" panose="020B0604020202020204" pitchFamily="34" charset="0"/>
              <a:buChar char="•"/>
            </a:pPr>
            <a:endParaRPr lang="en-NZ" sz="2800" dirty="0" smtClean="0">
              <a:solidFill>
                <a:prstClr val="black"/>
              </a:solidFill>
            </a:endParaRPr>
          </a:p>
        </p:txBody>
      </p:sp>
    </p:spTree>
    <p:extLst>
      <p:ext uri="{BB962C8B-B14F-4D97-AF65-F5344CB8AC3E}">
        <p14:creationId xmlns:p14="http://schemas.microsoft.com/office/powerpoint/2010/main" val="2103828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09268"/>
            <a:ext cx="10515600" cy="1325563"/>
          </a:xfrm>
        </p:spPr>
        <p:txBody>
          <a:bodyPr/>
          <a:lstStyle/>
          <a:p>
            <a:r>
              <a:rPr lang="en-NZ" dirty="0" smtClean="0"/>
              <a:t>Gain: Clarity and Efficiency.  </a:t>
            </a:r>
            <a:endParaRPr lang="en-NZ" dirty="0"/>
          </a:p>
        </p:txBody>
      </p:sp>
      <p:sp>
        <p:nvSpPr>
          <p:cNvPr id="3" name="Content Placeholder 2"/>
          <p:cNvSpPr>
            <a:spLocks noGrp="1"/>
          </p:cNvSpPr>
          <p:nvPr>
            <p:ph idx="1"/>
          </p:nvPr>
        </p:nvSpPr>
        <p:spPr>
          <a:xfrm>
            <a:off x="838200" y="1825625"/>
            <a:ext cx="10515600" cy="3383643"/>
          </a:xfrm>
        </p:spPr>
        <p:txBody>
          <a:bodyPr>
            <a:normAutofit/>
          </a:bodyPr>
          <a:lstStyle/>
          <a:p>
            <a:r>
              <a:rPr lang="en-NZ" dirty="0" smtClean="0"/>
              <a:t>Be organised</a:t>
            </a:r>
          </a:p>
          <a:p>
            <a:pPr lvl="1"/>
            <a:r>
              <a:rPr lang="en-NZ" dirty="0" smtClean="0"/>
              <a:t>Clear file structures</a:t>
            </a:r>
          </a:p>
          <a:p>
            <a:pPr lvl="1"/>
            <a:r>
              <a:rPr lang="en-NZ" dirty="0" smtClean="0"/>
              <a:t>Clear file naming system</a:t>
            </a:r>
          </a:p>
          <a:p>
            <a:pPr lvl="1"/>
            <a:r>
              <a:rPr lang="en-NZ" dirty="0" smtClean="0"/>
              <a:t>Version control</a:t>
            </a:r>
          </a:p>
          <a:p>
            <a:pPr lvl="2"/>
            <a:r>
              <a:rPr lang="en-NZ" dirty="0" smtClean="0"/>
              <a:t>Automated options?</a:t>
            </a:r>
          </a:p>
          <a:p>
            <a:r>
              <a:rPr lang="en-NZ" dirty="0" smtClean="0"/>
              <a:t>Regularly back up your data and documents</a:t>
            </a:r>
          </a:p>
          <a:p>
            <a:pPr lvl="1"/>
            <a:r>
              <a:rPr lang="en-NZ" dirty="0" smtClean="0"/>
              <a:t>External hard drive OR cloud storage </a:t>
            </a:r>
          </a:p>
          <a:p>
            <a:pPr marL="457200" lvl="1" indent="0">
              <a:buNone/>
            </a:pPr>
            <a:endParaRPr lang="en-NZ" dirty="0" smtClean="0"/>
          </a:p>
          <a:p>
            <a:endParaRPr lang="en-NZ"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1</a:t>
            </a:r>
            <a:endParaRPr lang="en-NZ" dirty="0"/>
          </a:p>
        </p:txBody>
      </p:sp>
    </p:spTree>
    <p:extLst>
      <p:ext uri="{BB962C8B-B14F-4D97-AF65-F5344CB8AC3E}">
        <p14:creationId xmlns:p14="http://schemas.microsoft.com/office/powerpoint/2010/main" val="1908152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3586"/>
            <a:ext cx="10515600" cy="4708635"/>
          </a:xfrm>
        </p:spPr>
        <p:txBody>
          <a:bodyPr>
            <a:normAutofit fontScale="92500" lnSpcReduction="20000"/>
          </a:bodyPr>
          <a:lstStyle/>
          <a:p>
            <a:r>
              <a:rPr lang="en-NZ" dirty="0" smtClean="0">
                <a:hlinkClick r:id="rId3"/>
              </a:rPr>
              <a:t>Data Management Plan</a:t>
            </a:r>
            <a:endParaRPr lang="en-NZ" dirty="0" smtClean="0"/>
          </a:p>
          <a:p>
            <a:pPr lvl="1"/>
            <a:r>
              <a:rPr lang="en-NZ" dirty="0" smtClean="0"/>
              <a:t>Agreed plan on the collection, description, short and long term storage, and potential sharing of data</a:t>
            </a:r>
          </a:p>
          <a:p>
            <a:pPr lvl="2"/>
            <a:r>
              <a:rPr lang="en-NZ" dirty="0" smtClean="0"/>
              <a:t>Ensure ethics and consent align with future goals</a:t>
            </a:r>
          </a:p>
          <a:p>
            <a:pPr lvl="2"/>
            <a:r>
              <a:rPr lang="en-NZ" dirty="0" smtClean="0"/>
              <a:t>Do you have funder obligations?</a:t>
            </a:r>
          </a:p>
          <a:p>
            <a:pPr lvl="2"/>
            <a:r>
              <a:rPr lang="en-NZ" dirty="0" smtClean="0"/>
              <a:t>What does your publisher of choice require?</a:t>
            </a:r>
          </a:p>
          <a:p>
            <a:pPr lvl="2"/>
            <a:r>
              <a:rPr lang="en-NZ" dirty="0"/>
              <a:t>Do you have commercialisation plans?</a:t>
            </a:r>
          </a:p>
          <a:p>
            <a:pPr lvl="2"/>
            <a:r>
              <a:rPr lang="en-NZ" dirty="0" smtClean="0"/>
              <a:t>Obligations </a:t>
            </a:r>
            <a:r>
              <a:rPr lang="en-NZ" dirty="0" smtClean="0"/>
              <a:t>to the University </a:t>
            </a:r>
            <a:r>
              <a:rPr lang="en-NZ" dirty="0" smtClean="0"/>
              <a:t>(e.g. IP) or </a:t>
            </a:r>
            <a:r>
              <a:rPr lang="en-NZ" dirty="0" smtClean="0"/>
              <a:t>another </a:t>
            </a:r>
            <a:r>
              <a:rPr lang="en-NZ" dirty="0" smtClean="0"/>
              <a:t>organisation (e.g. using data from a third party)? </a:t>
            </a:r>
            <a:endParaRPr lang="en-NZ" dirty="0" smtClean="0"/>
          </a:p>
          <a:p>
            <a:pPr lvl="2"/>
            <a:r>
              <a:rPr lang="en-NZ" dirty="0" smtClean="0"/>
              <a:t>What data to </a:t>
            </a:r>
            <a:r>
              <a:rPr lang="en-NZ" dirty="0" smtClean="0"/>
              <a:t>keep long term?</a:t>
            </a:r>
          </a:p>
          <a:p>
            <a:pPr marL="914400" lvl="2" indent="0">
              <a:buNone/>
            </a:pPr>
            <a:r>
              <a:rPr lang="en-NZ" b="1" dirty="0" smtClean="0"/>
              <a:t>Be clear about who owns your data and what is expected!</a:t>
            </a:r>
            <a:endParaRPr lang="en-NZ" b="1" dirty="0" smtClean="0"/>
          </a:p>
          <a:p>
            <a:r>
              <a:rPr lang="en-NZ" dirty="0" smtClean="0"/>
              <a:t>Use </a:t>
            </a:r>
            <a:r>
              <a:rPr lang="en-NZ" dirty="0" smtClean="0"/>
              <a:t>University supported systems for back up and moving of data where applicable:</a:t>
            </a:r>
          </a:p>
          <a:p>
            <a:pPr lvl="1"/>
            <a:r>
              <a:rPr lang="en-NZ" dirty="0" smtClean="0"/>
              <a:t>Size</a:t>
            </a:r>
          </a:p>
          <a:p>
            <a:pPr lvl="1"/>
            <a:r>
              <a:rPr lang="en-NZ" dirty="0" smtClean="0"/>
              <a:t>Data </a:t>
            </a:r>
            <a:r>
              <a:rPr lang="en-NZ" dirty="0"/>
              <a:t>sensitivity/confidentiality</a:t>
            </a:r>
            <a:endParaRPr lang="en-NZ" dirty="0" smtClean="0"/>
          </a:p>
          <a:p>
            <a:pPr lvl="1"/>
            <a:r>
              <a:rPr lang="en-NZ" dirty="0" smtClean="0"/>
              <a:t>Data sovereignty</a:t>
            </a:r>
          </a:p>
          <a:p>
            <a:pPr marL="0" indent="0">
              <a:buNone/>
            </a:pPr>
            <a:endParaRPr lang="en-NZ" dirty="0" smtClean="0"/>
          </a:p>
          <a:p>
            <a:pPr lvl="1"/>
            <a:endParaRPr lang="en-NZ" dirty="0"/>
          </a:p>
        </p:txBody>
      </p:sp>
      <p:sp>
        <p:nvSpPr>
          <p:cNvPr id="4"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2</a:t>
            </a:r>
            <a:endParaRPr lang="en-NZ" dirty="0"/>
          </a:p>
        </p:txBody>
      </p:sp>
      <p:sp>
        <p:nvSpPr>
          <p:cNvPr id="6" name="Title 1"/>
          <p:cNvSpPr>
            <a:spLocks noGrp="1"/>
          </p:cNvSpPr>
          <p:nvPr>
            <p:ph type="title"/>
          </p:nvPr>
        </p:nvSpPr>
        <p:spPr>
          <a:xfrm>
            <a:off x="838200" y="5339900"/>
            <a:ext cx="10515600" cy="1325563"/>
          </a:xfrm>
        </p:spPr>
        <p:txBody>
          <a:bodyPr/>
          <a:lstStyle/>
          <a:p>
            <a:r>
              <a:rPr lang="en-NZ" dirty="0" smtClean="0"/>
              <a:t>Gain: Risk Management.  </a:t>
            </a:r>
            <a:endParaRPr lang="en-NZ" dirty="0"/>
          </a:p>
        </p:txBody>
      </p:sp>
    </p:spTree>
    <p:extLst>
      <p:ext uri="{BB962C8B-B14F-4D97-AF65-F5344CB8AC3E}">
        <p14:creationId xmlns:p14="http://schemas.microsoft.com/office/powerpoint/2010/main" val="3005553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9597"/>
            <a:ext cx="10515600" cy="3802289"/>
          </a:xfrm>
        </p:spPr>
        <p:txBody>
          <a:bodyPr/>
          <a:lstStyle/>
          <a:p>
            <a:pPr lvl="1"/>
            <a:r>
              <a:rPr lang="en-NZ" sz="2800" dirty="0" smtClean="0"/>
              <a:t>Save your data in formats that allow the future you, or another future researcher, to open them</a:t>
            </a:r>
          </a:p>
          <a:p>
            <a:pPr lvl="1"/>
            <a:r>
              <a:rPr lang="en-NZ" sz="2800" dirty="0" smtClean="0"/>
              <a:t>If you are working with data as part of a bigger research team, clarify your long term access and use to that data</a:t>
            </a:r>
          </a:p>
          <a:p>
            <a:pPr lvl="1"/>
            <a:r>
              <a:rPr lang="en-NZ" sz="2800" dirty="0" smtClean="0"/>
              <a:t>Document everything  </a:t>
            </a:r>
          </a:p>
          <a:p>
            <a:pPr lvl="2"/>
            <a:r>
              <a:rPr lang="en-NZ" sz="2400" dirty="0" smtClean="0"/>
              <a:t>Metadata is the </a:t>
            </a:r>
            <a:r>
              <a:rPr lang="en-NZ" sz="2400" dirty="0" smtClean="0"/>
              <a:t>key first step</a:t>
            </a:r>
            <a:endParaRPr lang="en-NZ" sz="2400" dirty="0" smtClean="0"/>
          </a:p>
          <a:p>
            <a:pPr lvl="1"/>
            <a:r>
              <a:rPr lang="en-NZ" sz="2800" dirty="0" smtClean="0"/>
              <a:t>Plan for long-term </a:t>
            </a:r>
            <a:r>
              <a:rPr lang="en-NZ" sz="2800" dirty="0" smtClean="0"/>
              <a:t>storage</a:t>
            </a:r>
          </a:p>
          <a:p>
            <a:pPr lvl="2"/>
            <a:r>
              <a:rPr lang="en-NZ" sz="2400" dirty="0" smtClean="0"/>
              <a:t>Level of security and terms of use</a:t>
            </a:r>
            <a:endParaRPr lang="en-NZ" sz="2400" dirty="0" smtClean="0"/>
          </a:p>
          <a:p>
            <a:pPr lvl="1"/>
            <a:endParaRPr lang="en-NZ" dirty="0" smtClean="0"/>
          </a:p>
        </p:txBody>
      </p:sp>
      <p:sp>
        <p:nvSpPr>
          <p:cNvPr id="4" name="Title 1"/>
          <p:cNvSpPr txBox="1">
            <a:spLocks/>
          </p:cNvSpPr>
          <p:nvPr/>
        </p:nvSpPr>
        <p:spPr>
          <a:xfrm>
            <a:off x="1058917" y="1864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3</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Gain: Data that lives beyond the life of one specific research project.  </a:t>
            </a:r>
            <a:endParaRPr lang="en-NZ" dirty="0"/>
          </a:p>
        </p:txBody>
      </p:sp>
    </p:spTree>
    <p:extLst>
      <p:ext uri="{BB962C8B-B14F-4D97-AF65-F5344CB8AC3E}">
        <p14:creationId xmlns:p14="http://schemas.microsoft.com/office/powerpoint/2010/main" val="3708162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3</a:t>
            </a:r>
            <a:endParaRPr lang="en-NZ" dirty="0"/>
          </a:p>
        </p:txBody>
      </p:sp>
      <p:sp>
        <p:nvSpPr>
          <p:cNvPr id="5" name="TextBox 4"/>
          <p:cNvSpPr txBox="1"/>
          <p:nvPr/>
        </p:nvSpPr>
        <p:spPr>
          <a:xfrm>
            <a:off x="914400" y="324455"/>
            <a:ext cx="10591800" cy="61247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Basic Metadata</a:t>
            </a:r>
          </a:p>
          <a:p>
            <a:endParaRPr lang="en-US" sz="2400" dirty="0" smtClean="0"/>
          </a:p>
          <a:p>
            <a:r>
              <a:rPr lang="en-US" sz="2400" dirty="0" smtClean="0"/>
              <a:t>These </a:t>
            </a:r>
            <a:r>
              <a:rPr lang="en-US" sz="2400" dirty="0"/>
              <a:t>are some  ISO suggested minimal metadata elements to use when you are documenting your data</a:t>
            </a:r>
            <a:r>
              <a:rPr lang="en-US" sz="2400" dirty="0" smtClean="0"/>
              <a:t>:</a:t>
            </a:r>
            <a:endParaRPr lang="en-US" sz="2400" dirty="0"/>
          </a:p>
          <a:p>
            <a:r>
              <a:rPr lang="en-US" sz="2400" dirty="0"/>
              <a:t>Title</a:t>
            </a:r>
          </a:p>
          <a:p>
            <a:r>
              <a:rPr lang="en-US" sz="2400" dirty="0"/>
              <a:t>Creator (Principal Investigators)</a:t>
            </a:r>
          </a:p>
          <a:p>
            <a:r>
              <a:rPr lang="en-US" sz="2400" dirty="0"/>
              <a:t>Date Created (also versions)</a:t>
            </a:r>
          </a:p>
          <a:p>
            <a:r>
              <a:rPr lang="en-US" sz="2400" dirty="0"/>
              <a:t>Format (and software required)</a:t>
            </a:r>
          </a:p>
          <a:p>
            <a:r>
              <a:rPr lang="en-US" sz="2400" dirty="0"/>
              <a:t>Subject</a:t>
            </a:r>
          </a:p>
          <a:p>
            <a:r>
              <a:rPr lang="en-US" sz="2400" dirty="0"/>
              <a:t>Unique Identifier</a:t>
            </a:r>
          </a:p>
          <a:p>
            <a:r>
              <a:rPr lang="en-US" sz="2400" dirty="0"/>
              <a:t>Description of the specific data resource</a:t>
            </a:r>
          </a:p>
          <a:p>
            <a:r>
              <a:rPr lang="en-US" sz="2400" dirty="0"/>
              <a:t>Coverage of the data (spatial or temporal)</a:t>
            </a:r>
          </a:p>
          <a:p>
            <a:r>
              <a:rPr lang="en-US" sz="2400" dirty="0"/>
              <a:t>Publishing Organization</a:t>
            </a:r>
          </a:p>
          <a:p>
            <a:r>
              <a:rPr lang="en-US" sz="2400" dirty="0"/>
              <a:t>Type of Resource</a:t>
            </a:r>
          </a:p>
          <a:p>
            <a:r>
              <a:rPr lang="en-US" sz="2400" dirty="0"/>
              <a:t>Rights</a:t>
            </a:r>
          </a:p>
          <a:p>
            <a:r>
              <a:rPr lang="en-US" sz="2400" dirty="0"/>
              <a:t>Funding or </a:t>
            </a:r>
            <a:r>
              <a:rPr lang="en-US" sz="2400" dirty="0" smtClean="0"/>
              <a:t>Grant</a:t>
            </a:r>
          </a:p>
          <a:p>
            <a:endParaRPr lang="en-US" sz="800" dirty="0"/>
          </a:p>
        </p:txBody>
      </p:sp>
      <p:sp>
        <p:nvSpPr>
          <p:cNvPr id="7" name="Title 6"/>
          <p:cNvSpPr>
            <a:spLocks noGrp="1"/>
          </p:cNvSpPr>
          <p:nvPr>
            <p:ph type="title"/>
          </p:nvPr>
        </p:nvSpPr>
        <p:spPr/>
        <p:txBody>
          <a:bodyPr/>
          <a:lstStyle/>
          <a:p>
            <a:endParaRPr lang="en-NZ"/>
          </a:p>
        </p:txBody>
      </p:sp>
      <p:sp>
        <p:nvSpPr>
          <p:cNvPr id="8" name="Content Placeholder 7"/>
          <p:cNvSpPr>
            <a:spLocks noGrp="1"/>
          </p:cNvSpPr>
          <p:nvPr>
            <p:ph idx="1"/>
          </p:nvPr>
        </p:nvSpPr>
        <p:spPr/>
        <p:txBody>
          <a:bodyPr/>
          <a:lstStyle/>
          <a:p>
            <a:endParaRPr lang="en-NZ" dirty="0"/>
          </a:p>
        </p:txBody>
      </p:sp>
    </p:spTree>
    <p:extLst>
      <p:ext uri="{BB962C8B-B14F-4D97-AF65-F5344CB8AC3E}">
        <p14:creationId xmlns:p14="http://schemas.microsoft.com/office/powerpoint/2010/main" val="413552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6088</TotalTime>
  <Words>1614</Words>
  <Application>Microsoft Office PowerPoint</Application>
  <PresentationFormat>Widescreen</PresentationFormat>
  <Paragraphs>228</Paragraphs>
  <Slides>17</Slides>
  <Notes>17</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What is your research data?</vt:lpstr>
      <vt:lpstr>What does Research Data Management mean (or look like) to you?</vt:lpstr>
      <vt:lpstr>What does Research Data Management mean (or look like) to Researchers, Librarians, Data Curators/Stewards, Publishers, Funders, Government Agencies…?</vt:lpstr>
      <vt:lpstr>What about research domain specific information? </vt:lpstr>
      <vt:lpstr>Gain: Clarity and Efficiency.  </vt:lpstr>
      <vt:lpstr>Gain: Risk Management.  </vt:lpstr>
      <vt:lpstr>Gain: Data that lives beyond the life of one specific research project.  </vt:lpstr>
      <vt:lpstr>PowerPoint Presentation</vt:lpstr>
      <vt:lpstr>PowerPoint Presentation</vt:lpstr>
      <vt:lpstr>Gain: Data that lives beyond the life of one specific research project.  </vt:lpstr>
      <vt:lpstr>PowerPoint Presentation</vt:lpstr>
      <vt:lpstr>Gain: Visibility and Impact.  </vt:lpstr>
      <vt:lpstr>Go F.A.I.R.</vt:lpstr>
      <vt:lpstr>PowerPoint Presentation</vt:lpstr>
      <vt:lpstr>Go F.A.I.R.</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Antje Lubcke</dc:creator>
  <cp:lastModifiedBy>Shiobhan Smith</cp:lastModifiedBy>
  <cp:revision>101</cp:revision>
  <cp:lastPrinted>2018-12-13T23:42:25Z</cp:lastPrinted>
  <dcterms:created xsi:type="dcterms:W3CDTF">2018-04-17T05:00:38Z</dcterms:created>
  <dcterms:modified xsi:type="dcterms:W3CDTF">2018-12-13T23:48:19Z</dcterms:modified>
</cp:coreProperties>
</file>