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89" r:id="rId3"/>
    <p:sldId id="296" r:id="rId4"/>
    <p:sldId id="277" r:id="rId5"/>
    <p:sldId id="278" r:id="rId6"/>
    <p:sldId id="283" r:id="rId7"/>
    <p:sldId id="290" r:id="rId8"/>
    <p:sldId id="291" r:id="rId9"/>
    <p:sldId id="297" r:id="rId10"/>
    <p:sldId id="298" r:id="rId11"/>
    <p:sldId id="280" r:id="rId12"/>
    <p:sldId id="292" r:id="rId13"/>
    <p:sldId id="268" r:id="rId14"/>
    <p:sldId id="270" r:id="rId15"/>
    <p:sldId id="293" r:id="rId16"/>
    <p:sldId id="294" r:id="rId17"/>
    <p:sldId id="295" r:id="rId18"/>
    <p:sldId id="275" r:id="rId19"/>
    <p:sldId id="299" r:id="rId20"/>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0128" autoAdjust="0"/>
  </p:normalViewPr>
  <p:slideViewPr>
    <p:cSldViewPr snapToGrid="0">
      <p:cViewPr varScale="1">
        <p:scale>
          <a:sx n="88" d="100"/>
          <a:sy n="88"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3934F-536B-4AAB-8B86-F796D84E0A85}" type="doc">
      <dgm:prSet loTypeId="urn:microsoft.com/office/officeart/2005/8/layout/vList5" loCatId="list" qsTypeId="urn:microsoft.com/office/officeart/2005/8/quickstyle/simple1" qsCatId="simple" csTypeId="urn:microsoft.com/office/officeart/2005/8/colors/accent2_1" csCatId="accent2" phldr="1"/>
      <dgm:spPr/>
      <dgm:t>
        <a:bodyPr/>
        <a:lstStyle/>
        <a:p>
          <a:endParaRPr lang="en-US"/>
        </a:p>
      </dgm:t>
    </dgm:pt>
    <dgm:pt modelId="{6CE93C20-F74F-4259-9C26-4D1902B1102C}">
      <dgm:prSet phldrT="[Text]"/>
      <dgm:spPr/>
      <dgm:t>
        <a:bodyPr/>
        <a:lstStyle/>
        <a:p>
          <a:r>
            <a:rPr lang="en-US" dirty="0" smtClean="0"/>
            <a:t>Tidy Data</a:t>
          </a:r>
          <a:endParaRPr lang="en-US" dirty="0"/>
        </a:p>
      </dgm:t>
    </dgm:pt>
    <dgm:pt modelId="{02854E36-198B-4F4C-9D9C-9F6CC53B0306}" type="parTrans" cxnId="{133E202E-98FA-41E3-851E-B0698A226FE8}">
      <dgm:prSet/>
      <dgm:spPr/>
      <dgm:t>
        <a:bodyPr/>
        <a:lstStyle/>
        <a:p>
          <a:endParaRPr lang="en-US"/>
        </a:p>
      </dgm:t>
    </dgm:pt>
    <dgm:pt modelId="{0959C074-A0C9-4E48-815A-99446083CE23}" type="sibTrans" cxnId="{133E202E-98FA-41E3-851E-B0698A226FE8}">
      <dgm:prSet/>
      <dgm:spPr/>
      <dgm:t>
        <a:bodyPr/>
        <a:lstStyle/>
        <a:p>
          <a:endParaRPr lang="en-US"/>
        </a:p>
      </dgm:t>
    </dgm:pt>
    <dgm:pt modelId="{79EE64FE-E0FF-4659-B12A-4365A5CDD803}">
      <dgm:prSet phldrT="[Text]"/>
      <dgm:spPr/>
      <dgm:t>
        <a:bodyPr/>
        <a:lstStyle/>
        <a:p>
          <a:r>
            <a:rPr lang="en-US" dirty="0" smtClean="0"/>
            <a:t>File and folder naming</a:t>
          </a:r>
          <a:endParaRPr lang="en-US" dirty="0"/>
        </a:p>
      </dgm:t>
    </dgm:pt>
    <dgm:pt modelId="{0788A15E-C2B1-48FC-BF81-30636BFFDEE1}" type="parTrans" cxnId="{9FFE3580-1816-4207-B461-CDB71A90AC68}">
      <dgm:prSet/>
      <dgm:spPr/>
      <dgm:t>
        <a:bodyPr/>
        <a:lstStyle/>
        <a:p>
          <a:endParaRPr lang="en-US"/>
        </a:p>
      </dgm:t>
    </dgm:pt>
    <dgm:pt modelId="{34CEBDEC-EB1A-45E3-A72D-13ECE94F3AA8}" type="sibTrans" cxnId="{9FFE3580-1816-4207-B461-CDB71A90AC68}">
      <dgm:prSet/>
      <dgm:spPr/>
      <dgm:t>
        <a:bodyPr/>
        <a:lstStyle/>
        <a:p>
          <a:endParaRPr lang="en-US"/>
        </a:p>
      </dgm:t>
    </dgm:pt>
    <dgm:pt modelId="{0016F95F-D85B-4B6D-9339-D8EFF58D0396}">
      <dgm:prSet phldrT="[Text]"/>
      <dgm:spPr/>
      <dgm:t>
        <a:bodyPr/>
        <a:lstStyle/>
        <a:p>
          <a:r>
            <a:rPr lang="en-US" dirty="0" smtClean="0"/>
            <a:t>Space, saving and back-up</a:t>
          </a:r>
          <a:endParaRPr lang="en-US" dirty="0"/>
        </a:p>
      </dgm:t>
    </dgm:pt>
    <dgm:pt modelId="{721C66DD-1E4D-4645-91EC-4F6D895666AB}" type="parTrans" cxnId="{537D4861-E20D-44F1-BFFF-B06C629B83FC}">
      <dgm:prSet/>
      <dgm:spPr/>
      <dgm:t>
        <a:bodyPr/>
        <a:lstStyle/>
        <a:p>
          <a:endParaRPr lang="en-US"/>
        </a:p>
      </dgm:t>
    </dgm:pt>
    <dgm:pt modelId="{BDD850CE-D4D2-4064-8BF6-2784D18E5687}" type="sibTrans" cxnId="{537D4861-E20D-44F1-BFFF-B06C629B83FC}">
      <dgm:prSet/>
      <dgm:spPr/>
      <dgm:t>
        <a:bodyPr/>
        <a:lstStyle/>
        <a:p>
          <a:endParaRPr lang="en-US"/>
        </a:p>
      </dgm:t>
    </dgm:pt>
    <dgm:pt modelId="{363B957F-F8B4-4C4E-B0A6-1FD3E994DCAB}">
      <dgm:prSet phldrT="[Text]"/>
      <dgm:spPr/>
      <dgm:t>
        <a:bodyPr/>
        <a:lstStyle/>
        <a:p>
          <a:r>
            <a:rPr lang="en-US" dirty="0" smtClean="0"/>
            <a:t>Metadata</a:t>
          </a:r>
          <a:endParaRPr lang="en-US" dirty="0"/>
        </a:p>
      </dgm:t>
    </dgm:pt>
    <dgm:pt modelId="{3F15AC0F-CFD4-41BA-88A5-22FD4192C31D}" type="parTrans" cxnId="{EA4478CE-DF5D-4EEB-A1CB-804D1438ECEF}">
      <dgm:prSet/>
      <dgm:spPr/>
      <dgm:t>
        <a:bodyPr/>
        <a:lstStyle/>
        <a:p>
          <a:endParaRPr lang="en-US"/>
        </a:p>
      </dgm:t>
    </dgm:pt>
    <dgm:pt modelId="{28419A8E-3F8A-4CC8-8808-11AC483354D3}" type="sibTrans" cxnId="{EA4478CE-DF5D-4EEB-A1CB-804D1438ECEF}">
      <dgm:prSet/>
      <dgm:spPr/>
      <dgm:t>
        <a:bodyPr/>
        <a:lstStyle/>
        <a:p>
          <a:endParaRPr lang="en-US"/>
        </a:p>
      </dgm:t>
    </dgm:pt>
    <dgm:pt modelId="{577F049D-F294-497B-8EAB-5BD7EED31B25}">
      <dgm:prSet phldrT="[Text]"/>
      <dgm:spPr/>
      <dgm:t>
        <a:bodyPr/>
        <a:lstStyle/>
        <a:p>
          <a:r>
            <a:rPr lang="en-US" dirty="0" smtClean="0"/>
            <a:t>Basic metadata</a:t>
          </a:r>
          <a:endParaRPr lang="en-US" dirty="0"/>
        </a:p>
      </dgm:t>
    </dgm:pt>
    <dgm:pt modelId="{2B01C537-6272-46AC-BF33-CD163D094006}" type="parTrans" cxnId="{CA798917-88B4-4C4A-8B56-A3B58B64A2C9}">
      <dgm:prSet/>
      <dgm:spPr/>
      <dgm:t>
        <a:bodyPr/>
        <a:lstStyle/>
        <a:p>
          <a:endParaRPr lang="en-US"/>
        </a:p>
      </dgm:t>
    </dgm:pt>
    <dgm:pt modelId="{CBB0E0A0-A310-4234-B156-6CC4BEAF7E65}" type="sibTrans" cxnId="{CA798917-88B4-4C4A-8B56-A3B58B64A2C9}">
      <dgm:prSet/>
      <dgm:spPr/>
      <dgm:t>
        <a:bodyPr/>
        <a:lstStyle/>
        <a:p>
          <a:endParaRPr lang="en-US"/>
        </a:p>
      </dgm:t>
    </dgm:pt>
    <dgm:pt modelId="{3D0D6AE0-FF59-4649-9235-573B82E4817C}">
      <dgm:prSet phldrT="[Text]"/>
      <dgm:spPr/>
      <dgm:t>
        <a:bodyPr/>
        <a:lstStyle/>
        <a:p>
          <a:r>
            <a:rPr lang="en-US" dirty="0" smtClean="0"/>
            <a:t>Data Management Planning</a:t>
          </a:r>
          <a:endParaRPr lang="en-US" dirty="0"/>
        </a:p>
      </dgm:t>
    </dgm:pt>
    <dgm:pt modelId="{33D789D2-4D22-4E88-B27D-AF9CEA26DC18}" type="parTrans" cxnId="{0182A867-5226-4526-A590-20E8980F8C7B}">
      <dgm:prSet/>
      <dgm:spPr/>
      <dgm:t>
        <a:bodyPr/>
        <a:lstStyle/>
        <a:p>
          <a:endParaRPr lang="en-US"/>
        </a:p>
      </dgm:t>
    </dgm:pt>
    <dgm:pt modelId="{065FD702-B1E1-4EFC-B711-1DB0C54EA930}" type="sibTrans" cxnId="{0182A867-5226-4526-A590-20E8980F8C7B}">
      <dgm:prSet/>
      <dgm:spPr/>
      <dgm:t>
        <a:bodyPr/>
        <a:lstStyle/>
        <a:p>
          <a:endParaRPr lang="en-US"/>
        </a:p>
      </dgm:t>
    </dgm:pt>
    <dgm:pt modelId="{B881F1D3-25D3-40BD-966F-EC2A33A18966}">
      <dgm:prSet phldrT="[Text]"/>
      <dgm:spPr/>
      <dgm:t>
        <a:bodyPr/>
        <a:lstStyle/>
        <a:p>
          <a:r>
            <a:rPr lang="en-US" dirty="0" smtClean="0"/>
            <a:t>Data Management Plan</a:t>
          </a:r>
          <a:endParaRPr lang="en-US" dirty="0"/>
        </a:p>
      </dgm:t>
    </dgm:pt>
    <dgm:pt modelId="{75C36558-8D1F-4E5D-A982-7BDAEE61B59D}" type="parTrans" cxnId="{44386246-31CD-4C56-92B7-895D1CEC5A41}">
      <dgm:prSet/>
      <dgm:spPr/>
      <dgm:t>
        <a:bodyPr/>
        <a:lstStyle/>
        <a:p>
          <a:endParaRPr lang="en-US"/>
        </a:p>
      </dgm:t>
    </dgm:pt>
    <dgm:pt modelId="{DA377C58-90F8-49D3-B673-D66D0E39E351}" type="sibTrans" cxnId="{44386246-31CD-4C56-92B7-895D1CEC5A41}">
      <dgm:prSet/>
      <dgm:spPr/>
      <dgm:t>
        <a:bodyPr/>
        <a:lstStyle/>
        <a:p>
          <a:endParaRPr lang="en-US"/>
        </a:p>
      </dgm:t>
    </dgm:pt>
    <dgm:pt modelId="{7571D0A4-1E16-4DC5-9A74-45A617FA1D4D}">
      <dgm:prSet phldrT="[Text]"/>
      <dgm:spPr/>
      <dgm:t>
        <a:bodyPr/>
        <a:lstStyle/>
        <a:p>
          <a:r>
            <a:rPr lang="en-US" dirty="0" smtClean="0"/>
            <a:t>Collaboration, moving and sharing</a:t>
          </a:r>
          <a:endParaRPr lang="en-US" dirty="0"/>
        </a:p>
      </dgm:t>
    </dgm:pt>
    <dgm:pt modelId="{8DD42A1D-3486-4BA9-8A91-BF60F1990D65}" type="parTrans" cxnId="{43E719A6-C713-43F1-B96C-BE89AF881CDB}">
      <dgm:prSet/>
      <dgm:spPr/>
      <dgm:t>
        <a:bodyPr/>
        <a:lstStyle/>
        <a:p>
          <a:endParaRPr lang="en-US"/>
        </a:p>
      </dgm:t>
    </dgm:pt>
    <dgm:pt modelId="{3012068A-0D73-4CE2-ADB7-4A1A9C7F8749}" type="sibTrans" cxnId="{43E719A6-C713-43F1-B96C-BE89AF881CDB}">
      <dgm:prSet/>
      <dgm:spPr/>
      <dgm:t>
        <a:bodyPr/>
        <a:lstStyle/>
        <a:p>
          <a:endParaRPr lang="en-US"/>
        </a:p>
      </dgm:t>
    </dgm:pt>
    <dgm:pt modelId="{508DD97C-0C45-4B88-8767-DBC430C93F65}">
      <dgm:prSet phldrT="[Text]"/>
      <dgm:spPr/>
      <dgm:t>
        <a:bodyPr/>
        <a:lstStyle/>
        <a:p>
          <a:r>
            <a:rPr lang="en-US" dirty="0" smtClean="0"/>
            <a:t>Version control and preservation </a:t>
          </a:r>
          <a:endParaRPr lang="en-US" dirty="0"/>
        </a:p>
      </dgm:t>
    </dgm:pt>
    <dgm:pt modelId="{C03524D8-F001-49E9-930E-D07FBA824241}" type="parTrans" cxnId="{23B53B48-D5E3-46EE-999F-76F5307C4294}">
      <dgm:prSet/>
      <dgm:spPr/>
      <dgm:t>
        <a:bodyPr/>
        <a:lstStyle/>
        <a:p>
          <a:endParaRPr lang="en-US"/>
        </a:p>
      </dgm:t>
    </dgm:pt>
    <dgm:pt modelId="{24A86E35-E47E-433D-94DF-4D01BC915465}" type="sibTrans" cxnId="{23B53B48-D5E3-46EE-999F-76F5307C4294}">
      <dgm:prSet/>
      <dgm:spPr/>
      <dgm:t>
        <a:bodyPr/>
        <a:lstStyle/>
        <a:p>
          <a:endParaRPr lang="en-US"/>
        </a:p>
      </dgm:t>
    </dgm:pt>
    <dgm:pt modelId="{A6301878-53C3-42D9-8FB1-D967B14C884E}">
      <dgm:prSet/>
      <dgm:spPr/>
      <dgm:t>
        <a:bodyPr/>
        <a:lstStyle/>
        <a:p>
          <a:r>
            <a:rPr lang="en-US" smtClean="0"/>
            <a:t>Subject specific metadata</a:t>
          </a:r>
          <a:endParaRPr lang="en-US" dirty="0"/>
        </a:p>
      </dgm:t>
    </dgm:pt>
    <dgm:pt modelId="{1C2F5DA4-DE12-48F1-B3DC-65C4F25258B8}" type="parTrans" cxnId="{4A39D5C8-70BD-4D37-A063-C9E0FA26A018}">
      <dgm:prSet/>
      <dgm:spPr/>
      <dgm:t>
        <a:bodyPr/>
        <a:lstStyle/>
        <a:p>
          <a:endParaRPr lang="en-US"/>
        </a:p>
      </dgm:t>
    </dgm:pt>
    <dgm:pt modelId="{1F740EC8-DB75-43FD-BE41-211CBE3C0F32}" type="sibTrans" cxnId="{4A39D5C8-70BD-4D37-A063-C9E0FA26A018}">
      <dgm:prSet/>
      <dgm:spPr/>
      <dgm:t>
        <a:bodyPr/>
        <a:lstStyle/>
        <a:p>
          <a:endParaRPr lang="en-US"/>
        </a:p>
      </dgm:t>
    </dgm:pt>
    <dgm:pt modelId="{BFD836AD-B0E9-4886-8857-AF792FB9E2F7}">
      <dgm:prSet/>
      <dgm:spPr/>
      <dgm:t>
        <a:bodyPr/>
        <a:lstStyle/>
        <a:p>
          <a:r>
            <a:rPr lang="en-US" dirty="0" smtClean="0"/>
            <a:t>Bibliographic metadata </a:t>
          </a:r>
          <a:endParaRPr lang="en-US" dirty="0"/>
        </a:p>
      </dgm:t>
    </dgm:pt>
    <dgm:pt modelId="{C9702A93-9BDA-499A-B8C8-4DE6D1DE37FA}" type="parTrans" cxnId="{A3181E54-7FB6-4DC8-AEA1-B6E5B7C5C893}">
      <dgm:prSet/>
      <dgm:spPr/>
      <dgm:t>
        <a:bodyPr/>
        <a:lstStyle/>
        <a:p>
          <a:endParaRPr lang="en-US"/>
        </a:p>
      </dgm:t>
    </dgm:pt>
    <dgm:pt modelId="{0AA987A3-BB6B-46E4-B818-64725CC26A0F}" type="sibTrans" cxnId="{A3181E54-7FB6-4DC8-AEA1-B6E5B7C5C893}">
      <dgm:prSet/>
      <dgm:spPr/>
      <dgm:t>
        <a:bodyPr/>
        <a:lstStyle/>
        <a:p>
          <a:endParaRPr lang="en-US"/>
        </a:p>
      </dgm:t>
    </dgm:pt>
    <dgm:pt modelId="{70346898-F967-4CB1-9A12-3AFDF8B6B3FC}" type="pres">
      <dgm:prSet presAssocID="{92A3934F-536B-4AAB-8B86-F796D84E0A85}" presName="Name0" presStyleCnt="0">
        <dgm:presLayoutVars>
          <dgm:dir/>
          <dgm:animLvl val="lvl"/>
          <dgm:resizeHandles val="exact"/>
        </dgm:presLayoutVars>
      </dgm:prSet>
      <dgm:spPr/>
      <dgm:t>
        <a:bodyPr/>
        <a:lstStyle/>
        <a:p>
          <a:endParaRPr lang="en-US"/>
        </a:p>
      </dgm:t>
    </dgm:pt>
    <dgm:pt modelId="{C0F8A719-1F5A-4F3B-B54F-168F6C6BE90F}" type="pres">
      <dgm:prSet presAssocID="{6CE93C20-F74F-4259-9C26-4D1902B1102C}" presName="linNode" presStyleCnt="0"/>
      <dgm:spPr/>
    </dgm:pt>
    <dgm:pt modelId="{C5AFDFE0-04AB-4991-9FDE-08F8F17E3E26}" type="pres">
      <dgm:prSet presAssocID="{6CE93C20-F74F-4259-9C26-4D1902B1102C}" presName="parentText" presStyleLbl="node1" presStyleIdx="0" presStyleCnt="3">
        <dgm:presLayoutVars>
          <dgm:chMax val="1"/>
          <dgm:bulletEnabled val="1"/>
        </dgm:presLayoutVars>
      </dgm:prSet>
      <dgm:spPr/>
      <dgm:t>
        <a:bodyPr/>
        <a:lstStyle/>
        <a:p>
          <a:endParaRPr lang="en-US"/>
        </a:p>
      </dgm:t>
    </dgm:pt>
    <dgm:pt modelId="{8EB43053-F1D2-4B7A-BACE-E66F06C1B5B6}" type="pres">
      <dgm:prSet presAssocID="{6CE93C20-F74F-4259-9C26-4D1902B1102C}" presName="descendantText" presStyleLbl="alignAccFollowNode1" presStyleIdx="0" presStyleCnt="3">
        <dgm:presLayoutVars>
          <dgm:bulletEnabled val="1"/>
        </dgm:presLayoutVars>
      </dgm:prSet>
      <dgm:spPr/>
      <dgm:t>
        <a:bodyPr/>
        <a:lstStyle/>
        <a:p>
          <a:endParaRPr lang="en-US"/>
        </a:p>
      </dgm:t>
    </dgm:pt>
    <dgm:pt modelId="{3D37A3E8-094E-40D9-872A-E8E54E0672BF}" type="pres">
      <dgm:prSet presAssocID="{0959C074-A0C9-4E48-815A-99446083CE23}" presName="sp" presStyleCnt="0"/>
      <dgm:spPr/>
    </dgm:pt>
    <dgm:pt modelId="{686ED92D-F74B-4776-B49D-9F2A6C4F2C85}" type="pres">
      <dgm:prSet presAssocID="{363B957F-F8B4-4C4E-B0A6-1FD3E994DCAB}" presName="linNode" presStyleCnt="0"/>
      <dgm:spPr/>
    </dgm:pt>
    <dgm:pt modelId="{EBC56511-8D17-4DD1-A165-E28DDDE3236F}" type="pres">
      <dgm:prSet presAssocID="{363B957F-F8B4-4C4E-B0A6-1FD3E994DCAB}" presName="parentText" presStyleLbl="node1" presStyleIdx="1" presStyleCnt="3">
        <dgm:presLayoutVars>
          <dgm:chMax val="1"/>
          <dgm:bulletEnabled val="1"/>
        </dgm:presLayoutVars>
      </dgm:prSet>
      <dgm:spPr/>
      <dgm:t>
        <a:bodyPr/>
        <a:lstStyle/>
        <a:p>
          <a:endParaRPr lang="en-US"/>
        </a:p>
      </dgm:t>
    </dgm:pt>
    <dgm:pt modelId="{0BB31397-1C85-4F77-AE51-51AEA3EEE238}" type="pres">
      <dgm:prSet presAssocID="{363B957F-F8B4-4C4E-B0A6-1FD3E994DCAB}" presName="descendantText" presStyleLbl="alignAccFollowNode1" presStyleIdx="1" presStyleCnt="3">
        <dgm:presLayoutVars>
          <dgm:bulletEnabled val="1"/>
        </dgm:presLayoutVars>
      </dgm:prSet>
      <dgm:spPr/>
      <dgm:t>
        <a:bodyPr/>
        <a:lstStyle/>
        <a:p>
          <a:endParaRPr lang="en-US"/>
        </a:p>
      </dgm:t>
    </dgm:pt>
    <dgm:pt modelId="{ADE72865-3FA5-4466-BA15-C3862465B458}" type="pres">
      <dgm:prSet presAssocID="{28419A8E-3F8A-4CC8-8808-11AC483354D3}" presName="sp" presStyleCnt="0"/>
      <dgm:spPr/>
    </dgm:pt>
    <dgm:pt modelId="{AF340A4D-10D0-469F-9018-5DE8A04F083C}" type="pres">
      <dgm:prSet presAssocID="{3D0D6AE0-FF59-4649-9235-573B82E4817C}" presName="linNode" presStyleCnt="0"/>
      <dgm:spPr/>
    </dgm:pt>
    <dgm:pt modelId="{BA0AE787-91AC-4C73-8105-97D63E858E71}" type="pres">
      <dgm:prSet presAssocID="{3D0D6AE0-FF59-4649-9235-573B82E4817C}" presName="parentText" presStyleLbl="node1" presStyleIdx="2" presStyleCnt="3">
        <dgm:presLayoutVars>
          <dgm:chMax val="1"/>
          <dgm:bulletEnabled val="1"/>
        </dgm:presLayoutVars>
      </dgm:prSet>
      <dgm:spPr/>
      <dgm:t>
        <a:bodyPr/>
        <a:lstStyle/>
        <a:p>
          <a:endParaRPr lang="en-US"/>
        </a:p>
      </dgm:t>
    </dgm:pt>
    <dgm:pt modelId="{50074937-2499-4997-BC08-C819D506FE37}" type="pres">
      <dgm:prSet presAssocID="{3D0D6AE0-FF59-4649-9235-573B82E4817C}" presName="descendantText" presStyleLbl="alignAccFollowNode1" presStyleIdx="2" presStyleCnt="3">
        <dgm:presLayoutVars>
          <dgm:bulletEnabled val="1"/>
        </dgm:presLayoutVars>
      </dgm:prSet>
      <dgm:spPr/>
      <dgm:t>
        <a:bodyPr/>
        <a:lstStyle/>
        <a:p>
          <a:endParaRPr lang="en-US"/>
        </a:p>
      </dgm:t>
    </dgm:pt>
  </dgm:ptLst>
  <dgm:cxnLst>
    <dgm:cxn modelId="{BDF50545-B6AB-4204-B8CF-74E0A1004D9B}" type="presOf" srcId="{3D0D6AE0-FF59-4649-9235-573B82E4817C}" destId="{BA0AE787-91AC-4C73-8105-97D63E858E71}" srcOrd="0" destOrd="0" presId="urn:microsoft.com/office/officeart/2005/8/layout/vList5"/>
    <dgm:cxn modelId="{EA4478CE-DF5D-4EEB-A1CB-804D1438ECEF}" srcId="{92A3934F-536B-4AAB-8B86-F796D84E0A85}" destId="{363B957F-F8B4-4C4E-B0A6-1FD3E994DCAB}" srcOrd="1" destOrd="0" parTransId="{3F15AC0F-CFD4-41BA-88A5-22FD4192C31D}" sibTransId="{28419A8E-3F8A-4CC8-8808-11AC483354D3}"/>
    <dgm:cxn modelId="{B174F543-A179-4EA1-BD95-C2F6AB59D2A9}" type="presOf" srcId="{A6301878-53C3-42D9-8FB1-D967B14C884E}" destId="{0BB31397-1C85-4F77-AE51-51AEA3EEE238}" srcOrd="0" destOrd="1" presId="urn:microsoft.com/office/officeart/2005/8/layout/vList5"/>
    <dgm:cxn modelId="{95092E59-8BD5-44A0-A351-39F99FFBDEB0}" type="presOf" srcId="{508DD97C-0C45-4B88-8767-DBC430C93F65}" destId="{8EB43053-F1D2-4B7A-BACE-E66F06C1B5B6}" srcOrd="0" destOrd="3" presId="urn:microsoft.com/office/officeart/2005/8/layout/vList5"/>
    <dgm:cxn modelId="{537D4861-E20D-44F1-BFFF-B06C629B83FC}" srcId="{6CE93C20-F74F-4259-9C26-4D1902B1102C}" destId="{0016F95F-D85B-4B6D-9339-D8EFF58D0396}" srcOrd="1" destOrd="0" parTransId="{721C66DD-1E4D-4645-91EC-4F6D895666AB}" sibTransId="{BDD850CE-D4D2-4064-8BF6-2784D18E5687}"/>
    <dgm:cxn modelId="{FCF2441C-E0D9-43F6-9946-203A0BBC624F}" type="presOf" srcId="{7571D0A4-1E16-4DC5-9A74-45A617FA1D4D}" destId="{8EB43053-F1D2-4B7A-BACE-E66F06C1B5B6}" srcOrd="0" destOrd="2" presId="urn:microsoft.com/office/officeart/2005/8/layout/vList5"/>
    <dgm:cxn modelId="{23B53B48-D5E3-46EE-999F-76F5307C4294}" srcId="{6CE93C20-F74F-4259-9C26-4D1902B1102C}" destId="{508DD97C-0C45-4B88-8767-DBC430C93F65}" srcOrd="3" destOrd="0" parTransId="{C03524D8-F001-49E9-930E-D07FBA824241}" sibTransId="{24A86E35-E47E-433D-94DF-4D01BC915465}"/>
    <dgm:cxn modelId="{4A39D5C8-70BD-4D37-A063-C9E0FA26A018}" srcId="{363B957F-F8B4-4C4E-B0A6-1FD3E994DCAB}" destId="{A6301878-53C3-42D9-8FB1-D967B14C884E}" srcOrd="1" destOrd="0" parTransId="{1C2F5DA4-DE12-48F1-B3DC-65C4F25258B8}" sibTransId="{1F740EC8-DB75-43FD-BE41-211CBE3C0F32}"/>
    <dgm:cxn modelId="{4CED64AE-E961-43C2-A37A-57748D8CD1F2}" type="presOf" srcId="{0016F95F-D85B-4B6D-9339-D8EFF58D0396}" destId="{8EB43053-F1D2-4B7A-BACE-E66F06C1B5B6}" srcOrd="0" destOrd="1" presId="urn:microsoft.com/office/officeart/2005/8/layout/vList5"/>
    <dgm:cxn modelId="{40707FD0-7496-42EE-AFA3-BBEF460B25A2}" type="presOf" srcId="{577F049D-F294-497B-8EAB-5BD7EED31B25}" destId="{0BB31397-1C85-4F77-AE51-51AEA3EEE238}" srcOrd="0" destOrd="0" presId="urn:microsoft.com/office/officeart/2005/8/layout/vList5"/>
    <dgm:cxn modelId="{A3181E54-7FB6-4DC8-AEA1-B6E5B7C5C893}" srcId="{363B957F-F8B4-4C4E-B0A6-1FD3E994DCAB}" destId="{BFD836AD-B0E9-4886-8857-AF792FB9E2F7}" srcOrd="2" destOrd="0" parTransId="{C9702A93-9BDA-499A-B8C8-4DE6D1DE37FA}" sibTransId="{0AA987A3-BB6B-46E4-B818-64725CC26A0F}"/>
    <dgm:cxn modelId="{A524E718-263D-455F-9CA2-E85065F250AA}" type="presOf" srcId="{79EE64FE-E0FF-4659-B12A-4365A5CDD803}" destId="{8EB43053-F1D2-4B7A-BACE-E66F06C1B5B6}" srcOrd="0" destOrd="0" presId="urn:microsoft.com/office/officeart/2005/8/layout/vList5"/>
    <dgm:cxn modelId="{0182A867-5226-4526-A590-20E8980F8C7B}" srcId="{92A3934F-536B-4AAB-8B86-F796D84E0A85}" destId="{3D0D6AE0-FF59-4649-9235-573B82E4817C}" srcOrd="2" destOrd="0" parTransId="{33D789D2-4D22-4E88-B27D-AF9CEA26DC18}" sibTransId="{065FD702-B1E1-4EFC-B711-1DB0C54EA930}"/>
    <dgm:cxn modelId="{A6AF0B71-B4F0-40F7-9524-9FEA6A529763}" type="presOf" srcId="{B881F1D3-25D3-40BD-966F-EC2A33A18966}" destId="{50074937-2499-4997-BC08-C819D506FE37}" srcOrd="0" destOrd="0" presId="urn:microsoft.com/office/officeart/2005/8/layout/vList5"/>
    <dgm:cxn modelId="{9FFE3580-1816-4207-B461-CDB71A90AC68}" srcId="{6CE93C20-F74F-4259-9C26-4D1902B1102C}" destId="{79EE64FE-E0FF-4659-B12A-4365A5CDD803}" srcOrd="0" destOrd="0" parTransId="{0788A15E-C2B1-48FC-BF81-30636BFFDEE1}" sibTransId="{34CEBDEC-EB1A-45E3-A72D-13ECE94F3AA8}"/>
    <dgm:cxn modelId="{5AC6E1E7-071F-4B7E-9ABD-5A0CC53A6361}" type="presOf" srcId="{BFD836AD-B0E9-4886-8857-AF792FB9E2F7}" destId="{0BB31397-1C85-4F77-AE51-51AEA3EEE238}" srcOrd="0" destOrd="2" presId="urn:microsoft.com/office/officeart/2005/8/layout/vList5"/>
    <dgm:cxn modelId="{44386246-31CD-4C56-92B7-895D1CEC5A41}" srcId="{3D0D6AE0-FF59-4649-9235-573B82E4817C}" destId="{B881F1D3-25D3-40BD-966F-EC2A33A18966}" srcOrd="0" destOrd="0" parTransId="{75C36558-8D1F-4E5D-A982-7BDAEE61B59D}" sibTransId="{DA377C58-90F8-49D3-B673-D66D0E39E351}"/>
    <dgm:cxn modelId="{1802A241-BAFA-4FEC-91AB-DB3445DB197B}" type="presOf" srcId="{92A3934F-536B-4AAB-8B86-F796D84E0A85}" destId="{70346898-F967-4CB1-9A12-3AFDF8B6B3FC}" srcOrd="0" destOrd="0" presId="urn:microsoft.com/office/officeart/2005/8/layout/vList5"/>
    <dgm:cxn modelId="{43E719A6-C713-43F1-B96C-BE89AF881CDB}" srcId="{6CE93C20-F74F-4259-9C26-4D1902B1102C}" destId="{7571D0A4-1E16-4DC5-9A74-45A617FA1D4D}" srcOrd="2" destOrd="0" parTransId="{8DD42A1D-3486-4BA9-8A91-BF60F1990D65}" sibTransId="{3012068A-0D73-4CE2-ADB7-4A1A9C7F8749}"/>
    <dgm:cxn modelId="{133E202E-98FA-41E3-851E-B0698A226FE8}" srcId="{92A3934F-536B-4AAB-8B86-F796D84E0A85}" destId="{6CE93C20-F74F-4259-9C26-4D1902B1102C}" srcOrd="0" destOrd="0" parTransId="{02854E36-198B-4F4C-9D9C-9F6CC53B0306}" sibTransId="{0959C074-A0C9-4E48-815A-99446083CE23}"/>
    <dgm:cxn modelId="{2EE96F7B-52C2-44E5-8D9C-F97977B0A4E0}" type="presOf" srcId="{363B957F-F8B4-4C4E-B0A6-1FD3E994DCAB}" destId="{EBC56511-8D17-4DD1-A165-E28DDDE3236F}" srcOrd="0" destOrd="0" presId="urn:microsoft.com/office/officeart/2005/8/layout/vList5"/>
    <dgm:cxn modelId="{CA798917-88B4-4C4A-8B56-A3B58B64A2C9}" srcId="{363B957F-F8B4-4C4E-B0A6-1FD3E994DCAB}" destId="{577F049D-F294-497B-8EAB-5BD7EED31B25}" srcOrd="0" destOrd="0" parTransId="{2B01C537-6272-46AC-BF33-CD163D094006}" sibTransId="{CBB0E0A0-A310-4234-B156-6CC4BEAF7E65}"/>
    <dgm:cxn modelId="{2FB28A95-D688-4250-AA3D-42188AB5E308}" type="presOf" srcId="{6CE93C20-F74F-4259-9C26-4D1902B1102C}" destId="{C5AFDFE0-04AB-4991-9FDE-08F8F17E3E26}" srcOrd="0" destOrd="0" presId="urn:microsoft.com/office/officeart/2005/8/layout/vList5"/>
    <dgm:cxn modelId="{E3B8F4B6-FF8C-4AC2-BADA-031164FC1441}" type="presParOf" srcId="{70346898-F967-4CB1-9A12-3AFDF8B6B3FC}" destId="{C0F8A719-1F5A-4F3B-B54F-168F6C6BE90F}" srcOrd="0" destOrd="0" presId="urn:microsoft.com/office/officeart/2005/8/layout/vList5"/>
    <dgm:cxn modelId="{4B47980A-D99F-4467-A899-3FC0B6836101}" type="presParOf" srcId="{C0F8A719-1F5A-4F3B-B54F-168F6C6BE90F}" destId="{C5AFDFE0-04AB-4991-9FDE-08F8F17E3E26}" srcOrd="0" destOrd="0" presId="urn:microsoft.com/office/officeart/2005/8/layout/vList5"/>
    <dgm:cxn modelId="{83661D05-2326-4772-B6B8-72BBB03BEA5B}" type="presParOf" srcId="{C0F8A719-1F5A-4F3B-B54F-168F6C6BE90F}" destId="{8EB43053-F1D2-4B7A-BACE-E66F06C1B5B6}" srcOrd="1" destOrd="0" presId="urn:microsoft.com/office/officeart/2005/8/layout/vList5"/>
    <dgm:cxn modelId="{6A2EE546-117C-4CD9-A377-14439017AEFA}" type="presParOf" srcId="{70346898-F967-4CB1-9A12-3AFDF8B6B3FC}" destId="{3D37A3E8-094E-40D9-872A-E8E54E0672BF}" srcOrd="1" destOrd="0" presId="urn:microsoft.com/office/officeart/2005/8/layout/vList5"/>
    <dgm:cxn modelId="{6B2FF3C9-97B5-4EDB-B833-3AA49F55A984}" type="presParOf" srcId="{70346898-F967-4CB1-9A12-3AFDF8B6B3FC}" destId="{686ED92D-F74B-4776-B49D-9F2A6C4F2C85}" srcOrd="2" destOrd="0" presId="urn:microsoft.com/office/officeart/2005/8/layout/vList5"/>
    <dgm:cxn modelId="{2EBEAF91-DE2F-4CAC-BC8B-49F9C654C096}" type="presParOf" srcId="{686ED92D-F74B-4776-B49D-9F2A6C4F2C85}" destId="{EBC56511-8D17-4DD1-A165-E28DDDE3236F}" srcOrd="0" destOrd="0" presId="urn:microsoft.com/office/officeart/2005/8/layout/vList5"/>
    <dgm:cxn modelId="{E74B5F52-978A-4906-B78B-D79269565B2F}" type="presParOf" srcId="{686ED92D-F74B-4776-B49D-9F2A6C4F2C85}" destId="{0BB31397-1C85-4F77-AE51-51AEA3EEE238}" srcOrd="1" destOrd="0" presId="urn:microsoft.com/office/officeart/2005/8/layout/vList5"/>
    <dgm:cxn modelId="{2103DBD3-2A9C-4F0F-B9C4-B93AD6C6A5F9}" type="presParOf" srcId="{70346898-F967-4CB1-9A12-3AFDF8B6B3FC}" destId="{ADE72865-3FA5-4466-BA15-C3862465B458}" srcOrd="3" destOrd="0" presId="urn:microsoft.com/office/officeart/2005/8/layout/vList5"/>
    <dgm:cxn modelId="{7ADF296C-687F-4EAF-8948-C54B33EE5006}" type="presParOf" srcId="{70346898-F967-4CB1-9A12-3AFDF8B6B3FC}" destId="{AF340A4D-10D0-469F-9018-5DE8A04F083C}" srcOrd="4" destOrd="0" presId="urn:microsoft.com/office/officeart/2005/8/layout/vList5"/>
    <dgm:cxn modelId="{38A516AC-CDBF-43BB-9343-E536C1CF405A}" type="presParOf" srcId="{AF340A4D-10D0-469F-9018-5DE8A04F083C}" destId="{BA0AE787-91AC-4C73-8105-97D63E858E71}" srcOrd="0" destOrd="0" presId="urn:microsoft.com/office/officeart/2005/8/layout/vList5"/>
    <dgm:cxn modelId="{A0E97CE3-C128-4D5C-B2E2-FA19BB125877}" type="presParOf" srcId="{AF340A4D-10D0-469F-9018-5DE8A04F083C}" destId="{50074937-2499-4997-BC08-C819D506FE3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43053-F1D2-4B7A-BACE-E66F06C1B5B6}">
      <dsp:nvSpPr>
        <dsp:cNvPr id="0" name=""/>
        <dsp:cNvSpPr/>
      </dsp:nvSpPr>
      <dsp:spPr>
        <a:xfrm rot="5400000">
          <a:off x="6679145" y="-2553574"/>
          <a:ext cx="1505497" cy="6994724"/>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File and folder naming</a:t>
          </a:r>
          <a:endParaRPr lang="en-US" sz="2000" kern="1200" dirty="0"/>
        </a:p>
        <a:p>
          <a:pPr marL="228600" lvl="1" indent="-228600" algn="l" defTabSz="889000">
            <a:lnSpc>
              <a:spcPct val="90000"/>
            </a:lnSpc>
            <a:spcBef>
              <a:spcPct val="0"/>
            </a:spcBef>
            <a:spcAft>
              <a:spcPct val="15000"/>
            </a:spcAft>
            <a:buChar char="••"/>
          </a:pPr>
          <a:r>
            <a:rPr lang="en-US" sz="2000" kern="1200" dirty="0" smtClean="0"/>
            <a:t>Space, saving and back-up</a:t>
          </a:r>
          <a:endParaRPr lang="en-US" sz="2000" kern="1200" dirty="0"/>
        </a:p>
        <a:p>
          <a:pPr marL="228600" lvl="1" indent="-228600" algn="l" defTabSz="889000">
            <a:lnSpc>
              <a:spcPct val="90000"/>
            </a:lnSpc>
            <a:spcBef>
              <a:spcPct val="0"/>
            </a:spcBef>
            <a:spcAft>
              <a:spcPct val="15000"/>
            </a:spcAft>
            <a:buChar char="••"/>
          </a:pPr>
          <a:r>
            <a:rPr lang="en-US" sz="2000" kern="1200" dirty="0" smtClean="0"/>
            <a:t>Collaboration, moving and sharing</a:t>
          </a:r>
          <a:endParaRPr lang="en-US" sz="2000" kern="1200" dirty="0"/>
        </a:p>
        <a:p>
          <a:pPr marL="228600" lvl="1" indent="-228600" algn="l" defTabSz="889000">
            <a:lnSpc>
              <a:spcPct val="90000"/>
            </a:lnSpc>
            <a:spcBef>
              <a:spcPct val="0"/>
            </a:spcBef>
            <a:spcAft>
              <a:spcPct val="15000"/>
            </a:spcAft>
            <a:buChar char="••"/>
          </a:pPr>
          <a:r>
            <a:rPr lang="en-US" sz="2000" kern="1200" dirty="0" smtClean="0"/>
            <a:t>Version control and preservation </a:t>
          </a:r>
          <a:endParaRPr lang="en-US" sz="2000" kern="1200" dirty="0"/>
        </a:p>
      </dsp:txBody>
      <dsp:txXfrm rot="-5400000">
        <a:off x="3934532" y="264531"/>
        <a:ext cx="6921232" cy="1358513"/>
      </dsp:txXfrm>
    </dsp:sp>
    <dsp:sp modelId="{C5AFDFE0-04AB-4991-9FDE-08F8F17E3E26}">
      <dsp:nvSpPr>
        <dsp:cNvPr id="0" name=""/>
        <dsp:cNvSpPr/>
      </dsp:nvSpPr>
      <dsp:spPr>
        <a:xfrm>
          <a:off x="0" y="2851"/>
          <a:ext cx="3934532" cy="188187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Tidy Data</a:t>
          </a:r>
          <a:endParaRPr lang="en-US" sz="3700" kern="1200" dirty="0"/>
        </a:p>
      </dsp:txBody>
      <dsp:txXfrm>
        <a:off x="91865" y="94716"/>
        <a:ext cx="3750802" cy="1698142"/>
      </dsp:txXfrm>
    </dsp:sp>
    <dsp:sp modelId="{0BB31397-1C85-4F77-AE51-51AEA3EEE238}">
      <dsp:nvSpPr>
        <dsp:cNvPr id="0" name=""/>
        <dsp:cNvSpPr/>
      </dsp:nvSpPr>
      <dsp:spPr>
        <a:xfrm rot="5400000">
          <a:off x="6679145" y="-577609"/>
          <a:ext cx="1505497" cy="6994724"/>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Basic metadata</a:t>
          </a:r>
          <a:endParaRPr lang="en-US" sz="2000" kern="1200" dirty="0"/>
        </a:p>
        <a:p>
          <a:pPr marL="228600" lvl="1" indent="-228600" algn="l" defTabSz="889000">
            <a:lnSpc>
              <a:spcPct val="90000"/>
            </a:lnSpc>
            <a:spcBef>
              <a:spcPct val="0"/>
            </a:spcBef>
            <a:spcAft>
              <a:spcPct val="15000"/>
            </a:spcAft>
            <a:buChar char="••"/>
          </a:pPr>
          <a:r>
            <a:rPr lang="en-US" sz="2000" kern="1200" smtClean="0"/>
            <a:t>Subject specific metadata</a:t>
          </a:r>
          <a:endParaRPr lang="en-US" sz="2000" kern="1200" dirty="0"/>
        </a:p>
        <a:p>
          <a:pPr marL="228600" lvl="1" indent="-228600" algn="l" defTabSz="889000">
            <a:lnSpc>
              <a:spcPct val="90000"/>
            </a:lnSpc>
            <a:spcBef>
              <a:spcPct val="0"/>
            </a:spcBef>
            <a:spcAft>
              <a:spcPct val="15000"/>
            </a:spcAft>
            <a:buChar char="••"/>
          </a:pPr>
          <a:r>
            <a:rPr lang="en-US" sz="2000" kern="1200" dirty="0" smtClean="0"/>
            <a:t>Bibliographic metadata </a:t>
          </a:r>
          <a:endParaRPr lang="en-US" sz="2000" kern="1200" dirty="0"/>
        </a:p>
      </dsp:txBody>
      <dsp:txXfrm rot="-5400000">
        <a:off x="3934532" y="2240496"/>
        <a:ext cx="6921232" cy="1358513"/>
      </dsp:txXfrm>
    </dsp:sp>
    <dsp:sp modelId="{EBC56511-8D17-4DD1-A165-E28DDDE3236F}">
      <dsp:nvSpPr>
        <dsp:cNvPr id="0" name=""/>
        <dsp:cNvSpPr/>
      </dsp:nvSpPr>
      <dsp:spPr>
        <a:xfrm>
          <a:off x="0" y="1978816"/>
          <a:ext cx="3934532" cy="188187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Metadata</a:t>
          </a:r>
          <a:endParaRPr lang="en-US" sz="3700" kern="1200" dirty="0"/>
        </a:p>
      </dsp:txBody>
      <dsp:txXfrm>
        <a:off x="91865" y="2070681"/>
        <a:ext cx="3750802" cy="1698142"/>
      </dsp:txXfrm>
    </dsp:sp>
    <dsp:sp modelId="{50074937-2499-4997-BC08-C819D506FE37}">
      <dsp:nvSpPr>
        <dsp:cNvPr id="0" name=""/>
        <dsp:cNvSpPr/>
      </dsp:nvSpPr>
      <dsp:spPr>
        <a:xfrm rot="5400000">
          <a:off x="6679145" y="1398356"/>
          <a:ext cx="1505497" cy="6994724"/>
        </a:xfrm>
        <a:prstGeom prst="round2SameRect">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Data Management Plan</a:t>
          </a:r>
          <a:endParaRPr lang="en-US" sz="2000" kern="1200" dirty="0"/>
        </a:p>
      </dsp:txBody>
      <dsp:txXfrm rot="-5400000">
        <a:off x="3934532" y="4216461"/>
        <a:ext cx="6921232" cy="1358513"/>
      </dsp:txXfrm>
    </dsp:sp>
    <dsp:sp modelId="{BA0AE787-91AC-4C73-8105-97D63E858E71}">
      <dsp:nvSpPr>
        <dsp:cNvPr id="0" name=""/>
        <dsp:cNvSpPr/>
      </dsp:nvSpPr>
      <dsp:spPr>
        <a:xfrm>
          <a:off x="0" y="3954782"/>
          <a:ext cx="3934532" cy="188187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Data Management Planning</a:t>
          </a:r>
          <a:endParaRPr lang="en-US" sz="3700" kern="1200" dirty="0"/>
        </a:p>
      </dsp:txBody>
      <dsp:txXfrm>
        <a:off x="91865" y="4046647"/>
        <a:ext cx="3750802" cy="169814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2492" tIns="46246" rIns="92492" bIns="46246" rtlCol="0"/>
          <a:lstStyle>
            <a:lvl1pPr algn="l">
              <a:defRPr sz="1200"/>
            </a:lvl1pPr>
          </a:lstStyle>
          <a:p>
            <a:endParaRPr lang="en-NZ"/>
          </a:p>
        </p:txBody>
      </p:sp>
      <p:sp>
        <p:nvSpPr>
          <p:cNvPr id="3" name="Date Placeholder 2"/>
          <p:cNvSpPr>
            <a:spLocks noGrp="1"/>
          </p:cNvSpPr>
          <p:nvPr>
            <p:ph type="dt" sz="quarter" idx="1"/>
          </p:nvPr>
        </p:nvSpPr>
        <p:spPr>
          <a:xfrm>
            <a:off x="3855839" y="0"/>
            <a:ext cx="2949787" cy="498693"/>
          </a:xfrm>
          <a:prstGeom prst="rect">
            <a:avLst/>
          </a:prstGeom>
        </p:spPr>
        <p:txBody>
          <a:bodyPr vert="horz" lIns="92492" tIns="46246" rIns="92492" bIns="46246" rtlCol="0"/>
          <a:lstStyle>
            <a:lvl1pPr algn="r">
              <a:defRPr sz="1200"/>
            </a:lvl1pPr>
          </a:lstStyle>
          <a:p>
            <a:fld id="{40FD5A8B-DA7E-4166-AEBA-F9918642AE13}" type="datetimeFigureOut">
              <a:rPr lang="en-NZ" smtClean="0"/>
              <a:t>22/08/2019</a:t>
            </a:fld>
            <a:endParaRPr lang="en-NZ"/>
          </a:p>
        </p:txBody>
      </p:sp>
      <p:sp>
        <p:nvSpPr>
          <p:cNvPr id="4" name="Footer Placeholder 3"/>
          <p:cNvSpPr>
            <a:spLocks noGrp="1"/>
          </p:cNvSpPr>
          <p:nvPr>
            <p:ph type="ftr" sz="quarter" idx="2"/>
          </p:nvPr>
        </p:nvSpPr>
        <p:spPr>
          <a:xfrm>
            <a:off x="0" y="9440648"/>
            <a:ext cx="2949787" cy="498692"/>
          </a:xfrm>
          <a:prstGeom prst="rect">
            <a:avLst/>
          </a:prstGeom>
        </p:spPr>
        <p:txBody>
          <a:bodyPr vert="horz" lIns="92492" tIns="46246" rIns="92492" bIns="46246" rtlCol="0" anchor="b"/>
          <a:lstStyle>
            <a:lvl1pPr algn="l">
              <a:defRPr sz="1200"/>
            </a:lvl1pPr>
          </a:lstStyle>
          <a:p>
            <a:endParaRPr lang="en-NZ"/>
          </a:p>
        </p:txBody>
      </p:sp>
      <p:sp>
        <p:nvSpPr>
          <p:cNvPr id="5" name="Slide Number Placeholder 4"/>
          <p:cNvSpPr>
            <a:spLocks noGrp="1"/>
          </p:cNvSpPr>
          <p:nvPr>
            <p:ph type="sldNum" sz="quarter" idx="3"/>
          </p:nvPr>
        </p:nvSpPr>
        <p:spPr>
          <a:xfrm>
            <a:off x="3855839" y="9440648"/>
            <a:ext cx="2949787" cy="498692"/>
          </a:xfrm>
          <a:prstGeom prst="rect">
            <a:avLst/>
          </a:prstGeom>
        </p:spPr>
        <p:txBody>
          <a:bodyPr vert="horz" lIns="92492" tIns="46246" rIns="92492" bIns="46246" rtlCol="0" anchor="b"/>
          <a:lstStyle>
            <a:lvl1pPr algn="r">
              <a:defRPr sz="1200"/>
            </a:lvl1pPr>
          </a:lstStyle>
          <a:p>
            <a:fld id="{8441E3BA-4D23-4F8B-B3B3-DBF6463916DE}" type="slidenum">
              <a:rPr lang="en-NZ" smtClean="0"/>
              <a:t>‹#›</a:t>
            </a:fld>
            <a:endParaRPr lang="en-NZ"/>
          </a:p>
        </p:txBody>
      </p:sp>
    </p:spTree>
    <p:extLst>
      <p:ext uri="{BB962C8B-B14F-4D97-AF65-F5344CB8AC3E}">
        <p14:creationId xmlns:p14="http://schemas.microsoft.com/office/powerpoint/2010/main" val="189618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80" cy="49884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6066" y="0"/>
            <a:ext cx="2949580" cy="498846"/>
          </a:xfrm>
          <a:prstGeom prst="rect">
            <a:avLst/>
          </a:prstGeom>
        </p:spPr>
        <p:txBody>
          <a:bodyPr vert="horz" lIns="91440" tIns="45720" rIns="91440" bIns="45720" rtlCol="0"/>
          <a:lstStyle>
            <a:lvl1pPr algn="r">
              <a:defRPr sz="1200"/>
            </a:lvl1pPr>
          </a:lstStyle>
          <a:p>
            <a:fld id="{56A99C03-6D10-4014-8DD3-38EFBEF8E6E8}" type="datetimeFigureOut">
              <a:rPr lang="en-NZ" smtClean="0"/>
              <a:t>22/08/2019</a:t>
            </a:fld>
            <a:endParaRPr lang="en-NZ"/>
          </a:p>
        </p:txBody>
      </p:sp>
      <p:sp>
        <p:nvSpPr>
          <p:cNvPr id="4" name="Slide Image Placeholder 3"/>
          <p:cNvSpPr>
            <a:spLocks noGrp="1" noRot="1" noChangeAspect="1"/>
          </p:cNvSpPr>
          <p:nvPr>
            <p:ph type="sldImg" idx="2"/>
          </p:nvPr>
        </p:nvSpPr>
        <p:spPr>
          <a:xfrm>
            <a:off x="420688" y="1241425"/>
            <a:ext cx="5965825" cy="33559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1031" y="4783457"/>
            <a:ext cx="5445138" cy="391389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492"/>
            <a:ext cx="2949580" cy="498846"/>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6066" y="9440492"/>
            <a:ext cx="2949580" cy="498846"/>
          </a:xfrm>
          <a:prstGeom prst="rect">
            <a:avLst/>
          </a:prstGeom>
        </p:spPr>
        <p:txBody>
          <a:bodyPr vert="horz" lIns="91440" tIns="45720" rIns="91440" bIns="45720" rtlCol="0" anchor="b"/>
          <a:lstStyle>
            <a:lvl1pPr algn="r">
              <a:defRPr sz="1200"/>
            </a:lvl1pPr>
          </a:lstStyle>
          <a:p>
            <a:fld id="{ED77DA3F-796C-46AC-AFA9-C395F75CCE75}" type="slidenum">
              <a:rPr lang="en-NZ" smtClean="0"/>
              <a:t>‹#›</a:t>
            </a:fld>
            <a:endParaRPr lang="en-NZ"/>
          </a:p>
        </p:txBody>
      </p:sp>
    </p:spTree>
    <p:extLst>
      <p:ext uri="{BB962C8B-B14F-4D97-AF65-F5344CB8AC3E}">
        <p14:creationId xmlns:p14="http://schemas.microsoft.com/office/powerpoint/2010/main" val="214031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figshare.com/articles/Parents_with_mental_health_problems_and_their_children_in_a_German_population_based_sample_Results_of_the_BELLA_study/516939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a:t>
            </a:fld>
            <a:endParaRPr lang="en-NZ"/>
          </a:p>
        </p:txBody>
      </p:sp>
    </p:spTree>
    <p:extLst>
      <p:ext uri="{BB962C8B-B14F-4D97-AF65-F5344CB8AC3E}">
        <p14:creationId xmlns:p14="http://schemas.microsoft.com/office/powerpoint/2010/main" val="54542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13</a:t>
            </a:fld>
            <a:endParaRPr lang="en-NZ"/>
          </a:p>
        </p:txBody>
      </p:sp>
    </p:spTree>
    <p:extLst>
      <p:ext uri="{BB962C8B-B14F-4D97-AF65-F5344CB8AC3E}">
        <p14:creationId xmlns:p14="http://schemas.microsoft.com/office/powerpoint/2010/main" val="227235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Acknowledge that two</a:t>
            </a:r>
            <a:r>
              <a:rPr lang="en-NZ" baseline="0" dirty="0" smtClean="0"/>
              <a:t> common ways data is shared is through supplementary materials and/or through departmental, project or personal webpage. – There are some cons however – may be costly, unlikely to offer a data repository’s functionality or long term solution.  Least likely to make your data collection visible to new users and contacts, or to sustain long term access to your data collection.</a:t>
            </a:r>
            <a:endParaRPr lang="en-NZ" dirty="0" smtClean="0"/>
          </a:p>
          <a:p>
            <a:endParaRPr lang="en-NZ" dirty="0" smtClean="0"/>
          </a:p>
          <a:p>
            <a:r>
              <a:rPr lang="en-NZ" dirty="0" smtClean="0">
                <a:hlinkClick r:id="rId3"/>
              </a:rPr>
              <a:t>https://figshare.com/articles/Parents_with_mental_health_problems_and_their_children_in_a_German_population_based_sample_Results_of_the_BELLA_study/5169391</a:t>
            </a:r>
            <a:endParaRPr lang="en-NZ" dirty="0" smtClean="0"/>
          </a:p>
          <a:p>
            <a:endParaRPr lang="en-NZ" dirty="0" smtClean="0"/>
          </a:p>
          <a:p>
            <a:r>
              <a:rPr lang="en-NZ" dirty="0" smtClean="0"/>
              <a:t>https://creativecommons.org/share-your-work/licensing-types-examples/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14</a:t>
            </a:fld>
            <a:endParaRPr lang="en-NZ"/>
          </a:p>
        </p:txBody>
      </p:sp>
    </p:spTree>
    <p:extLst>
      <p:ext uri="{BB962C8B-B14F-4D97-AF65-F5344CB8AC3E}">
        <p14:creationId xmlns:p14="http://schemas.microsoft.com/office/powerpoint/2010/main" val="1643030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15</a:t>
            </a:fld>
            <a:endParaRPr lang="en-NZ"/>
          </a:p>
        </p:txBody>
      </p:sp>
    </p:spTree>
    <p:extLst>
      <p:ext uri="{BB962C8B-B14F-4D97-AF65-F5344CB8AC3E}">
        <p14:creationId xmlns:p14="http://schemas.microsoft.com/office/powerpoint/2010/main" val="2781387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16</a:t>
            </a:fld>
            <a:endParaRPr lang="en-NZ"/>
          </a:p>
        </p:txBody>
      </p:sp>
    </p:spTree>
    <p:extLst>
      <p:ext uri="{BB962C8B-B14F-4D97-AF65-F5344CB8AC3E}">
        <p14:creationId xmlns:p14="http://schemas.microsoft.com/office/powerpoint/2010/main" val="1473893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17</a:t>
            </a:fld>
            <a:endParaRPr lang="en-NZ"/>
          </a:p>
        </p:txBody>
      </p:sp>
    </p:spTree>
    <p:extLst>
      <p:ext uri="{BB962C8B-B14F-4D97-AF65-F5344CB8AC3E}">
        <p14:creationId xmlns:p14="http://schemas.microsoft.com/office/powerpoint/2010/main" val="2045081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https://youtu.be/66oNv_DJuPc</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18</a:t>
            </a:fld>
            <a:endParaRPr lang="en-NZ"/>
          </a:p>
        </p:txBody>
      </p:sp>
    </p:spTree>
    <p:extLst>
      <p:ext uri="{BB962C8B-B14F-4D97-AF65-F5344CB8AC3E}">
        <p14:creationId xmlns:p14="http://schemas.microsoft.com/office/powerpoint/2010/main" val="208716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your discipline what is your research data</a:t>
            </a:r>
          </a:p>
          <a:p>
            <a:endParaRPr lang="en-NZ" dirty="0" smtClean="0"/>
          </a:p>
          <a:p>
            <a:r>
              <a:rPr lang="en-NZ" dirty="0" smtClean="0"/>
              <a:t>Talk to your neighbour then share </a:t>
            </a:r>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2</a:t>
            </a:fld>
            <a:endParaRPr lang="en-NZ"/>
          </a:p>
        </p:txBody>
      </p:sp>
    </p:spTree>
    <p:extLst>
      <p:ext uri="{BB962C8B-B14F-4D97-AF65-F5344CB8AC3E}">
        <p14:creationId xmlns:p14="http://schemas.microsoft.com/office/powerpoint/2010/main" val="320492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4</a:t>
            </a:fld>
            <a:endParaRPr lang="en-NZ"/>
          </a:p>
        </p:txBody>
      </p:sp>
    </p:spTree>
    <p:extLst>
      <p:ext uri="{BB962C8B-B14F-4D97-AF65-F5344CB8AC3E}">
        <p14:creationId xmlns:p14="http://schemas.microsoft.com/office/powerpoint/2010/main" val="256974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5</a:t>
            </a:fld>
            <a:endParaRPr lang="en-NZ"/>
          </a:p>
        </p:txBody>
      </p:sp>
    </p:spTree>
    <p:extLst>
      <p:ext uri="{BB962C8B-B14F-4D97-AF65-F5344CB8AC3E}">
        <p14:creationId xmlns:p14="http://schemas.microsoft.com/office/powerpoint/2010/main" val="22075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6</a:t>
            </a:fld>
            <a:endParaRPr lang="en-NZ"/>
          </a:p>
        </p:txBody>
      </p:sp>
    </p:spTree>
    <p:extLst>
      <p:ext uri="{BB962C8B-B14F-4D97-AF65-F5344CB8AC3E}">
        <p14:creationId xmlns:p14="http://schemas.microsoft.com/office/powerpoint/2010/main" val="67908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7</a:t>
            </a:fld>
            <a:endParaRPr lang="en-NZ"/>
          </a:p>
        </p:txBody>
      </p:sp>
    </p:spTree>
    <p:extLst>
      <p:ext uri="{BB962C8B-B14F-4D97-AF65-F5344CB8AC3E}">
        <p14:creationId xmlns:p14="http://schemas.microsoft.com/office/powerpoint/2010/main" val="2297896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8</a:t>
            </a:fld>
            <a:endParaRPr lang="en-NZ"/>
          </a:p>
        </p:txBody>
      </p:sp>
    </p:spTree>
    <p:extLst>
      <p:ext uri="{BB962C8B-B14F-4D97-AF65-F5344CB8AC3E}">
        <p14:creationId xmlns:p14="http://schemas.microsoft.com/office/powerpoint/2010/main" val="216333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10</a:t>
            </a:fld>
            <a:endParaRPr lang="en-NZ"/>
          </a:p>
        </p:txBody>
      </p:sp>
    </p:spTree>
    <p:extLst>
      <p:ext uri="{BB962C8B-B14F-4D97-AF65-F5344CB8AC3E}">
        <p14:creationId xmlns:p14="http://schemas.microsoft.com/office/powerpoint/2010/main" val="388139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fld id="{ED77DA3F-796C-46AC-AFA9-C395F75CCE75}" type="slidenum">
              <a:rPr lang="en-NZ" smtClean="0"/>
              <a:t>11</a:t>
            </a:fld>
            <a:endParaRPr lang="en-NZ"/>
          </a:p>
        </p:txBody>
      </p:sp>
    </p:spTree>
    <p:extLst>
      <p:ext uri="{BB962C8B-B14F-4D97-AF65-F5344CB8AC3E}">
        <p14:creationId xmlns:p14="http://schemas.microsoft.com/office/powerpoint/2010/main" val="429236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22/08/2019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94837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22/08/2019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7563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22/08/2019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11308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B9397295-43EC-4A22-AFF8-6A77B4311C9B}" type="datetimeFigureOut">
              <a:rPr lang="en-NZ" smtClean="0"/>
              <a:t>22/08/2019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20937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397295-43EC-4A22-AFF8-6A77B4311C9B}" type="datetimeFigureOut">
              <a:rPr lang="en-NZ" smtClean="0"/>
              <a:t>22/08/2019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4851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B9397295-43EC-4A22-AFF8-6A77B4311C9B}" type="datetimeFigureOut">
              <a:rPr lang="en-NZ" smtClean="0"/>
              <a:t>22/08/2019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9750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B9397295-43EC-4A22-AFF8-6A77B4311C9B}" type="datetimeFigureOut">
              <a:rPr lang="en-NZ" smtClean="0"/>
              <a:t>22/08/2019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43860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B9397295-43EC-4A22-AFF8-6A77B4311C9B}" type="datetimeFigureOut">
              <a:rPr lang="en-NZ" smtClean="0"/>
              <a:t>22/08/2019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330720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97295-43EC-4A22-AFF8-6A77B4311C9B}" type="datetimeFigureOut">
              <a:rPr lang="en-NZ" smtClean="0"/>
              <a:t>22/08/2019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261349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22/08/2019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108134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397295-43EC-4A22-AFF8-6A77B4311C9B}" type="datetimeFigureOut">
              <a:rPr lang="en-NZ" smtClean="0"/>
              <a:t>22/08/2019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D02602C-C321-4A24-8894-ADE2DC48FE71}" type="slidenum">
              <a:rPr lang="en-NZ" smtClean="0"/>
              <a:t>‹#›</a:t>
            </a:fld>
            <a:endParaRPr lang="en-NZ"/>
          </a:p>
        </p:txBody>
      </p:sp>
    </p:spTree>
    <p:extLst>
      <p:ext uri="{BB962C8B-B14F-4D97-AF65-F5344CB8AC3E}">
        <p14:creationId xmlns:p14="http://schemas.microsoft.com/office/powerpoint/2010/main" val="41634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97295-43EC-4A22-AFF8-6A77B4311C9B}" type="datetimeFigureOut">
              <a:rPr lang="en-NZ" smtClean="0"/>
              <a:t>22/08/2019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2602C-C321-4A24-8894-ADE2DC48FE71}" type="slidenum">
              <a:rPr lang="en-NZ" smtClean="0"/>
              <a:t>‹#›</a:t>
            </a:fld>
            <a:endParaRPr lang="en-NZ"/>
          </a:p>
        </p:txBody>
      </p:sp>
    </p:spTree>
    <p:extLst>
      <p:ext uri="{BB962C8B-B14F-4D97-AF65-F5344CB8AC3E}">
        <p14:creationId xmlns:p14="http://schemas.microsoft.com/office/powerpoint/2010/main" val="35327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tago.ac.nz/library/dmp/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66oNv_DJuPc" TargetMode="Externa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flickr.com/photos/centralasian/8071729256"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465" y="5892024"/>
            <a:ext cx="4122963" cy="903284"/>
          </a:xfrm>
          <a:prstGeom prst="rect">
            <a:avLst/>
          </a:prstGeom>
        </p:spPr>
      </p:pic>
      <p:sp>
        <p:nvSpPr>
          <p:cNvPr id="2" name="TextBox 1"/>
          <p:cNvSpPr txBox="1"/>
          <p:nvPr/>
        </p:nvSpPr>
        <p:spPr>
          <a:xfrm>
            <a:off x="122465" y="155121"/>
            <a:ext cx="11683093" cy="523220"/>
          </a:xfrm>
          <a:prstGeom prst="rect">
            <a:avLst/>
          </a:prstGeom>
          <a:noFill/>
        </p:spPr>
        <p:txBody>
          <a:bodyPr wrap="square" rtlCol="0">
            <a:spAutoFit/>
          </a:bodyPr>
          <a:lstStyle/>
          <a:p>
            <a:r>
              <a:rPr lang="en-US" sz="2800" b="1" dirty="0"/>
              <a:t>P</a:t>
            </a:r>
            <a:r>
              <a:rPr lang="en-US" sz="2800" dirty="0" smtClean="0">
                <a:solidFill>
                  <a:srgbClr val="2C3E50"/>
                </a:solidFill>
                <a:latin typeface="Lato"/>
              </a:rPr>
              <a:t>ractical </a:t>
            </a:r>
            <a:r>
              <a:rPr lang="en-US" sz="2800" dirty="0">
                <a:solidFill>
                  <a:srgbClr val="2C3E50"/>
                </a:solidFill>
                <a:latin typeface="Lato"/>
              </a:rPr>
              <a:t>tips for improving data management</a:t>
            </a:r>
            <a:r>
              <a:rPr lang="en-US" sz="2800" b="1" dirty="0" smtClean="0"/>
              <a:t>.</a:t>
            </a:r>
            <a:endParaRPr lang="en-NZ" sz="2800" b="1" dirty="0"/>
          </a:p>
        </p:txBody>
      </p:sp>
      <p:pic>
        <p:nvPicPr>
          <p:cNvPr id="2050"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315" y="870510"/>
            <a:ext cx="5580744" cy="581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8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hlinkClick r:id="" action="ppaction://hlinkshowjump?jump=firstslide"/>
              </a:rPr>
              <a:t>Bibliographic Metadata</a:t>
            </a:r>
            <a:endParaRPr lang="en-NZ" dirty="0"/>
          </a:p>
        </p:txBody>
      </p:sp>
      <p:sp>
        <p:nvSpPr>
          <p:cNvPr id="3" name="Content Placeholder 2"/>
          <p:cNvSpPr>
            <a:spLocks noGrp="1"/>
          </p:cNvSpPr>
          <p:nvPr>
            <p:ph idx="1"/>
          </p:nvPr>
        </p:nvSpPr>
        <p:spPr/>
        <p:txBody>
          <a:bodyPr>
            <a:normAutofit lnSpcReduction="10000"/>
          </a:bodyPr>
          <a:lstStyle/>
          <a:p>
            <a:r>
              <a:rPr lang="en-NZ" dirty="0" smtClean="0"/>
              <a:t>Non-scientific context of the dataset</a:t>
            </a:r>
          </a:p>
          <a:p>
            <a:pPr lvl="1"/>
            <a:r>
              <a:rPr lang="en-NZ" dirty="0" smtClean="0"/>
              <a:t>Who created it</a:t>
            </a:r>
          </a:p>
          <a:p>
            <a:pPr lvl="1"/>
            <a:r>
              <a:rPr lang="en-NZ" dirty="0" smtClean="0"/>
              <a:t>What parts of what organisations were involved</a:t>
            </a:r>
          </a:p>
          <a:p>
            <a:pPr lvl="1"/>
            <a:r>
              <a:rPr lang="en-NZ" dirty="0" smtClean="0"/>
              <a:t>Where it is stored</a:t>
            </a:r>
          </a:p>
          <a:p>
            <a:pPr lvl="1"/>
            <a:r>
              <a:rPr lang="en-NZ" dirty="0" smtClean="0"/>
              <a:t>Who owns it</a:t>
            </a:r>
          </a:p>
          <a:p>
            <a:pPr lvl="1"/>
            <a:r>
              <a:rPr lang="en-NZ" dirty="0" smtClean="0"/>
              <a:t>Access rights</a:t>
            </a:r>
          </a:p>
          <a:p>
            <a:pPr lvl="1"/>
            <a:r>
              <a:rPr lang="en-NZ" dirty="0" smtClean="0"/>
              <a:t>Licenses applied</a:t>
            </a:r>
          </a:p>
          <a:p>
            <a:pPr lvl="1"/>
            <a:r>
              <a:rPr lang="en-NZ" dirty="0" smtClean="0"/>
              <a:t>Physical location of equipment/facility</a:t>
            </a:r>
          </a:p>
          <a:p>
            <a:pPr lvl="1"/>
            <a:r>
              <a:rPr lang="en-NZ" dirty="0" smtClean="0"/>
              <a:t>Funder</a:t>
            </a:r>
          </a:p>
          <a:p>
            <a:pPr lvl="1"/>
            <a:r>
              <a:rPr lang="en-NZ" dirty="0" smtClean="0"/>
              <a:t>Research group</a:t>
            </a:r>
          </a:p>
          <a:p>
            <a:r>
              <a:rPr lang="en-NZ" dirty="0" smtClean="0"/>
              <a:t>Tool to support = Data Management Plan</a:t>
            </a:r>
          </a:p>
          <a:p>
            <a:endParaRPr lang="en-NZ"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1275" y="4182386"/>
            <a:ext cx="2103775" cy="1564683"/>
          </a:xfrm>
          <a:prstGeom prst="rect">
            <a:avLst/>
          </a:prstGeom>
        </p:spPr>
      </p:pic>
      <p:sp>
        <p:nvSpPr>
          <p:cNvPr id="5" name="TextBox 4"/>
          <p:cNvSpPr txBox="1"/>
          <p:nvPr/>
        </p:nvSpPr>
        <p:spPr>
          <a:xfrm>
            <a:off x="9481275" y="5809585"/>
            <a:ext cx="2103775" cy="646331"/>
          </a:xfrm>
          <a:prstGeom prst="rect">
            <a:avLst/>
          </a:prstGeom>
          <a:noFill/>
        </p:spPr>
        <p:txBody>
          <a:bodyPr wrap="square" rtlCol="0">
            <a:spAutoFit/>
          </a:bodyPr>
          <a:lstStyle/>
          <a:p>
            <a:pPr algn="ctr"/>
            <a:r>
              <a:rPr lang="en-NZ" sz="1200" dirty="0" smtClean="0"/>
              <a:t>Libraries support through data management planning tools and advice</a:t>
            </a:r>
            <a:endParaRPr lang="en-NZ" sz="1200" dirty="0"/>
          </a:p>
        </p:txBody>
      </p:sp>
    </p:spTree>
    <p:extLst>
      <p:ext uri="{BB962C8B-B14F-4D97-AF65-F5344CB8AC3E}">
        <p14:creationId xmlns:p14="http://schemas.microsoft.com/office/powerpoint/2010/main" val="2285127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 Level 3</a:t>
            </a:r>
            <a:endParaRPr lang="en-NZ" dirty="0"/>
          </a:p>
        </p:txBody>
      </p:sp>
      <p:sp>
        <p:nvSpPr>
          <p:cNvPr id="5" name="TextBox 4"/>
          <p:cNvSpPr txBox="1"/>
          <p:nvPr/>
        </p:nvSpPr>
        <p:spPr>
          <a:xfrm>
            <a:off x="914400" y="324455"/>
            <a:ext cx="10591800" cy="61247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Basic Metadata</a:t>
            </a:r>
          </a:p>
          <a:p>
            <a:endParaRPr lang="en-US" sz="2400" dirty="0" smtClean="0"/>
          </a:p>
          <a:p>
            <a:r>
              <a:rPr lang="en-US" sz="2400" dirty="0" smtClean="0"/>
              <a:t>These </a:t>
            </a:r>
            <a:r>
              <a:rPr lang="en-US" sz="2400" dirty="0"/>
              <a:t>are some  ISO suggested minimal metadata elements to use when you are documenting your data</a:t>
            </a:r>
            <a:r>
              <a:rPr lang="en-US" sz="2400" dirty="0" smtClean="0"/>
              <a:t>:</a:t>
            </a:r>
            <a:endParaRPr lang="en-US" sz="2400" dirty="0"/>
          </a:p>
          <a:p>
            <a:r>
              <a:rPr lang="en-US" sz="2400" dirty="0"/>
              <a:t>Title</a:t>
            </a:r>
          </a:p>
          <a:p>
            <a:r>
              <a:rPr lang="en-US" sz="2400" dirty="0"/>
              <a:t>Creator (Principal Investigators)</a:t>
            </a:r>
          </a:p>
          <a:p>
            <a:r>
              <a:rPr lang="en-US" sz="2400" dirty="0"/>
              <a:t>Date Created (also versions)</a:t>
            </a:r>
          </a:p>
          <a:p>
            <a:r>
              <a:rPr lang="en-US" sz="2400" dirty="0"/>
              <a:t>Format (and software required)</a:t>
            </a:r>
          </a:p>
          <a:p>
            <a:r>
              <a:rPr lang="en-US" sz="2400" dirty="0"/>
              <a:t>Subject</a:t>
            </a:r>
          </a:p>
          <a:p>
            <a:r>
              <a:rPr lang="en-US" sz="2400" dirty="0"/>
              <a:t>Unique Identifier</a:t>
            </a:r>
          </a:p>
          <a:p>
            <a:r>
              <a:rPr lang="en-US" sz="2400" dirty="0"/>
              <a:t>Description of the specific data resource</a:t>
            </a:r>
          </a:p>
          <a:p>
            <a:r>
              <a:rPr lang="en-US" sz="2400" dirty="0"/>
              <a:t>Coverage of the data (spatial or temporal)</a:t>
            </a:r>
          </a:p>
          <a:p>
            <a:r>
              <a:rPr lang="en-US" sz="2400" dirty="0"/>
              <a:t>Publishing Organization</a:t>
            </a:r>
          </a:p>
          <a:p>
            <a:r>
              <a:rPr lang="en-US" sz="2400" dirty="0"/>
              <a:t>Type of Resource</a:t>
            </a:r>
          </a:p>
          <a:p>
            <a:r>
              <a:rPr lang="en-US" sz="2400" dirty="0"/>
              <a:t>Rights</a:t>
            </a:r>
          </a:p>
          <a:p>
            <a:r>
              <a:rPr lang="en-US" sz="2400" dirty="0"/>
              <a:t>Funding or </a:t>
            </a:r>
            <a:r>
              <a:rPr lang="en-US" sz="2400" dirty="0" smtClean="0"/>
              <a:t>Grant</a:t>
            </a:r>
          </a:p>
          <a:p>
            <a:endParaRPr lang="en-US" sz="800" dirty="0"/>
          </a:p>
        </p:txBody>
      </p:sp>
    </p:spTree>
    <p:extLst>
      <p:ext uri="{BB962C8B-B14F-4D97-AF65-F5344CB8AC3E}">
        <p14:creationId xmlns:p14="http://schemas.microsoft.com/office/powerpoint/2010/main" val="413552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886" y="329113"/>
            <a:ext cx="7598228" cy="6078583"/>
          </a:xfrm>
          <a:prstGeom prst="rect">
            <a:avLst/>
          </a:prstGeom>
          <a:ln>
            <a:solidFill>
              <a:schemeClr val="tx1"/>
            </a:solidFill>
          </a:ln>
        </p:spPr>
      </p:pic>
      <p:cxnSp>
        <p:nvCxnSpPr>
          <p:cNvPr id="6" name="Straight Arrow Connector 5"/>
          <p:cNvCxnSpPr/>
          <p:nvPr/>
        </p:nvCxnSpPr>
        <p:spPr>
          <a:xfrm>
            <a:off x="1110343" y="1153886"/>
            <a:ext cx="1611086" cy="108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38092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708635"/>
          </a:xfrm>
        </p:spPr>
        <p:txBody>
          <a:bodyPr>
            <a:normAutofit lnSpcReduction="10000"/>
          </a:bodyPr>
          <a:lstStyle/>
          <a:p>
            <a:r>
              <a:rPr lang="en-NZ" dirty="0" smtClean="0">
                <a:hlinkClick r:id="rId3"/>
              </a:rPr>
              <a:t>Data Management Plan</a:t>
            </a:r>
            <a:endParaRPr lang="en-NZ" dirty="0" smtClean="0"/>
          </a:p>
          <a:p>
            <a:pPr lvl="1"/>
            <a:r>
              <a:rPr lang="en-NZ" dirty="0" smtClean="0"/>
              <a:t>Agreed plan on the collection, description, short and long term storage, and potential sharing of data</a:t>
            </a:r>
          </a:p>
          <a:p>
            <a:pPr lvl="2"/>
            <a:r>
              <a:rPr lang="en-NZ" dirty="0" smtClean="0"/>
              <a:t>Ensure ethics and consent align with future goals</a:t>
            </a:r>
          </a:p>
          <a:p>
            <a:pPr lvl="2"/>
            <a:r>
              <a:rPr lang="en-NZ" dirty="0" smtClean="0"/>
              <a:t>Do you have funder obligations?</a:t>
            </a:r>
          </a:p>
          <a:p>
            <a:pPr lvl="2"/>
            <a:r>
              <a:rPr lang="en-NZ" dirty="0" smtClean="0"/>
              <a:t>What does your publisher of choice require?</a:t>
            </a:r>
          </a:p>
          <a:p>
            <a:pPr lvl="2"/>
            <a:r>
              <a:rPr lang="en-NZ" dirty="0" smtClean="0"/>
              <a:t>What are your obligations to the University (e.g. IP) or another organisation (e.g. using data from a third party)? </a:t>
            </a:r>
          </a:p>
          <a:p>
            <a:pPr lvl="2"/>
            <a:r>
              <a:rPr lang="en-NZ" dirty="0" smtClean="0"/>
              <a:t>Planning de-identification of sensitive data</a:t>
            </a:r>
          </a:p>
          <a:p>
            <a:pPr lvl="2"/>
            <a:r>
              <a:rPr lang="en-NZ" dirty="0" smtClean="0"/>
              <a:t>What data to keep long term?</a:t>
            </a:r>
          </a:p>
          <a:p>
            <a:pPr lvl="2"/>
            <a:r>
              <a:rPr lang="en-NZ" dirty="0" smtClean="0"/>
              <a:t>Proprietary or open file formats?</a:t>
            </a:r>
          </a:p>
          <a:p>
            <a:pPr lvl="2"/>
            <a:r>
              <a:rPr lang="en-NZ" dirty="0" smtClean="0"/>
              <a:t>If sharing the data, what are the terms of use? </a:t>
            </a:r>
            <a:endParaRPr lang="en-NZ" dirty="0"/>
          </a:p>
          <a:p>
            <a:pPr marL="914400" lvl="2" indent="0">
              <a:buNone/>
            </a:pPr>
            <a:endParaRPr lang="en-NZ" dirty="0" smtClean="0"/>
          </a:p>
          <a:p>
            <a:pPr marL="914400" lvl="2" indent="0">
              <a:buNone/>
            </a:pPr>
            <a:r>
              <a:rPr lang="en-NZ" b="1" dirty="0" smtClean="0"/>
              <a:t>Be clear about who owns your data and what is expected!</a:t>
            </a:r>
          </a:p>
          <a:p>
            <a:pPr marL="0" indent="0">
              <a:buNone/>
            </a:pPr>
            <a:endParaRPr lang="en-NZ" dirty="0" smtClean="0"/>
          </a:p>
          <a:p>
            <a:pPr lvl="1"/>
            <a:endParaRPr lang="en-NZ" dirty="0"/>
          </a:p>
        </p:txBody>
      </p:sp>
      <p:sp>
        <p:nvSpPr>
          <p:cNvPr id="4"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Data Management</a:t>
            </a:r>
            <a:r>
              <a:rPr lang="en-NZ" dirty="0"/>
              <a:t> </a:t>
            </a:r>
            <a:r>
              <a:rPr lang="en-NZ" dirty="0" smtClean="0"/>
              <a:t>Key Takeaway</a:t>
            </a:r>
            <a:endParaRPr lang="en-NZ" dirty="0"/>
          </a:p>
        </p:txBody>
      </p:sp>
    </p:spTree>
    <p:extLst>
      <p:ext uri="{BB962C8B-B14F-4D97-AF65-F5344CB8AC3E}">
        <p14:creationId xmlns:p14="http://schemas.microsoft.com/office/powerpoint/2010/main" val="3005553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5034"/>
            <a:ext cx="10515600" cy="3802289"/>
          </a:xfrm>
        </p:spPr>
        <p:txBody>
          <a:bodyPr>
            <a:noAutofit/>
          </a:bodyPr>
          <a:lstStyle/>
          <a:p>
            <a:pPr lvl="1"/>
            <a:r>
              <a:rPr lang="en-NZ" sz="2800" dirty="0" smtClean="0"/>
              <a:t>Data Repositories</a:t>
            </a:r>
          </a:p>
          <a:p>
            <a:pPr lvl="2"/>
            <a:r>
              <a:rPr lang="en-NZ" sz="2400" dirty="0" smtClean="0"/>
              <a:t>Domain/discipline Specific vs General vs Institutional</a:t>
            </a:r>
          </a:p>
          <a:p>
            <a:pPr lvl="2"/>
            <a:r>
              <a:rPr lang="en-NZ" sz="2400" dirty="0" smtClean="0"/>
              <a:t>Researchers can find information about your data</a:t>
            </a:r>
          </a:p>
          <a:p>
            <a:pPr lvl="3"/>
            <a:r>
              <a:rPr lang="en-NZ" sz="2200" dirty="0"/>
              <a:t>M</a:t>
            </a:r>
            <a:r>
              <a:rPr lang="en-NZ" sz="2200" dirty="0" smtClean="0"/>
              <a:t>aybe even download and use it…</a:t>
            </a:r>
          </a:p>
          <a:p>
            <a:pPr lvl="2"/>
            <a:r>
              <a:rPr lang="en-NZ" sz="2400" dirty="0" smtClean="0"/>
              <a:t>Persistent Identifier for your data </a:t>
            </a:r>
          </a:p>
          <a:p>
            <a:pPr lvl="2"/>
            <a:r>
              <a:rPr lang="en-NZ" sz="2400" dirty="0" smtClean="0"/>
              <a:t>Citation Impact</a:t>
            </a:r>
          </a:p>
          <a:p>
            <a:pPr lvl="3"/>
            <a:r>
              <a:rPr lang="en-NZ" sz="2200" dirty="0" smtClean="0"/>
              <a:t>Increase citations to your publication</a:t>
            </a:r>
          </a:p>
          <a:p>
            <a:pPr lvl="3"/>
            <a:r>
              <a:rPr lang="en-NZ" sz="2200" dirty="0" smtClean="0"/>
              <a:t>Cite the data directly</a:t>
            </a:r>
          </a:p>
          <a:p>
            <a:pPr lvl="2"/>
            <a:r>
              <a:rPr lang="en-NZ" sz="2400" dirty="0" smtClean="0"/>
              <a:t>Creative commons </a:t>
            </a:r>
            <a:r>
              <a:rPr lang="en-NZ" sz="2400" dirty="0" smtClean="0"/>
              <a:t>licence</a:t>
            </a:r>
          </a:p>
          <a:p>
            <a:pPr lvl="2"/>
            <a:r>
              <a:rPr lang="en-NZ" sz="2400" dirty="0" smtClean="0"/>
              <a:t>Why a repository over supplementary materials or department/project/personal website?</a:t>
            </a:r>
            <a:endParaRPr lang="en-NZ" sz="2400" dirty="0" smtClean="0"/>
          </a:p>
          <a:p>
            <a:pPr lvl="1"/>
            <a:r>
              <a:rPr lang="en-NZ" sz="2800" dirty="0" smtClean="0"/>
              <a:t>Data </a:t>
            </a:r>
            <a:r>
              <a:rPr lang="en-NZ" sz="2800" dirty="0"/>
              <a:t>as a first class research </a:t>
            </a:r>
            <a:r>
              <a:rPr lang="en-NZ" sz="2800" dirty="0" smtClean="0"/>
              <a:t>output added to your ORCID</a:t>
            </a:r>
            <a:endParaRPr lang="en-NZ" sz="2800" dirty="0"/>
          </a:p>
          <a:p>
            <a:pPr lvl="1"/>
            <a:endParaRPr lang="en-NZ" sz="2800"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Uploading data to a repository</a:t>
            </a:r>
            <a:endParaRPr lang="en-NZ" dirty="0"/>
          </a:p>
        </p:txBody>
      </p:sp>
    </p:spTree>
    <p:extLst>
      <p:ext uri="{BB962C8B-B14F-4D97-AF65-F5344CB8AC3E}">
        <p14:creationId xmlns:p14="http://schemas.microsoft.com/office/powerpoint/2010/main" val="211915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FAIR and CARE</a:t>
            </a:r>
            <a:endParaRPr lang="en-NZ" dirty="0"/>
          </a:p>
        </p:txBody>
      </p:sp>
      <p:sp>
        <p:nvSpPr>
          <p:cNvPr id="6" name="Title 1"/>
          <p:cNvSpPr>
            <a:spLocks noGrp="1"/>
          </p:cNvSpPr>
          <p:nvPr>
            <p:ph type="title"/>
          </p:nvPr>
        </p:nvSpPr>
        <p:spPr>
          <a:xfrm>
            <a:off x="838200" y="5209268"/>
            <a:ext cx="10515600" cy="1325563"/>
          </a:xfrm>
        </p:spPr>
        <p:txBody>
          <a:bodyPr/>
          <a:lstStyle/>
          <a:p>
            <a:r>
              <a:rPr lang="en-NZ" dirty="0" smtClean="0"/>
              <a:t>Go F.A.I.R.</a:t>
            </a:r>
            <a:endParaRPr lang="en-NZ" dirty="0"/>
          </a:p>
        </p:txBody>
      </p:sp>
      <p:pic>
        <p:nvPicPr>
          <p:cNvPr id="8" name="Picture 7"/>
          <p:cNvPicPr>
            <a:picLocks noChangeAspect="1"/>
          </p:cNvPicPr>
          <p:nvPr/>
        </p:nvPicPr>
        <p:blipFill>
          <a:blip r:embed="rId3"/>
          <a:stretch>
            <a:fillRect/>
          </a:stretch>
        </p:blipFill>
        <p:spPr>
          <a:xfrm>
            <a:off x="2382051" y="2166258"/>
            <a:ext cx="7427898" cy="2525485"/>
          </a:xfrm>
          <a:prstGeom prst="rect">
            <a:avLst/>
          </a:prstGeom>
        </p:spPr>
      </p:pic>
    </p:spTree>
    <p:extLst>
      <p:ext uri="{BB962C8B-B14F-4D97-AF65-F5344CB8AC3E}">
        <p14:creationId xmlns:p14="http://schemas.microsoft.com/office/powerpoint/2010/main" val="1537150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00742" y="501478"/>
            <a:ext cx="11201401" cy="5632311"/>
          </a:xfrm>
          <a:prstGeom prst="rect">
            <a:avLst/>
          </a:prstGeom>
        </p:spPr>
        <p:txBody>
          <a:bodyPr wrap="square">
            <a:spAutoFit/>
          </a:bodyPr>
          <a:lstStyle/>
          <a:p>
            <a:r>
              <a:rPr lang="en-US" b="1" dirty="0"/>
              <a:t>Findable</a:t>
            </a:r>
          </a:p>
          <a:p>
            <a:r>
              <a:rPr lang="en-US" dirty="0"/>
              <a:t>This includes assigning a </a:t>
            </a:r>
            <a:r>
              <a:rPr lang="en-US" b="1" dirty="0"/>
              <a:t>persistent identifier </a:t>
            </a:r>
            <a:r>
              <a:rPr lang="en-US" dirty="0"/>
              <a:t>(like a DOI or Handle), having </a:t>
            </a:r>
            <a:r>
              <a:rPr lang="en-US" b="1" dirty="0"/>
              <a:t>rich metadata </a:t>
            </a:r>
            <a:r>
              <a:rPr lang="en-US" dirty="0"/>
              <a:t>to describe the data and making sure it is findable through disciplinary discovery portals (local and international).</a:t>
            </a:r>
          </a:p>
          <a:p>
            <a:endParaRPr lang="en-US" dirty="0"/>
          </a:p>
          <a:p>
            <a:r>
              <a:rPr lang="en-US" b="1" dirty="0"/>
              <a:t>Accessible</a:t>
            </a:r>
          </a:p>
          <a:p>
            <a:r>
              <a:rPr lang="en-US" dirty="0"/>
              <a:t>This may include making the data open using a </a:t>
            </a:r>
            <a:r>
              <a:rPr lang="en-US" dirty="0" err="1"/>
              <a:t>standardised</a:t>
            </a:r>
            <a:r>
              <a:rPr lang="en-US" dirty="0"/>
              <a:t> protocol. However the data does not necessarily have to be open. There are sometimes good reasons why data cannot be made open, for example privacy concerns, national security or commercial interests. If it is not open there should be </a:t>
            </a:r>
            <a:r>
              <a:rPr lang="en-US" b="1" dirty="0"/>
              <a:t>clarity and transparency around the conditions governing access and reuse</a:t>
            </a:r>
            <a:r>
              <a:rPr lang="en-US" dirty="0"/>
              <a:t>.</a:t>
            </a:r>
          </a:p>
          <a:p>
            <a:endParaRPr lang="en-US" dirty="0"/>
          </a:p>
          <a:p>
            <a:r>
              <a:rPr lang="en-US" b="1" dirty="0"/>
              <a:t>Interoperable</a:t>
            </a:r>
          </a:p>
          <a:p>
            <a:r>
              <a:rPr lang="en-US" dirty="0"/>
              <a:t>To be interoperable the data will need to use community agreed formats, language and vocabularies. The metadata will also need to use a community agreed standards and vocabularies, and contain links to related information using identifiers.</a:t>
            </a:r>
          </a:p>
          <a:p>
            <a:endParaRPr lang="en-US" dirty="0"/>
          </a:p>
          <a:p>
            <a:r>
              <a:rPr lang="en-US" b="1" dirty="0"/>
              <a:t>Reusable</a:t>
            </a:r>
          </a:p>
          <a:p>
            <a:r>
              <a:rPr lang="en-US" dirty="0"/>
              <a:t>Reusable data should maintain its initial richness. For example, it should not be diminished for the purpose of explaining the findings in one particular publication. It needs a clear machine readable </a:t>
            </a:r>
            <a:r>
              <a:rPr lang="en-US" dirty="0" err="1"/>
              <a:t>licence</a:t>
            </a:r>
            <a:r>
              <a:rPr lang="en-US" dirty="0"/>
              <a:t> and provenance information on how the data was formed. It should also have discipline-specific data and metadata standards to give it rich contextual information that will allow for reuse.</a:t>
            </a:r>
            <a:endParaRPr lang="en-NZ" dirty="0"/>
          </a:p>
        </p:txBody>
      </p:sp>
      <p:sp>
        <p:nvSpPr>
          <p:cNvPr id="9" name="TextBox 8"/>
          <p:cNvSpPr txBox="1"/>
          <p:nvPr/>
        </p:nvSpPr>
        <p:spPr>
          <a:xfrm>
            <a:off x="7462156" y="6433457"/>
            <a:ext cx="6477000" cy="307777"/>
          </a:xfrm>
          <a:prstGeom prst="rect">
            <a:avLst/>
          </a:prstGeom>
          <a:noFill/>
        </p:spPr>
        <p:txBody>
          <a:bodyPr wrap="square" rtlCol="0">
            <a:spAutoFit/>
          </a:bodyPr>
          <a:lstStyle/>
          <a:p>
            <a:r>
              <a:rPr lang="en-NZ" sz="1400" dirty="0" smtClean="0"/>
              <a:t>From: </a:t>
            </a:r>
            <a:r>
              <a:rPr lang="en-NZ" sz="1400" dirty="0"/>
              <a:t>https://www.ands.org.au/working-with-data/fairdata</a:t>
            </a:r>
          </a:p>
        </p:txBody>
      </p:sp>
    </p:spTree>
    <p:extLst>
      <p:ext uri="{BB962C8B-B14F-4D97-AF65-F5344CB8AC3E}">
        <p14:creationId xmlns:p14="http://schemas.microsoft.com/office/powerpoint/2010/main" val="1180149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38857" y="262333"/>
            <a:ext cx="9314286" cy="6333333"/>
          </a:xfrm>
          <a:prstGeom prst="rect">
            <a:avLst/>
          </a:prstGeom>
        </p:spPr>
      </p:pic>
      <p:sp>
        <p:nvSpPr>
          <p:cNvPr id="5" name="TextBox 4"/>
          <p:cNvSpPr txBox="1"/>
          <p:nvPr/>
        </p:nvSpPr>
        <p:spPr>
          <a:xfrm>
            <a:off x="7418612" y="6550223"/>
            <a:ext cx="6477000" cy="307777"/>
          </a:xfrm>
          <a:prstGeom prst="rect">
            <a:avLst/>
          </a:prstGeom>
          <a:noFill/>
        </p:spPr>
        <p:txBody>
          <a:bodyPr wrap="square" rtlCol="0">
            <a:spAutoFit/>
          </a:bodyPr>
          <a:lstStyle/>
          <a:p>
            <a:r>
              <a:rPr lang="en-NZ" sz="1400" dirty="0"/>
              <a:t>From: https://www.otago.ac.nz/wellington/otago706724.pdf</a:t>
            </a:r>
          </a:p>
        </p:txBody>
      </p:sp>
    </p:spTree>
    <p:extLst>
      <p:ext uri="{BB962C8B-B14F-4D97-AF65-F5344CB8AC3E}">
        <p14:creationId xmlns:p14="http://schemas.microsoft.com/office/powerpoint/2010/main" val="1578230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6oNv_DJuPc"/>
          <p:cNvPicPr>
            <a:picLocks noGrp="1" noRot="1" noChangeAspect="1"/>
          </p:cNvPicPr>
          <p:nvPr>
            <p:ph idx="1"/>
            <a:videoFile r:link="rId1"/>
          </p:nvPr>
        </p:nvPicPr>
        <p:blipFill>
          <a:blip r:embed="rId4"/>
          <a:stretch>
            <a:fillRect/>
          </a:stretch>
        </p:blipFill>
        <p:spPr>
          <a:xfrm>
            <a:off x="342295" y="192541"/>
            <a:ext cx="11507410" cy="6472918"/>
          </a:xfrm>
          <a:prstGeom prst="rect">
            <a:avLst/>
          </a:prstGeom>
        </p:spPr>
      </p:pic>
    </p:spTree>
    <p:extLst>
      <p:ext uri="{BB962C8B-B14F-4D97-AF65-F5344CB8AC3E}">
        <p14:creationId xmlns:p14="http://schemas.microsoft.com/office/powerpoint/2010/main" val="3200330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Thinking of your data – how easily can you answer these questions:</a:t>
            </a:r>
            <a:endParaRPr lang="en-NZ" dirty="0"/>
          </a:p>
        </p:txBody>
      </p:sp>
      <p:sp>
        <p:nvSpPr>
          <p:cNvPr id="3" name="Content Placeholder 2"/>
          <p:cNvSpPr>
            <a:spLocks noGrp="1"/>
          </p:cNvSpPr>
          <p:nvPr>
            <p:ph idx="1"/>
          </p:nvPr>
        </p:nvSpPr>
        <p:spPr/>
        <p:txBody>
          <a:bodyPr>
            <a:normAutofit fontScale="70000" lnSpcReduction="20000"/>
          </a:bodyPr>
          <a:lstStyle/>
          <a:p>
            <a:r>
              <a:rPr lang="en-NZ" dirty="0" smtClean="0"/>
              <a:t>If </a:t>
            </a:r>
            <a:r>
              <a:rPr lang="en-NZ" dirty="0"/>
              <a:t>someone wants to </a:t>
            </a:r>
            <a:r>
              <a:rPr lang="en-NZ" dirty="0" smtClean="0"/>
              <a:t>access </a:t>
            </a:r>
            <a:r>
              <a:rPr lang="en-NZ" dirty="0"/>
              <a:t>data from your research project who should </a:t>
            </a:r>
            <a:r>
              <a:rPr lang="en-NZ" dirty="0" smtClean="0"/>
              <a:t>they contact?</a:t>
            </a:r>
            <a:endParaRPr lang="en-NZ" dirty="0"/>
          </a:p>
          <a:p>
            <a:r>
              <a:rPr lang="en-NZ" dirty="0" smtClean="0"/>
              <a:t>How </a:t>
            </a:r>
            <a:r>
              <a:rPr lang="en-NZ" dirty="0"/>
              <a:t>proprietary is/are the formats your data </a:t>
            </a:r>
            <a:r>
              <a:rPr lang="en-NZ" dirty="0" smtClean="0"/>
              <a:t>is/are </a:t>
            </a:r>
            <a:r>
              <a:rPr lang="en-NZ" dirty="0"/>
              <a:t>in?  Could you access them in 10 years’ time? </a:t>
            </a:r>
            <a:endParaRPr lang="en-NZ" dirty="0" smtClean="0"/>
          </a:p>
          <a:p>
            <a:r>
              <a:rPr lang="en-NZ" dirty="0" smtClean="0"/>
              <a:t>Do you have a copy of the raw data you don’t touch? Is it securely stored?</a:t>
            </a:r>
          </a:p>
          <a:p>
            <a:r>
              <a:rPr lang="en-NZ" dirty="0"/>
              <a:t>Are you planning on destroying your data after X number of years?  If not have you ensured your ethics and consent reflect this [where applicable]. </a:t>
            </a:r>
            <a:endParaRPr lang="en-NZ" dirty="0" smtClean="0"/>
          </a:p>
          <a:p>
            <a:r>
              <a:rPr lang="en-NZ" dirty="0"/>
              <a:t>Is it possible you might use the data for a future project</a:t>
            </a:r>
            <a:r>
              <a:rPr lang="en-NZ" dirty="0" smtClean="0"/>
              <a:t>? </a:t>
            </a:r>
            <a:r>
              <a:rPr lang="en-NZ" dirty="0"/>
              <a:t>Have you accounted for this in ethics and consent [where applicable]. </a:t>
            </a:r>
            <a:endParaRPr lang="en-NZ" dirty="0" smtClean="0"/>
          </a:p>
          <a:p>
            <a:r>
              <a:rPr lang="en-NZ" dirty="0"/>
              <a:t>Are you planning on making your data available to others?  Do you have a funder or publisher mandate?  Have you accounted for this in ethics and consent [where applicable]. </a:t>
            </a:r>
            <a:endParaRPr lang="en-NZ" dirty="0" smtClean="0"/>
          </a:p>
          <a:p>
            <a:r>
              <a:rPr lang="en-NZ" dirty="0"/>
              <a:t>How will you share the data?  - </a:t>
            </a:r>
            <a:r>
              <a:rPr lang="en-NZ" dirty="0" smtClean="0"/>
              <a:t>Should preservation </a:t>
            </a:r>
            <a:r>
              <a:rPr lang="en-NZ" dirty="0"/>
              <a:t>copies and shared copies </a:t>
            </a:r>
            <a:r>
              <a:rPr lang="en-NZ" dirty="0" smtClean="0"/>
              <a:t>be in the </a:t>
            </a:r>
            <a:r>
              <a:rPr lang="en-NZ" dirty="0"/>
              <a:t>same </a:t>
            </a:r>
            <a:r>
              <a:rPr lang="en-NZ" dirty="0" smtClean="0"/>
              <a:t>format?</a:t>
            </a:r>
            <a:endParaRPr lang="en-NZ" dirty="0"/>
          </a:p>
          <a:p>
            <a:r>
              <a:rPr lang="en-NZ" dirty="0"/>
              <a:t>If you leave Otago for another University – do you know if you can still access the data, take it with you </a:t>
            </a:r>
            <a:r>
              <a:rPr lang="en-NZ" dirty="0" smtClean="0"/>
              <a:t>etc.?</a:t>
            </a:r>
            <a:endParaRPr lang="en-NZ" dirty="0"/>
          </a:p>
        </p:txBody>
      </p:sp>
    </p:spTree>
    <p:extLst>
      <p:ext uri="{BB962C8B-B14F-4D97-AF65-F5344CB8AC3E}">
        <p14:creationId xmlns:p14="http://schemas.microsoft.com/office/powerpoint/2010/main" val="2500268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341911" y="-506182"/>
            <a:ext cx="9993086" cy="7494815"/>
          </a:xfrm>
          <a:prstGeom prst="rect">
            <a:avLst/>
          </a:prstGeom>
        </p:spPr>
      </p:pic>
      <p:sp>
        <p:nvSpPr>
          <p:cNvPr id="2" name="Title 1"/>
          <p:cNvSpPr>
            <a:spLocks noGrp="1"/>
          </p:cNvSpPr>
          <p:nvPr>
            <p:ph type="title"/>
          </p:nvPr>
        </p:nvSpPr>
        <p:spPr>
          <a:xfrm>
            <a:off x="0" y="0"/>
            <a:ext cx="4637315" cy="6574971"/>
          </a:xfrm>
        </p:spPr>
        <p:txBody>
          <a:bodyPr>
            <a:normAutofit/>
          </a:bodyPr>
          <a:lstStyle/>
          <a:p>
            <a:pPr algn="ctr"/>
            <a:r>
              <a:rPr lang="en-NZ" sz="4800" b="1" dirty="0" smtClean="0"/>
              <a:t>What is your research data?</a:t>
            </a:r>
            <a:endParaRPr lang="en-NZ" sz="4800" b="1" dirty="0"/>
          </a:p>
        </p:txBody>
      </p:sp>
    </p:spTree>
    <p:extLst>
      <p:ext uri="{BB962C8B-B14F-4D97-AF65-F5344CB8AC3E}">
        <p14:creationId xmlns:p14="http://schemas.microsoft.com/office/powerpoint/2010/main" val="990341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ln w="0"/>
                <a:effectLst>
                  <a:outerShdw blurRad="38100" dist="19050" dir="2700000" algn="tl" rotWithShape="0">
                    <a:schemeClr val="dk1">
                      <a:alpha val="40000"/>
                    </a:schemeClr>
                  </a:outerShdw>
                </a:effectLst>
              </a:rPr>
              <a:t>Research Dataset:</a:t>
            </a:r>
            <a:endParaRPr lang="en-NZ"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r>
              <a:rPr lang="en-NZ" dirty="0" smtClean="0"/>
              <a:t>Actual dataset produced as part of a research activity</a:t>
            </a:r>
          </a:p>
          <a:p>
            <a:r>
              <a:rPr lang="en-NZ" dirty="0" smtClean="0"/>
              <a:t>May be small or large</a:t>
            </a:r>
          </a:p>
          <a:p>
            <a:r>
              <a:rPr lang="en-NZ" dirty="0" smtClean="0"/>
              <a:t>May or may not be available from a URL</a:t>
            </a:r>
          </a:p>
          <a:p>
            <a:r>
              <a:rPr lang="en-NZ" dirty="0" smtClean="0"/>
              <a:t>May not be digital</a:t>
            </a:r>
          </a:p>
          <a:p>
            <a:r>
              <a:rPr lang="en-NZ" dirty="0" smtClean="0"/>
              <a:t>Could come in a variety of different formats including weird file formats, or a hundred XML files</a:t>
            </a:r>
          </a:p>
          <a:p>
            <a:r>
              <a:rPr lang="en-NZ" dirty="0" smtClean="0"/>
              <a:t>May require speciality knowledge and/or tools to understand or be accessible to most people</a:t>
            </a:r>
            <a:endParaRPr lang="en-NZ" dirty="0"/>
          </a:p>
        </p:txBody>
      </p:sp>
    </p:spTree>
    <p:extLst>
      <p:ext uri="{BB962C8B-B14F-4D97-AF65-F5344CB8AC3E}">
        <p14:creationId xmlns:p14="http://schemas.microsoft.com/office/powerpoint/2010/main" val="2614404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does </a:t>
            </a:r>
            <a:r>
              <a:rPr lang="en-NZ" b="1" dirty="0" smtClean="0"/>
              <a:t>Research Data Management </a:t>
            </a:r>
            <a:r>
              <a:rPr lang="en-NZ" dirty="0" smtClean="0"/>
              <a:t>mean (or look like) to you?</a:t>
            </a:r>
            <a:endParaRPr lang="en-NZ" dirty="0"/>
          </a:p>
        </p:txBody>
      </p:sp>
      <p:pic>
        <p:nvPicPr>
          <p:cNvPr id="7" name="Picture 6"/>
          <p:cNvPicPr>
            <a:picLocks noChangeAspect="1"/>
          </p:cNvPicPr>
          <p:nvPr/>
        </p:nvPicPr>
        <p:blipFill>
          <a:blip r:embed="rId3"/>
          <a:stretch>
            <a:fillRect/>
          </a:stretch>
        </p:blipFill>
        <p:spPr>
          <a:xfrm>
            <a:off x="2266293" y="1824465"/>
            <a:ext cx="7659414" cy="4767985"/>
          </a:xfrm>
          <a:prstGeom prst="rect">
            <a:avLst/>
          </a:prstGeom>
        </p:spPr>
      </p:pic>
    </p:spTree>
    <p:extLst>
      <p:ext uri="{BB962C8B-B14F-4D97-AF65-F5344CB8AC3E}">
        <p14:creationId xmlns:p14="http://schemas.microsoft.com/office/powerpoint/2010/main" val="2681695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dirty="0" smtClean="0"/>
              <a:t>What does </a:t>
            </a:r>
            <a:r>
              <a:rPr lang="en-NZ" sz="3200" b="1" dirty="0" smtClean="0"/>
              <a:t>Research Data Management </a:t>
            </a:r>
            <a:r>
              <a:rPr lang="en-NZ" sz="3200" dirty="0" smtClean="0"/>
              <a:t>mean (or look like) to Researchers, Librarians, Data Curators/Stewards, Publishers, Funders, Government Agencies…?</a:t>
            </a:r>
            <a:endParaRPr lang="en-NZ" sz="3200" dirty="0"/>
          </a:p>
        </p:txBody>
      </p:sp>
      <p:sp>
        <p:nvSpPr>
          <p:cNvPr id="3" name="Content Placeholder 2"/>
          <p:cNvSpPr>
            <a:spLocks noGrp="1"/>
          </p:cNvSpPr>
          <p:nvPr>
            <p:ph idx="1"/>
          </p:nvPr>
        </p:nvSpPr>
        <p:spPr>
          <a:xfrm>
            <a:off x="838200" y="1825625"/>
            <a:ext cx="3255579" cy="4351338"/>
          </a:xfrm>
        </p:spPr>
        <p:txBody>
          <a:bodyPr>
            <a:noAutofit/>
          </a:bodyPr>
          <a:lstStyle/>
          <a:p>
            <a:r>
              <a:rPr lang="en-NZ" sz="1300" dirty="0" smtClean="0"/>
              <a:t>Metadata</a:t>
            </a:r>
          </a:p>
          <a:p>
            <a:r>
              <a:rPr lang="en-NZ" sz="1300" dirty="0" smtClean="0"/>
              <a:t>Quality Assurance</a:t>
            </a:r>
          </a:p>
          <a:p>
            <a:r>
              <a:rPr lang="en-NZ" sz="1300" dirty="0" smtClean="0"/>
              <a:t>Restricted Access</a:t>
            </a:r>
          </a:p>
          <a:p>
            <a:r>
              <a:rPr lang="en-NZ" sz="1300" dirty="0" smtClean="0"/>
              <a:t>Secure Storage</a:t>
            </a:r>
          </a:p>
          <a:p>
            <a:r>
              <a:rPr lang="en-NZ" sz="1300" dirty="0" smtClean="0"/>
              <a:t>Chain of Custody</a:t>
            </a:r>
          </a:p>
          <a:p>
            <a:r>
              <a:rPr lang="en-NZ" sz="1300" dirty="0" smtClean="0"/>
              <a:t>Risk Management</a:t>
            </a:r>
          </a:p>
          <a:p>
            <a:r>
              <a:rPr lang="en-NZ" sz="1300" dirty="0" smtClean="0"/>
              <a:t>File Inventory</a:t>
            </a:r>
          </a:p>
          <a:p>
            <a:r>
              <a:rPr lang="en-NZ" sz="1300" dirty="0" smtClean="0"/>
              <a:t>Persistent Identifier</a:t>
            </a:r>
          </a:p>
          <a:p>
            <a:r>
              <a:rPr lang="en-NZ" sz="1300" dirty="0" smtClean="0"/>
              <a:t>Software Registry</a:t>
            </a:r>
          </a:p>
          <a:p>
            <a:r>
              <a:rPr lang="en-NZ" sz="1300" dirty="0" smtClean="0"/>
              <a:t>Versioning</a:t>
            </a:r>
          </a:p>
          <a:p>
            <a:r>
              <a:rPr lang="en-NZ" sz="1300" dirty="0" smtClean="0"/>
              <a:t>Succession Planning</a:t>
            </a:r>
          </a:p>
          <a:p>
            <a:r>
              <a:rPr lang="en-NZ" sz="1300" dirty="0" smtClean="0"/>
              <a:t>Embargo</a:t>
            </a:r>
          </a:p>
          <a:p>
            <a:r>
              <a:rPr lang="en-NZ" sz="1300" dirty="0" smtClean="0"/>
              <a:t>Full-Text Indexing</a:t>
            </a:r>
          </a:p>
          <a:p>
            <a:r>
              <a:rPr lang="en-NZ" sz="1300" dirty="0" smtClean="0"/>
              <a:t>Contact Information</a:t>
            </a:r>
          </a:p>
          <a:p>
            <a:r>
              <a:rPr lang="en-NZ" sz="1300" dirty="0" smtClean="0"/>
              <a:t>Discovery Services</a:t>
            </a:r>
          </a:p>
        </p:txBody>
      </p:sp>
      <p:sp>
        <p:nvSpPr>
          <p:cNvPr id="4" name="Content Placeholder 2"/>
          <p:cNvSpPr txBox="1">
            <a:spLocks/>
          </p:cNvSpPr>
          <p:nvPr/>
        </p:nvSpPr>
        <p:spPr>
          <a:xfrm>
            <a:off x="5068615" y="1811995"/>
            <a:ext cx="28456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1300" dirty="0" smtClean="0"/>
              <a:t>Documentation</a:t>
            </a:r>
          </a:p>
          <a:p>
            <a:r>
              <a:rPr lang="en-NZ" sz="1300" dirty="0" smtClean="0"/>
              <a:t>Data Citation</a:t>
            </a:r>
          </a:p>
          <a:p>
            <a:r>
              <a:rPr lang="en-NZ" sz="1300" dirty="0" smtClean="0"/>
              <a:t>Use Analytics</a:t>
            </a:r>
          </a:p>
          <a:p>
            <a:r>
              <a:rPr lang="en-NZ" sz="1300" dirty="0" smtClean="0"/>
              <a:t>Migration</a:t>
            </a:r>
          </a:p>
          <a:p>
            <a:r>
              <a:rPr lang="en-NZ" sz="1300" dirty="0" smtClean="0"/>
              <a:t>File Validation</a:t>
            </a:r>
          </a:p>
          <a:p>
            <a:r>
              <a:rPr lang="en-NZ" sz="1300" dirty="0" smtClean="0"/>
              <a:t>Rights Management</a:t>
            </a:r>
          </a:p>
          <a:p>
            <a:r>
              <a:rPr lang="en-NZ" sz="1300" dirty="0" smtClean="0"/>
              <a:t>Code Review</a:t>
            </a:r>
          </a:p>
          <a:p>
            <a:r>
              <a:rPr lang="en-NZ" sz="1300" dirty="0" smtClean="0"/>
              <a:t>Contextualise a Data Set</a:t>
            </a:r>
          </a:p>
          <a:p>
            <a:r>
              <a:rPr lang="en-NZ" sz="1300" dirty="0" smtClean="0"/>
              <a:t>File Format Transformations</a:t>
            </a:r>
          </a:p>
          <a:p>
            <a:r>
              <a:rPr lang="en-NZ" sz="1300" dirty="0" smtClean="0"/>
              <a:t>File Audit</a:t>
            </a:r>
          </a:p>
          <a:p>
            <a:r>
              <a:rPr lang="en-NZ" sz="1300" dirty="0" smtClean="0"/>
              <a:t>Peer-Review</a:t>
            </a:r>
          </a:p>
          <a:p>
            <a:r>
              <a:rPr lang="en-NZ" sz="1300" dirty="0" smtClean="0"/>
              <a:t>Terms of Use</a:t>
            </a:r>
          </a:p>
          <a:p>
            <a:r>
              <a:rPr lang="en-NZ" sz="1300" dirty="0" smtClean="0"/>
              <a:t>Technology Monitoring and Refresh</a:t>
            </a:r>
          </a:p>
          <a:p>
            <a:r>
              <a:rPr lang="en-NZ" sz="1300" dirty="0" smtClean="0"/>
              <a:t>Metadata Brokerage</a:t>
            </a:r>
            <a:endParaRPr lang="en-NZ" sz="1300" dirty="0"/>
          </a:p>
        </p:txBody>
      </p:sp>
      <p:sp>
        <p:nvSpPr>
          <p:cNvPr id="5" name="Content Placeholder 2"/>
          <p:cNvSpPr txBox="1">
            <a:spLocks/>
          </p:cNvSpPr>
          <p:nvPr/>
        </p:nvSpPr>
        <p:spPr>
          <a:xfrm>
            <a:off x="8973208" y="1825625"/>
            <a:ext cx="2845675"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smtClean="0"/>
              <a:t>Selection</a:t>
            </a:r>
            <a:endParaRPr lang="en-NZ" dirty="0"/>
          </a:p>
          <a:p>
            <a:r>
              <a:rPr lang="en-NZ" dirty="0"/>
              <a:t>Deposit Agreement</a:t>
            </a:r>
          </a:p>
          <a:p>
            <a:r>
              <a:rPr lang="en-NZ" dirty="0"/>
              <a:t>Indexing</a:t>
            </a:r>
          </a:p>
          <a:p>
            <a:r>
              <a:rPr lang="en-NZ" dirty="0"/>
              <a:t>Repository Certification</a:t>
            </a:r>
          </a:p>
          <a:p>
            <a:r>
              <a:rPr lang="en-NZ" dirty="0"/>
              <a:t>Cease Data Curation</a:t>
            </a:r>
          </a:p>
          <a:p>
            <a:r>
              <a:rPr lang="en-NZ" dirty="0"/>
              <a:t>Data Cleaning</a:t>
            </a:r>
          </a:p>
          <a:p>
            <a:r>
              <a:rPr lang="en-NZ" dirty="0"/>
              <a:t>Data </a:t>
            </a:r>
            <a:r>
              <a:rPr lang="en-NZ" dirty="0" smtClean="0"/>
              <a:t>Restructuring</a:t>
            </a:r>
          </a:p>
          <a:p>
            <a:r>
              <a:rPr lang="en-NZ" dirty="0"/>
              <a:t>Data Visualisation</a:t>
            </a:r>
          </a:p>
          <a:p>
            <a:r>
              <a:rPr lang="en-NZ" dirty="0"/>
              <a:t>Arrangement and Description</a:t>
            </a:r>
          </a:p>
          <a:p>
            <a:r>
              <a:rPr lang="en-NZ" dirty="0"/>
              <a:t>Authentication</a:t>
            </a:r>
          </a:p>
          <a:p>
            <a:r>
              <a:rPr lang="en-NZ" dirty="0"/>
              <a:t>Conversion (Analog)</a:t>
            </a:r>
          </a:p>
          <a:p>
            <a:r>
              <a:rPr lang="en-NZ" dirty="0"/>
              <a:t>Curation Log</a:t>
            </a:r>
          </a:p>
          <a:p>
            <a:r>
              <a:rPr lang="en-NZ" dirty="0"/>
              <a:t>Emulation</a:t>
            </a:r>
          </a:p>
          <a:p>
            <a:r>
              <a:rPr lang="en-NZ" dirty="0" err="1" smtClean="0"/>
              <a:t>Deidentification</a:t>
            </a:r>
            <a:endParaRPr lang="en-NZ" dirty="0"/>
          </a:p>
          <a:p>
            <a:r>
              <a:rPr lang="en-NZ" dirty="0" smtClean="0"/>
              <a:t>Interoperability</a:t>
            </a:r>
          </a:p>
          <a:p>
            <a:r>
              <a:rPr lang="en-NZ" dirty="0"/>
              <a:t>Transcoding</a:t>
            </a:r>
          </a:p>
          <a:p>
            <a:endParaRPr lang="en-NZ" dirty="0"/>
          </a:p>
          <a:p>
            <a:endParaRPr lang="en-NZ" dirty="0"/>
          </a:p>
        </p:txBody>
      </p:sp>
    </p:spTree>
    <p:extLst>
      <p:ext uri="{BB962C8B-B14F-4D97-AF65-F5344CB8AC3E}">
        <p14:creationId xmlns:p14="http://schemas.microsoft.com/office/powerpoint/2010/main" val="313695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3200" dirty="0" smtClean="0"/>
              <a:t>What does </a:t>
            </a:r>
            <a:r>
              <a:rPr lang="en-NZ" sz="3200" b="1" dirty="0" smtClean="0"/>
              <a:t>Research Data Management </a:t>
            </a:r>
            <a:r>
              <a:rPr lang="en-NZ" sz="3200" dirty="0" smtClean="0"/>
              <a:t>mean (or look like) to Researchers, Librarians, Data Curators/Stewards, Publishers, Funders, Government Agencies…?</a:t>
            </a:r>
            <a:endParaRPr lang="en-NZ" sz="3200" dirty="0"/>
          </a:p>
        </p:txBody>
      </p:sp>
      <p:sp>
        <p:nvSpPr>
          <p:cNvPr id="3" name="Content Placeholder 2"/>
          <p:cNvSpPr>
            <a:spLocks noGrp="1"/>
          </p:cNvSpPr>
          <p:nvPr>
            <p:ph idx="1"/>
          </p:nvPr>
        </p:nvSpPr>
        <p:spPr>
          <a:xfrm>
            <a:off x="838200" y="1825625"/>
            <a:ext cx="3255579" cy="4351338"/>
          </a:xfrm>
        </p:spPr>
        <p:txBody>
          <a:bodyPr>
            <a:noAutofit/>
          </a:bodyPr>
          <a:lstStyle/>
          <a:p>
            <a:r>
              <a:rPr lang="en-NZ" sz="1300" dirty="0" smtClean="0"/>
              <a:t>Metadata</a:t>
            </a:r>
          </a:p>
          <a:p>
            <a:r>
              <a:rPr lang="en-NZ" sz="1300" dirty="0" smtClean="0"/>
              <a:t>Quality Assurance</a:t>
            </a:r>
          </a:p>
          <a:p>
            <a:r>
              <a:rPr lang="en-NZ" sz="1300" dirty="0" smtClean="0"/>
              <a:t>Restricted Access</a:t>
            </a:r>
          </a:p>
          <a:p>
            <a:r>
              <a:rPr lang="en-NZ" sz="1300" dirty="0" smtClean="0"/>
              <a:t>Secure Storage</a:t>
            </a:r>
          </a:p>
          <a:p>
            <a:r>
              <a:rPr lang="en-NZ" sz="1300" dirty="0" smtClean="0"/>
              <a:t>Chain of Custody</a:t>
            </a:r>
          </a:p>
          <a:p>
            <a:r>
              <a:rPr lang="en-NZ" sz="1300" dirty="0" smtClean="0"/>
              <a:t>Risk Management</a:t>
            </a:r>
          </a:p>
          <a:p>
            <a:r>
              <a:rPr lang="en-NZ" sz="1300" dirty="0" smtClean="0"/>
              <a:t>File Inventory</a:t>
            </a:r>
          </a:p>
          <a:p>
            <a:r>
              <a:rPr lang="en-NZ" sz="1300" dirty="0" smtClean="0"/>
              <a:t>Persistent Identifier</a:t>
            </a:r>
          </a:p>
          <a:p>
            <a:r>
              <a:rPr lang="en-NZ" sz="1300" dirty="0" smtClean="0"/>
              <a:t>Software Registry</a:t>
            </a:r>
          </a:p>
          <a:p>
            <a:r>
              <a:rPr lang="en-NZ" sz="1300" dirty="0" smtClean="0"/>
              <a:t>Versioning</a:t>
            </a:r>
          </a:p>
          <a:p>
            <a:r>
              <a:rPr lang="en-NZ" sz="1300" dirty="0" smtClean="0"/>
              <a:t>Succession Planning</a:t>
            </a:r>
          </a:p>
          <a:p>
            <a:r>
              <a:rPr lang="en-NZ" sz="1300" dirty="0" smtClean="0"/>
              <a:t>Embargo</a:t>
            </a:r>
          </a:p>
          <a:p>
            <a:r>
              <a:rPr lang="en-NZ" sz="1300" dirty="0" smtClean="0"/>
              <a:t>Full-Text Indexing</a:t>
            </a:r>
          </a:p>
          <a:p>
            <a:r>
              <a:rPr lang="en-NZ" sz="1300" dirty="0" smtClean="0"/>
              <a:t>Contact Information</a:t>
            </a:r>
          </a:p>
          <a:p>
            <a:r>
              <a:rPr lang="en-NZ" sz="1300" dirty="0" smtClean="0"/>
              <a:t>Discovery Services</a:t>
            </a:r>
          </a:p>
        </p:txBody>
      </p:sp>
      <p:sp>
        <p:nvSpPr>
          <p:cNvPr id="4" name="Content Placeholder 2"/>
          <p:cNvSpPr txBox="1">
            <a:spLocks/>
          </p:cNvSpPr>
          <p:nvPr/>
        </p:nvSpPr>
        <p:spPr>
          <a:xfrm>
            <a:off x="5068615" y="1811995"/>
            <a:ext cx="28456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1300" dirty="0" smtClean="0"/>
              <a:t>Documentation</a:t>
            </a:r>
          </a:p>
          <a:p>
            <a:r>
              <a:rPr lang="en-NZ" sz="1300" dirty="0" smtClean="0"/>
              <a:t>Data Citation</a:t>
            </a:r>
          </a:p>
          <a:p>
            <a:r>
              <a:rPr lang="en-NZ" sz="1300" dirty="0" smtClean="0"/>
              <a:t>Use Analytics</a:t>
            </a:r>
          </a:p>
          <a:p>
            <a:r>
              <a:rPr lang="en-NZ" sz="1300" dirty="0" smtClean="0"/>
              <a:t>Migration</a:t>
            </a:r>
          </a:p>
          <a:p>
            <a:r>
              <a:rPr lang="en-NZ" sz="1300" dirty="0" smtClean="0"/>
              <a:t>File Validation</a:t>
            </a:r>
          </a:p>
          <a:p>
            <a:r>
              <a:rPr lang="en-NZ" sz="1300" dirty="0" smtClean="0"/>
              <a:t>Rights Management</a:t>
            </a:r>
          </a:p>
          <a:p>
            <a:r>
              <a:rPr lang="en-NZ" sz="1300" dirty="0" smtClean="0"/>
              <a:t>Code Review</a:t>
            </a:r>
          </a:p>
          <a:p>
            <a:r>
              <a:rPr lang="en-NZ" sz="1300" dirty="0" smtClean="0"/>
              <a:t>Contextualise a Data Set</a:t>
            </a:r>
          </a:p>
          <a:p>
            <a:r>
              <a:rPr lang="en-NZ" sz="1300" dirty="0" smtClean="0"/>
              <a:t>File Format Transformations</a:t>
            </a:r>
          </a:p>
          <a:p>
            <a:r>
              <a:rPr lang="en-NZ" sz="1300" dirty="0" smtClean="0"/>
              <a:t>File Audit</a:t>
            </a:r>
          </a:p>
          <a:p>
            <a:r>
              <a:rPr lang="en-NZ" sz="1300" dirty="0" smtClean="0"/>
              <a:t>Peer-Review</a:t>
            </a:r>
          </a:p>
          <a:p>
            <a:r>
              <a:rPr lang="en-NZ" sz="1300" dirty="0" smtClean="0"/>
              <a:t>Terms of Use</a:t>
            </a:r>
          </a:p>
          <a:p>
            <a:r>
              <a:rPr lang="en-NZ" sz="1300" dirty="0" smtClean="0"/>
              <a:t>Technology Monitoring and Refresh</a:t>
            </a:r>
          </a:p>
          <a:p>
            <a:r>
              <a:rPr lang="en-NZ" sz="1300" dirty="0" smtClean="0"/>
              <a:t>Metadata Brokerage</a:t>
            </a:r>
            <a:endParaRPr lang="en-NZ" sz="1300" dirty="0"/>
          </a:p>
        </p:txBody>
      </p:sp>
      <p:sp>
        <p:nvSpPr>
          <p:cNvPr id="5" name="Content Placeholder 2"/>
          <p:cNvSpPr txBox="1">
            <a:spLocks/>
          </p:cNvSpPr>
          <p:nvPr/>
        </p:nvSpPr>
        <p:spPr>
          <a:xfrm>
            <a:off x="8973208" y="1825625"/>
            <a:ext cx="2845675"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smtClean="0"/>
              <a:t>Selection</a:t>
            </a:r>
            <a:endParaRPr lang="en-NZ" dirty="0"/>
          </a:p>
          <a:p>
            <a:r>
              <a:rPr lang="en-NZ" dirty="0"/>
              <a:t>Deposit Agreement</a:t>
            </a:r>
          </a:p>
          <a:p>
            <a:r>
              <a:rPr lang="en-NZ" dirty="0"/>
              <a:t>Indexing</a:t>
            </a:r>
          </a:p>
          <a:p>
            <a:r>
              <a:rPr lang="en-NZ" dirty="0"/>
              <a:t>Repository Certification</a:t>
            </a:r>
          </a:p>
          <a:p>
            <a:r>
              <a:rPr lang="en-NZ" dirty="0"/>
              <a:t>Cease Data Curation</a:t>
            </a:r>
          </a:p>
          <a:p>
            <a:r>
              <a:rPr lang="en-NZ" dirty="0"/>
              <a:t>Data Cleaning</a:t>
            </a:r>
          </a:p>
          <a:p>
            <a:r>
              <a:rPr lang="en-NZ" dirty="0"/>
              <a:t>Data </a:t>
            </a:r>
            <a:r>
              <a:rPr lang="en-NZ" dirty="0" smtClean="0"/>
              <a:t>Restructuring</a:t>
            </a:r>
          </a:p>
          <a:p>
            <a:r>
              <a:rPr lang="en-NZ" dirty="0"/>
              <a:t>Data Visualisation</a:t>
            </a:r>
          </a:p>
          <a:p>
            <a:r>
              <a:rPr lang="en-NZ" dirty="0"/>
              <a:t>Arrangement and Description</a:t>
            </a:r>
          </a:p>
          <a:p>
            <a:r>
              <a:rPr lang="en-NZ" dirty="0"/>
              <a:t>Authentication</a:t>
            </a:r>
          </a:p>
          <a:p>
            <a:r>
              <a:rPr lang="en-NZ" dirty="0"/>
              <a:t>Conversion (Analog)</a:t>
            </a:r>
          </a:p>
          <a:p>
            <a:r>
              <a:rPr lang="en-NZ" dirty="0"/>
              <a:t>Curation Log</a:t>
            </a:r>
          </a:p>
          <a:p>
            <a:r>
              <a:rPr lang="en-NZ" dirty="0"/>
              <a:t>Emulation</a:t>
            </a:r>
          </a:p>
          <a:p>
            <a:r>
              <a:rPr lang="en-NZ" dirty="0" err="1" smtClean="0"/>
              <a:t>Deidentification</a:t>
            </a:r>
            <a:endParaRPr lang="en-NZ" dirty="0"/>
          </a:p>
          <a:p>
            <a:r>
              <a:rPr lang="en-NZ" dirty="0" smtClean="0"/>
              <a:t>Interoperability</a:t>
            </a:r>
          </a:p>
          <a:p>
            <a:r>
              <a:rPr lang="en-NZ" dirty="0"/>
              <a:t>Transcoding</a:t>
            </a:r>
          </a:p>
          <a:p>
            <a:endParaRPr lang="en-NZ" dirty="0"/>
          </a:p>
          <a:p>
            <a:endParaRPr lang="en-NZ" dirty="0"/>
          </a:p>
        </p:txBody>
      </p:sp>
      <p:sp>
        <p:nvSpPr>
          <p:cNvPr id="6" name="Rectangle 5"/>
          <p:cNvSpPr/>
          <p:nvPr/>
        </p:nvSpPr>
        <p:spPr>
          <a:xfrm>
            <a:off x="838200" y="1811995"/>
            <a:ext cx="1132114"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p:cNvSpPr/>
          <p:nvPr/>
        </p:nvSpPr>
        <p:spPr>
          <a:xfrm>
            <a:off x="838199" y="3955006"/>
            <a:ext cx="1774371"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p:cNvSpPr/>
          <p:nvPr/>
        </p:nvSpPr>
        <p:spPr>
          <a:xfrm>
            <a:off x="838198" y="5776411"/>
            <a:ext cx="1774371"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p:cNvSpPr/>
          <p:nvPr/>
        </p:nvSpPr>
        <p:spPr>
          <a:xfrm>
            <a:off x="5068615" y="1792967"/>
            <a:ext cx="1582555"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5068615" y="2421595"/>
            <a:ext cx="1375728"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5068614" y="3330633"/>
            <a:ext cx="1789385"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p:cNvSpPr/>
          <p:nvPr/>
        </p:nvSpPr>
        <p:spPr>
          <a:xfrm>
            <a:off x="5068614" y="3955006"/>
            <a:ext cx="2123466"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p:cNvSpPr/>
          <p:nvPr/>
        </p:nvSpPr>
        <p:spPr>
          <a:xfrm>
            <a:off x="5068613" y="5138219"/>
            <a:ext cx="1375729"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p:cNvSpPr/>
          <p:nvPr/>
        </p:nvSpPr>
        <p:spPr>
          <a:xfrm>
            <a:off x="5068613" y="5776411"/>
            <a:ext cx="1789386"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p:cNvSpPr/>
          <p:nvPr/>
        </p:nvSpPr>
        <p:spPr>
          <a:xfrm>
            <a:off x="8889126" y="3889478"/>
            <a:ext cx="2606188" cy="28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p:cNvSpPr/>
          <p:nvPr/>
        </p:nvSpPr>
        <p:spPr>
          <a:xfrm>
            <a:off x="8973208" y="1767193"/>
            <a:ext cx="1248478"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p:cNvSpPr/>
          <p:nvPr/>
        </p:nvSpPr>
        <p:spPr>
          <a:xfrm>
            <a:off x="5068613" y="2103012"/>
            <a:ext cx="1542392" cy="28894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p:cNvSpPr/>
          <p:nvPr/>
        </p:nvSpPr>
        <p:spPr>
          <a:xfrm>
            <a:off x="838198" y="2433739"/>
            <a:ext cx="1542392"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p:cNvSpPr/>
          <p:nvPr/>
        </p:nvSpPr>
        <p:spPr>
          <a:xfrm>
            <a:off x="838198" y="2736317"/>
            <a:ext cx="1542392"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p:cNvSpPr/>
          <p:nvPr/>
        </p:nvSpPr>
        <p:spPr>
          <a:xfrm>
            <a:off x="838198" y="3330633"/>
            <a:ext cx="1542392" cy="288948"/>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p:cNvSpPr/>
          <p:nvPr/>
        </p:nvSpPr>
        <p:spPr>
          <a:xfrm>
            <a:off x="838197" y="6088291"/>
            <a:ext cx="1774371"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p:cNvSpPr/>
          <p:nvPr/>
        </p:nvSpPr>
        <p:spPr>
          <a:xfrm>
            <a:off x="8978275" y="2056141"/>
            <a:ext cx="1744154"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8973207" y="2575605"/>
            <a:ext cx="2039383"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p:cNvSpPr/>
          <p:nvPr/>
        </p:nvSpPr>
        <p:spPr>
          <a:xfrm>
            <a:off x="8973207" y="4697890"/>
            <a:ext cx="1542392"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p:cNvSpPr/>
          <p:nvPr/>
        </p:nvSpPr>
        <p:spPr>
          <a:xfrm>
            <a:off x="838197" y="4553705"/>
            <a:ext cx="1542392"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p:cNvSpPr/>
          <p:nvPr/>
        </p:nvSpPr>
        <p:spPr>
          <a:xfrm>
            <a:off x="9012247" y="5245829"/>
            <a:ext cx="1542392" cy="28894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903022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596"/>
            <a:ext cx="10515600" cy="2452461"/>
          </a:xfrm>
        </p:spPr>
        <p:txBody>
          <a:bodyPr>
            <a:normAutofit/>
          </a:bodyPr>
          <a:lstStyle/>
          <a:p>
            <a:r>
              <a:rPr lang="en-NZ" dirty="0" smtClean="0"/>
              <a:t>Let’s make Research Data Management a little less scary</a:t>
            </a:r>
          </a:p>
          <a:p>
            <a:pPr lvl="1"/>
            <a:r>
              <a:rPr lang="en-NZ" dirty="0" smtClean="0"/>
              <a:t>Best-practice principles of management</a:t>
            </a:r>
            <a:r>
              <a:rPr lang="en-NZ" dirty="0"/>
              <a:t>, storage and sharing of research </a:t>
            </a:r>
            <a:r>
              <a:rPr lang="en-NZ" dirty="0" smtClean="0"/>
              <a:t>data</a:t>
            </a:r>
          </a:p>
          <a:p>
            <a:pPr lvl="1"/>
            <a:r>
              <a:rPr lang="en-NZ" dirty="0" smtClean="0"/>
              <a:t>Practical tips for improving your data management practices that you can implement immediately</a:t>
            </a:r>
            <a:endParaRPr lang="en-NZ" dirty="0"/>
          </a:p>
          <a:p>
            <a:pPr lvl="1"/>
            <a:r>
              <a:rPr lang="en-NZ" dirty="0" smtClean="0"/>
              <a:t>How to be prepared for university, employer, funder and/or publisher data requirements</a:t>
            </a:r>
          </a:p>
          <a:p>
            <a:pPr marL="0" indent="0">
              <a:buNone/>
            </a:pPr>
            <a:endParaRPr lang="en-NZ" dirty="0"/>
          </a:p>
          <a:p>
            <a:pPr marL="0" indent="0">
              <a:buNone/>
            </a:pPr>
            <a:endParaRPr lang="en-NZ" dirty="0" smtClean="0"/>
          </a:p>
          <a:p>
            <a:endParaRPr lang="en-NZ" dirty="0"/>
          </a:p>
          <a:p>
            <a:endParaRPr lang="en-NZ" dirty="0"/>
          </a:p>
        </p:txBody>
      </p:sp>
      <p:sp>
        <p:nvSpPr>
          <p:cNvPr id="4" name="Title 3"/>
          <p:cNvSpPr>
            <a:spLocks noGrp="1"/>
          </p:cNvSpPr>
          <p:nvPr>
            <p:ph type="title"/>
          </p:nvPr>
        </p:nvSpPr>
        <p:spPr>
          <a:xfrm>
            <a:off x="838200" y="4022726"/>
            <a:ext cx="10515600" cy="1325563"/>
          </a:xfrm>
        </p:spPr>
        <p:txBody>
          <a:bodyPr>
            <a:normAutofit fontScale="90000"/>
          </a:bodyPr>
          <a:lstStyle/>
          <a:p>
            <a:r>
              <a:rPr lang="en-NZ" dirty="0"/>
              <a:t>What about research domain specific information?</a:t>
            </a:r>
            <a:br>
              <a:rPr lang="en-NZ" dirty="0"/>
            </a:br>
            <a:endParaRPr lang="en-NZ" dirty="0"/>
          </a:p>
        </p:txBody>
      </p:sp>
      <p:sp>
        <p:nvSpPr>
          <p:cNvPr id="5" name="Title 1"/>
          <p:cNvSpPr txBox="1">
            <a:spLocks/>
          </p:cNvSpPr>
          <p:nvPr/>
        </p:nvSpPr>
        <p:spPr>
          <a:xfrm>
            <a:off x="838200" y="259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smtClean="0"/>
              <a:t>What we will cover:</a:t>
            </a:r>
            <a:endParaRPr lang="en-NZ" dirty="0"/>
          </a:p>
        </p:txBody>
      </p:sp>
      <p:sp>
        <p:nvSpPr>
          <p:cNvPr id="7" name="Rectangle 6"/>
          <p:cNvSpPr/>
          <p:nvPr/>
        </p:nvSpPr>
        <p:spPr>
          <a:xfrm>
            <a:off x="838200" y="5108223"/>
            <a:ext cx="9568543" cy="138396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NZ" sz="2800" dirty="0" smtClean="0">
                <a:solidFill>
                  <a:prstClr val="black"/>
                </a:solidFill>
              </a:rPr>
              <a:t>Opportunities to reflect and share how this might apply to your research data specifically with Faculty and Librarians.</a:t>
            </a:r>
          </a:p>
          <a:p>
            <a:pPr marL="228600" lvl="0" indent="-228600">
              <a:lnSpc>
                <a:spcPct val="90000"/>
              </a:lnSpc>
              <a:spcBef>
                <a:spcPts val="1000"/>
              </a:spcBef>
              <a:buFont typeface="Arial" panose="020B0604020202020204" pitchFamily="34" charset="0"/>
              <a:buChar char="•"/>
            </a:pPr>
            <a:endParaRPr lang="en-NZ" sz="2800" dirty="0" smtClean="0">
              <a:solidFill>
                <a:prstClr val="black"/>
              </a:solidFill>
            </a:endParaRPr>
          </a:p>
        </p:txBody>
      </p:sp>
    </p:spTree>
    <p:extLst>
      <p:ext uri="{BB962C8B-B14F-4D97-AF65-F5344CB8AC3E}">
        <p14:creationId xmlns:p14="http://schemas.microsoft.com/office/powerpoint/2010/main" val="1749726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580699"/>
              </p:ext>
            </p:extLst>
          </p:nvPr>
        </p:nvGraphicFramePr>
        <p:xfrm>
          <a:off x="424543" y="337457"/>
          <a:ext cx="10929257" cy="5839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9086954" y="2547256"/>
            <a:ext cx="1641559" cy="1436915"/>
          </a:xfrm>
          <a:prstGeom prst="rect">
            <a:avLst/>
          </a:prstGeom>
        </p:spPr>
      </p:pic>
      <p:sp>
        <p:nvSpPr>
          <p:cNvPr id="6" name="Rectangle 5"/>
          <p:cNvSpPr/>
          <p:nvPr/>
        </p:nvSpPr>
        <p:spPr>
          <a:xfrm>
            <a:off x="2429339" y="6488668"/>
            <a:ext cx="9871741" cy="369332"/>
          </a:xfrm>
          <a:prstGeom prst="rect">
            <a:avLst/>
          </a:prstGeom>
        </p:spPr>
        <p:txBody>
          <a:bodyPr wrap="none">
            <a:spAutoFit/>
          </a:bodyPr>
          <a:lstStyle/>
          <a:p>
            <a:r>
              <a:rPr lang="en-US" dirty="0"/>
              <a:t>From Flickr </a:t>
            </a:r>
            <a:r>
              <a:rPr lang="en-US" dirty="0">
                <a:hlinkClick r:id="rId9"/>
              </a:rPr>
              <a:t>https://</a:t>
            </a:r>
            <a:r>
              <a:rPr lang="en-US" dirty="0" smtClean="0">
                <a:hlinkClick r:id="rId9"/>
              </a:rPr>
              <a:t>www.flickr.com/photos/centralasian/8071729256</a:t>
            </a:r>
            <a:r>
              <a:rPr lang="en-US" dirty="0" smtClean="0"/>
              <a:t> Attribution </a:t>
            </a:r>
            <a:r>
              <a:rPr lang="en-US" dirty="0"/>
              <a:t>2.0 Generic (CC BY 2.0)</a:t>
            </a:r>
            <a:endParaRPr lang="en-NZ" dirty="0"/>
          </a:p>
        </p:txBody>
      </p:sp>
    </p:spTree>
    <p:extLst>
      <p:ext uri="{BB962C8B-B14F-4D97-AF65-F5344CB8AC3E}">
        <p14:creationId xmlns:p14="http://schemas.microsoft.com/office/powerpoint/2010/main" val="1644781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hlinkClick r:id="" action="ppaction://hlinkshowjump?jump=firstslide"/>
              </a:rPr>
              <a:t>Subject-specific metadata</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Decided by the researcher and research communities</a:t>
            </a:r>
          </a:p>
          <a:p>
            <a:r>
              <a:rPr lang="en-NZ" dirty="0" smtClean="0"/>
              <a:t>Provides context for the dataset</a:t>
            </a:r>
          </a:p>
          <a:p>
            <a:pPr lvl="1"/>
            <a:r>
              <a:rPr lang="en-NZ" dirty="0" smtClean="0"/>
              <a:t>Processes used</a:t>
            </a:r>
          </a:p>
          <a:p>
            <a:pPr lvl="1"/>
            <a:r>
              <a:rPr lang="en-NZ" dirty="0" smtClean="0"/>
              <a:t>Type and configuration of equipment</a:t>
            </a:r>
          </a:p>
          <a:p>
            <a:pPr lvl="1"/>
            <a:r>
              <a:rPr lang="en-NZ" dirty="0" smtClean="0"/>
              <a:t>Timelines</a:t>
            </a:r>
          </a:p>
          <a:p>
            <a:pPr lvl="1"/>
            <a:r>
              <a:rPr lang="en-NZ" dirty="0" smtClean="0"/>
              <a:t>Sample size</a:t>
            </a:r>
          </a:p>
          <a:p>
            <a:pPr lvl="1"/>
            <a:r>
              <a:rPr lang="en-NZ" dirty="0" smtClean="0"/>
              <a:t>Assumptions made</a:t>
            </a:r>
          </a:p>
          <a:p>
            <a:r>
              <a:rPr lang="en-NZ" dirty="0" smtClean="0"/>
              <a:t>In some cases this information may be outputted by equipment during data collection [like </a:t>
            </a:r>
            <a:r>
              <a:rPr lang="en-NZ" i="1" dirty="0" smtClean="0"/>
              <a:t>exchangeable image file format </a:t>
            </a:r>
            <a:r>
              <a:rPr lang="en-NZ" dirty="0" smtClean="0"/>
              <a:t>(</a:t>
            </a:r>
            <a:r>
              <a:rPr lang="en-NZ" dirty="0" err="1"/>
              <a:t>e</a:t>
            </a:r>
            <a:r>
              <a:rPr lang="en-NZ" dirty="0" err="1" smtClean="0"/>
              <a:t>xif</a:t>
            </a:r>
            <a:r>
              <a:rPr lang="en-NZ" dirty="0" smtClean="0"/>
              <a:t>) from a digital camera]</a:t>
            </a:r>
          </a:p>
          <a:p>
            <a:r>
              <a:rPr lang="en-NZ" dirty="0" smtClean="0"/>
              <a:t>May merge with other layers of metadata  </a:t>
            </a:r>
          </a:p>
          <a:p>
            <a:r>
              <a:rPr lang="en-NZ" dirty="0"/>
              <a:t>S</a:t>
            </a:r>
            <a:r>
              <a:rPr lang="en-NZ" dirty="0" smtClean="0"/>
              <a:t>ubject-specific repositories tend to be more proscriptive about what subject-specific metadata to collect and the format it should be presented</a:t>
            </a:r>
            <a:endParaRPr lang="en-NZ"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1275" y="206735"/>
            <a:ext cx="1896337" cy="2131156"/>
          </a:xfrm>
          <a:prstGeom prst="rect">
            <a:avLst/>
          </a:prstGeom>
        </p:spPr>
      </p:pic>
      <p:sp>
        <p:nvSpPr>
          <p:cNvPr id="5" name="TextBox 4"/>
          <p:cNvSpPr txBox="1"/>
          <p:nvPr/>
        </p:nvSpPr>
        <p:spPr>
          <a:xfrm>
            <a:off x="9481274" y="2254558"/>
            <a:ext cx="2103775" cy="646331"/>
          </a:xfrm>
          <a:prstGeom prst="rect">
            <a:avLst/>
          </a:prstGeom>
          <a:noFill/>
        </p:spPr>
        <p:txBody>
          <a:bodyPr wrap="square" rtlCol="0">
            <a:spAutoFit/>
          </a:bodyPr>
          <a:lstStyle/>
          <a:p>
            <a:pPr algn="ctr"/>
            <a:r>
              <a:rPr lang="en-NZ" sz="1200" dirty="0" smtClean="0"/>
              <a:t>Decided by researcher/research communities</a:t>
            </a:r>
            <a:endParaRPr lang="en-NZ" sz="1200" dirty="0"/>
          </a:p>
        </p:txBody>
      </p:sp>
    </p:spTree>
    <p:extLst>
      <p:ext uri="{BB962C8B-B14F-4D97-AF65-F5344CB8AC3E}">
        <p14:creationId xmlns:p14="http://schemas.microsoft.com/office/powerpoint/2010/main" val="305682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10793</TotalTime>
  <Words>1301</Words>
  <Application>Microsoft Office PowerPoint</Application>
  <PresentationFormat>Widescreen</PresentationFormat>
  <Paragraphs>239</Paragraphs>
  <Slides>19</Slides>
  <Notes>15</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Lato</vt:lpstr>
      <vt:lpstr>Office Theme</vt:lpstr>
      <vt:lpstr>PowerPoint Presentation</vt:lpstr>
      <vt:lpstr>What is your research data?</vt:lpstr>
      <vt:lpstr>Research Dataset:</vt:lpstr>
      <vt:lpstr>What does Research Data Management mean (or look like) to you?</vt:lpstr>
      <vt:lpstr>What does Research Data Management mean (or look like) to Researchers, Librarians, Data Curators/Stewards, Publishers, Funders, Government Agencies…?</vt:lpstr>
      <vt:lpstr>What does Research Data Management mean (or look like) to Researchers, Librarians, Data Curators/Stewards, Publishers, Funders, Government Agencies…?</vt:lpstr>
      <vt:lpstr>What about research domain specific information? </vt:lpstr>
      <vt:lpstr>PowerPoint Presentation</vt:lpstr>
      <vt:lpstr>Subject-specific metadata</vt:lpstr>
      <vt:lpstr>Bibliographic Metadata</vt:lpstr>
      <vt:lpstr>PowerPoint Presentation</vt:lpstr>
      <vt:lpstr>PowerPoint Presentation</vt:lpstr>
      <vt:lpstr>PowerPoint Presentation</vt:lpstr>
      <vt:lpstr>PowerPoint Presentation</vt:lpstr>
      <vt:lpstr>Go F.A.I.R.</vt:lpstr>
      <vt:lpstr>PowerPoint Presentation</vt:lpstr>
      <vt:lpstr>PowerPoint Presentation</vt:lpstr>
      <vt:lpstr>PowerPoint Presentation</vt:lpstr>
      <vt:lpstr>Thinking of your data – how easily can you answer these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Antje Lubcke</dc:creator>
  <cp:lastModifiedBy>Shiobhan Smith</cp:lastModifiedBy>
  <cp:revision>127</cp:revision>
  <cp:lastPrinted>2019-01-24T03:48:29Z</cp:lastPrinted>
  <dcterms:created xsi:type="dcterms:W3CDTF">2018-04-17T05:00:38Z</dcterms:created>
  <dcterms:modified xsi:type="dcterms:W3CDTF">2019-08-22T05:10:26Z</dcterms:modified>
</cp:coreProperties>
</file>