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62" r:id="rId4"/>
    <p:sldId id="263" r:id="rId5"/>
    <p:sldId id="264" r:id="rId6"/>
    <p:sldId id="265" r:id="rId7"/>
    <p:sldId id="266" r:id="rId8"/>
    <p:sldId id="267" r:id="rId9"/>
    <p:sldId id="277" r:id="rId10"/>
    <p:sldId id="27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54" autoAdjust="0"/>
  </p:normalViewPr>
  <p:slideViewPr>
    <p:cSldViewPr>
      <p:cViewPr varScale="1">
        <p:scale>
          <a:sx n="74" d="100"/>
          <a:sy n="74" d="100"/>
        </p:scale>
        <p:origin x="205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A5135-3E4C-45CC-84C8-8DA91D54F056}" type="datetimeFigureOut">
              <a:rPr lang="en-IE" smtClean="0"/>
              <a:t>12/09/2017</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9669D-3467-468B-87D2-055094754207}" type="slidenum">
              <a:rPr lang="en-IE" smtClean="0"/>
              <a:t>‹#›</a:t>
            </a:fld>
            <a:endParaRPr lang="en-IE"/>
          </a:p>
        </p:txBody>
      </p:sp>
    </p:spTree>
    <p:extLst>
      <p:ext uri="{BB962C8B-B14F-4D97-AF65-F5344CB8AC3E}">
        <p14:creationId xmlns:p14="http://schemas.microsoft.com/office/powerpoint/2010/main" val="2643376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Analysis of Example 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a pretty good user story. You know the Who = an older woman. Does this matter? Absolutely. You can assume that the user might not be as familiar with technology options so she needs a simplified user interface. She might even have failing eyesight, so perhaps she needs bigger buttons and a bigger font. It might even influence your color choice. The What = grandma wants to receive alerts about possible weather events in specific parts of the country; that makes sense and is easy to understand. The Why is also very important: She wants the alerts so she knows when to worry (and not) and so she can reach out to her family when she thinks they might be in danger. Is that relevant? Absolutely. Because knowing that she wants to know when to worry, the product owner and the team can deprioritize any messaging about stable, uneventful weather patterns. This user story is specifically looking for dangerous weather events—tornadoes, hurricanes, flooding, blizzards—that are occurring in particular locations in the country.</a:t>
            </a:r>
            <a:endParaRPr lang="en-IE" sz="120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10"/>
          </p:nvPr>
        </p:nvSpPr>
        <p:spPr/>
        <p:txBody>
          <a:bodyPr/>
          <a:lstStyle/>
          <a:p>
            <a:fld id="{2409669D-3467-468B-87D2-055094754207}" type="slidenum">
              <a:rPr lang="en-IE" smtClean="0"/>
              <a:t>8</a:t>
            </a:fld>
            <a:endParaRPr lang="en-IE"/>
          </a:p>
        </p:txBody>
      </p:sp>
    </p:spTree>
    <p:extLst>
      <p:ext uri="{BB962C8B-B14F-4D97-AF65-F5344CB8AC3E}">
        <p14:creationId xmlns:p14="http://schemas.microsoft.com/office/powerpoint/2010/main" val="400771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User Stories – A Brief Introduction</a:t>
            </a:r>
          </a:p>
        </p:txBody>
      </p:sp>
      <p:sp>
        <p:nvSpPr>
          <p:cNvPr id="3" name="Subtitle 2"/>
          <p:cNvSpPr>
            <a:spLocks noGrp="1"/>
          </p:cNvSpPr>
          <p:nvPr>
            <p:ph type="subTitle" idx="1"/>
          </p:nvPr>
        </p:nvSpPr>
        <p:spPr/>
        <p:txBody>
          <a:bodyPr/>
          <a:lstStyle/>
          <a:p>
            <a:endParaRPr lang="en-IE"/>
          </a:p>
        </p:txBody>
      </p:sp>
    </p:spTree>
    <p:extLst>
      <p:ext uri="{BB962C8B-B14F-4D97-AF65-F5344CB8AC3E}">
        <p14:creationId xmlns:p14="http://schemas.microsoft.com/office/powerpoint/2010/main" val="1294058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Acceptance Criteria Example</a:t>
            </a:r>
          </a:p>
        </p:txBody>
      </p:sp>
      <p:sp>
        <p:nvSpPr>
          <p:cNvPr id="3" name="Content Placeholder 2"/>
          <p:cNvSpPr>
            <a:spLocks noGrp="1"/>
          </p:cNvSpPr>
          <p:nvPr>
            <p:ph idx="1"/>
          </p:nvPr>
        </p:nvSpPr>
        <p:spPr/>
        <p:txBody>
          <a:bodyPr>
            <a:normAutofit lnSpcReduction="10000"/>
          </a:bodyPr>
          <a:lstStyle/>
          <a:p>
            <a:r>
              <a:rPr lang="en-US" dirty="0"/>
              <a:t>User Story: “As a host, I want to bake a pie, so that my guests have dessert.” </a:t>
            </a:r>
          </a:p>
          <a:p>
            <a:endParaRPr lang="en-US" dirty="0"/>
          </a:p>
          <a:p>
            <a:r>
              <a:rPr lang="en-US" dirty="0"/>
              <a:t>The acceptance criteria might be as follows:</a:t>
            </a:r>
            <a:endParaRPr lang="en-IE" dirty="0"/>
          </a:p>
          <a:p>
            <a:pPr lvl="1"/>
            <a:r>
              <a:rPr lang="en-US" dirty="0"/>
              <a:t>Verify that the pie is round.</a:t>
            </a:r>
            <a:endParaRPr lang="en-IE" dirty="0"/>
          </a:p>
          <a:p>
            <a:pPr lvl="1"/>
            <a:r>
              <a:rPr lang="en-US" dirty="0"/>
              <a:t>Verify that the crust is on the outside of the pie.</a:t>
            </a:r>
            <a:endParaRPr lang="en-IE" dirty="0"/>
          </a:p>
          <a:p>
            <a:pPr lvl="1"/>
            <a:r>
              <a:rPr lang="en-US" dirty="0"/>
              <a:t>Verify that the filling is on the inside of the pie.</a:t>
            </a:r>
            <a:endParaRPr lang="en-IE" dirty="0"/>
          </a:p>
          <a:p>
            <a:pPr lvl="1"/>
            <a:r>
              <a:rPr lang="en-US" dirty="0"/>
              <a:t>Verify that a toothpick inserted in the middle comes out clean.</a:t>
            </a:r>
            <a:endParaRPr lang="en-IE" dirty="0"/>
          </a:p>
          <a:p>
            <a:endParaRPr lang="en-IE" dirty="0"/>
          </a:p>
        </p:txBody>
      </p:sp>
    </p:spTree>
    <p:extLst>
      <p:ext uri="{BB962C8B-B14F-4D97-AF65-F5344CB8AC3E}">
        <p14:creationId xmlns:p14="http://schemas.microsoft.com/office/powerpoint/2010/main" val="77280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are Requirements?</a:t>
            </a:r>
          </a:p>
        </p:txBody>
      </p:sp>
      <p:sp>
        <p:nvSpPr>
          <p:cNvPr id="3" name="Content Placeholder 2"/>
          <p:cNvSpPr>
            <a:spLocks noGrp="1"/>
          </p:cNvSpPr>
          <p:nvPr>
            <p:ph idx="1"/>
          </p:nvPr>
        </p:nvSpPr>
        <p:spPr/>
        <p:txBody>
          <a:bodyPr>
            <a:normAutofit/>
          </a:bodyPr>
          <a:lstStyle/>
          <a:p>
            <a:r>
              <a:rPr lang="en-US" dirty="0"/>
              <a:t>Requirements are focused on meeting the needs of the user/customer, delivering tangible business value, and inviting collaboration.</a:t>
            </a:r>
            <a:endParaRPr lang="en-IE" dirty="0"/>
          </a:p>
          <a:p>
            <a:endParaRPr lang="en-IE" dirty="0"/>
          </a:p>
        </p:txBody>
      </p:sp>
    </p:spTree>
    <p:extLst>
      <p:ext uri="{BB962C8B-B14F-4D97-AF65-F5344CB8AC3E}">
        <p14:creationId xmlns:p14="http://schemas.microsoft.com/office/powerpoint/2010/main" val="2664709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Stories</a:t>
            </a:r>
          </a:p>
        </p:txBody>
      </p:sp>
      <p:sp>
        <p:nvSpPr>
          <p:cNvPr id="3" name="Content Placeholder 2"/>
          <p:cNvSpPr>
            <a:spLocks noGrp="1"/>
          </p:cNvSpPr>
          <p:nvPr>
            <p:ph idx="1"/>
          </p:nvPr>
        </p:nvSpPr>
        <p:spPr/>
        <p:txBody>
          <a:bodyPr>
            <a:normAutofit fontScale="92500" lnSpcReduction="20000"/>
          </a:bodyPr>
          <a:lstStyle/>
          <a:p>
            <a:r>
              <a:rPr lang="en-US" dirty="0"/>
              <a:t>Requirements must be gathered—or elicited—and documented. </a:t>
            </a:r>
          </a:p>
          <a:p>
            <a:pPr marL="0" indent="0">
              <a:buNone/>
            </a:pPr>
            <a:endParaRPr lang="en-US" dirty="0"/>
          </a:p>
          <a:p>
            <a:r>
              <a:rPr lang="en-US" dirty="0"/>
              <a:t>In Scrum (an Agile Methodology), requirements are called </a:t>
            </a:r>
            <a:r>
              <a:rPr lang="en-US" i="1" dirty="0"/>
              <a:t>user stories</a:t>
            </a:r>
            <a:r>
              <a:rPr lang="en-US" dirty="0"/>
              <a:t>. </a:t>
            </a:r>
          </a:p>
          <a:p>
            <a:endParaRPr lang="en-US" dirty="0"/>
          </a:p>
          <a:p>
            <a:r>
              <a:rPr lang="en-US" dirty="0"/>
              <a:t>A user story, by definition, must be small enough that it can be designed, coded, and tested within the sprint or iteration ( a phase within the Scrum Methodology). </a:t>
            </a:r>
          </a:p>
          <a:p>
            <a:endParaRPr lang="en-US" dirty="0"/>
          </a:p>
          <a:p>
            <a:endParaRPr lang="en-IE" dirty="0"/>
          </a:p>
        </p:txBody>
      </p:sp>
    </p:spTree>
    <p:extLst>
      <p:ext uri="{BB962C8B-B14F-4D97-AF65-F5344CB8AC3E}">
        <p14:creationId xmlns:p14="http://schemas.microsoft.com/office/powerpoint/2010/main" val="129540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E" dirty="0"/>
              <a:t>What is a User Story? - Features</a:t>
            </a:r>
          </a:p>
        </p:txBody>
      </p:sp>
      <p:sp>
        <p:nvSpPr>
          <p:cNvPr id="3" name="Content Placeholder 2"/>
          <p:cNvSpPr>
            <a:spLocks noGrp="1"/>
          </p:cNvSpPr>
          <p:nvPr>
            <p:ph idx="1"/>
          </p:nvPr>
        </p:nvSpPr>
        <p:spPr>
          <a:xfrm>
            <a:off x="457200" y="1752600"/>
            <a:ext cx="8229600" cy="4800600"/>
          </a:xfrm>
        </p:spPr>
        <p:txBody>
          <a:bodyPr>
            <a:normAutofit fontScale="70000" lnSpcReduction="20000"/>
          </a:bodyPr>
          <a:lstStyle/>
          <a:p>
            <a:r>
              <a:rPr lang="en-US" sz="3400" b="1" dirty="0"/>
              <a:t>What:</a:t>
            </a:r>
            <a:r>
              <a:rPr lang="en-US" sz="3400" dirty="0"/>
              <a:t> A user story is a description of the requested feature (or component of a feature) that is short and simple.			</a:t>
            </a:r>
            <a:endParaRPr lang="en-IE" sz="3400" dirty="0"/>
          </a:p>
          <a:p>
            <a:r>
              <a:rPr lang="en-US" sz="3400" b="1" dirty="0"/>
              <a:t>Who:</a:t>
            </a:r>
            <a:r>
              <a:rPr lang="en-US" sz="3400" dirty="0"/>
              <a:t> A user story incorporates the perspective of the person who will use or benefit from the requested feature.			</a:t>
            </a:r>
            <a:endParaRPr lang="en-IE" sz="3400" dirty="0"/>
          </a:p>
          <a:p>
            <a:r>
              <a:rPr lang="en-US" sz="3400" b="1" dirty="0"/>
              <a:t>Why:</a:t>
            </a:r>
            <a:r>
              <a:rPr lang="en-US" sz="3400" dirty="0"/>
              <a:t> A user story incorporates the “value” of the feature so the team can understand what is driving this particular request.								</a:t>
            </a:r>
            <a:endParaRPr lang="en-IE" sz="3400" dirty="0"/>
          </a:p>
          <a:p>
            <a:r>
              <a:rPr lang="en-US" sz="3400" b="1" dirty="0"/>
              <a:t>When:</a:t>
            </a:r>
            <a:r>
              <a:rPr lang="en-US" sz="3400" dirty="0"/>
              <a:t> The user story will not actually specify a time frame, but there is a concept of time based on the prioritization of the user story: Those that are more time sensitive, or that drive more business value, are prioritized to the top of the list.</a:t>
            </a:r>
            <a:endParaRPr lang="en-IE" sz="3400" dirty="0"/>
          </a:p>
          <a:p>
            <a:endParaRPr lang="en-IE" dirty="0"/>
          </a:p>
        </p:txBody>
      </p:sp>
    </p:spTree>
    <p:extLst>
      <p:ext uri="{BB962C8B-B14F-4D97-AF65-F5344CB8AC3E}">
        <p14:creationId xmlns:p14="http://schemas.microsoft.com/office/powerpoint/2010/main" val="327810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Format</a:t>
            </a:r>
          </a:p>
        </p:txBody>
      </p:sp>
      <p:sp>
        <p:nvSpPr>
          <p:cNvPr id="3" name="Content Placeholder 2"/>
          <p:cNvSpPr>
            <a:spLocks noGrp="1"/>
          </p:cNvSpPr>
          <p:nvPr>
            <p:ph idx="1"/>
          </p:nvPr>
        </p:nvSpPr>
        <p:spPr/>
        <p:txBody>
          <a:bodyPr/>
          <a:lstStyle/>
          <a:p>
            <a:r>
              <a:rPr lang="en-US" dirty="0"/>
              <a:t>The user story format is very precise and allows individuals to collect valuable information in a user-friendly sentence structure. </a:t>
            </a:r>
          </a:p>
          <a:p>
            <a:endParaRPr lang="en-US" dirty="0"/>
          </a:p>
          <a:p>
            <a:r>
              <a:rPr lang="en-US" dirty="0"/>
              <a:t>Here is the basic format:</a:t>
            </a:r>
            <a:endParaRPr lang="en-IE" dirty="0"/>
          </a:p>
          <a:p>
            <a:pPr lvl="1"/>
            <a:r>
              <a:rPr lang="en-US" dirty="0"/>
              <a:t>As a &lt;type of user&gt;, I want &lt;some goal&gt;, so that &lt;some reason&gt;</a:t>
            </a:r>
            <a:endParaRPr lang="en-IE" dirty="0"/>
          </a:p>
          <a:p>
            <a:pPr marL="0" indent="0">
              <a:buNone/>
            </a:pPr>
            <a:endParaRPr lang="en-IE" dirty="0"/>
          </a:p>
        </p:txBody>
      </p:sp>
    </p:spTree>
    <p:extLst>
      <p:ext uri="{BB962C8B-B14F-4D97-AF65-F5344CB8AC3E}">
        <p14:creationId xmlns:p14="http://schemas.microsoft.com/office/powerpoint/2010/main" val="96559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Format</a:t>
            </a:r>
          </a:p>
        </p:txBody>
      </p:sp>
      <p:sp>
        <p:nvSpPr>
          <p:cNvPr id="3" name="Content Placeholder 2"/>
          <p:cNvSpPr>
            <a:spLocks noGrp="1"/>
          </p:cNvSpPr>
          <p:nvPr>
            <p:ph idx="1"/>
          </p:nvPr>
        </p:nvSpPr>
        <p:spPr/>
        <p:txBody>
          <a:bodyPr>
            <a:normAutofit fontScale="92500" lnSpcReduction="10000"/>
          </a:bodyPr>
          <a:lstStyle/>
          <a:p>
            <a:r>
              <a:rPr lang="en-US" dirty="0"/>
              <a:t>These data points are all significant and helpful; each allows the product owner to express an element about the request, and it invites dialogue and collaboration with the developers.						</a:t>
            </a:r>
            <a:endParaRPr lang="en-IE" dirty="0"/>
          </a:p>
          <a:p>
            <a:r>
              <a:rPr lang="en-US" dirty="0"/>
              <a:t>As a &lt;type of user&gt; = why is this significant? </a:t>
            </a:r>
          </a:p>
          <a:p>
            <a:pPr lvl="1"/>
            <a:r>
              <a:rPr lang="en-US" dirty="0"/>
              <a:t>It is important for developers to understand the perspective of the user who will be taking advantage of the code. You might design a feature far differently if you know that the end user is highly sophisticated versus one who is technically challenged.</a:t>
            </a:r>
            <a:endParaRPr lang="en-IE" dirty="0"/>
          </a:p>
          <a:p>
            <a:pPr marL="0" indent="0">
              <a:buNone/>
            </a:pPr>
            <a:endParaRPr lang="en-IE" dirty="0"/>
          </a:p>
        </p:txBody>
      </p:sp>
    </p:spTree>
    <p:extLst>
      <p:ext uri="{BB962C8B-B14F-4D97-AF65-F5344CB8AC3E}">
        <p14:creationId xmlns:p14="http://schemas.microsoft.com/office/powerpoint/2010/main" val="104518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Format</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a:t>I want &lt;some goal&gt; = this part of the user story expresses what the user is trying to accomplish: </a:t>
            </a:r>
          </a:p>
          <a:p>
            <a:pPr lvl="1"/>
            <a:r>
              <a:rPr lang="en-US" dirty="0"/>
              <a:t>I want to be able to log in. I want to be able to reset my password. I want to be able to run a report. Understanding the feature request is critical to delivering the right thing.					</a:t>
            </a:r>
            <a:endParaRPr lang="en-IE" dirty="0"/>
          </a:p>
          <a:p>
            <a:r>
              <a:rPr lang="en-US" dirty="0"/>
              <a:t>So that &lt;some reason&gt;= this is perhaps the most critical part of the user story format. </a:t>
            </a:r>
          </a:p>
          <a:p>
            <a:pPr lvl="1"/>
            <a:r>
              <a:rPr lang="en-US" dirty="0"/>
              <a:t>Understanding why the user wants to accomplish something can be very enlightening to the goal just described.</a:t>
            </a:r>
            <a:endParaRPr lang="en-IE" dirty="0"/>
          </a:p>
          <a:p>
            <a:endParaRPr lang="en-IE" dirty="0"/>
          </a:p>
        </p:txBody>
      </p:sp>
    </p:spTree>
    <p:extLst>
      <p:ext uri="{BB962C8B-B14F-4D97-AF65-F5344CB8AC3E}">
        <p14:creationId xmlns:p14="http://schemas.microsoft.com/office/powerpoint/2010/main" val="388786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User Story Example</a:t>
            </a:r>
          </a:p>
        </p:txBody>
      </p:sp>
      <p:sp>
        <p:nvSpPr>
          <p:cNvPr id="3" name="Content Placeholder 2"/>
          <p:cNvSpPr>
            <a:spLocks noGrp="1"/>
          </p:cNvSpPr>
          <p:nvPr>
            <p:ph idx="1"/>
          </p:nvPr>
        </p:nvSpPr>
        <p:spPr/>
        <p:txBody>
          <a:bodyPr>
            <a:normAutofit/>
          </a:bodyPr>
          <a:lstStyle/>
          <a:p>
            <a:r>
              <a:rPr lang="en-US" dirty="0"/>
              <a:t>Example: As a concerned and retired grandmother, I want to receive weather alerts for areas where my children and grandchildren live so I know when I need to worry and call them to make sure they are safe. (See Note below for discussion.)</a:t>
            </a:r>
            <a:endParaRPr lang="en-IE" dirty="0"/>
          </a:p>
          <a:p>
            <a:endParaRPr lang="en-IE" dirty="0"/>
          </a:p>
        </p:txBody>
      </p:sp>
    </p:spTree>
    <p:extLst>
      <p:ext uri="{BB962C8B-B14F-4D97-AF65-F5344CB8AC3E}">
        <p14:creationId xmlns:p14="http://schemas.microsoft.com/office/powerpoint/2010/main" val="4253590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Acceptance Criteria</a:t>
            </a:r>
          </a:p>
        </p:txBody>
      </p:sp>
      <p:sp>
        <p:nvSpPr>
          <p:cNvPr id="3" name="Content Placeholder 2"/>
          <p:cNvSpPr>
            <a:spLocks noGrp="1"/>
          </p:cNvSpPr>
          <p:nvPr>
            <p:ph idx="1"/>
          </p:nvPr>
        </p:nvSpPr>
        <p:spPr/>
        <p:txBody>
          <a:bodyPr/>
          <a:lstStyle/>
          <a:p>
            <a:r>
              <a:rPr lang="en-US" dirty="0"/>
              <a:t>Acceptance criteria are the tests that the product owner will use to grade the successful development of the user story. </a:t>
            </a:r>
          </a:p>
          <a:p>
            <a:endParaRPr lang="en-US" dirty="0"/>
          </a:p>
          <a:p>
            <a:r>
              <a:rPr lang="en-US" dirty="0"/>
              <a:t>The best way to explain acceptance criteria is with an example. </a:t>
            </a:r>
            <a:endParaRPr lang="en-IE" dirty="0"/>
          </a:p>
        </p:txBody>
      </p:sp>
    </p:spTree>
    <p:extLst>
      <p:ext uri="{BB962C8B-B14F-4D97-AF65-F5344CB8AC3E}">
        <p14:creationId xmlns:p14="http://schemas.microsoft.com/office/powerpoint/2010/main" val="2280495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643</Words>
  <Application>Microsoft Office PowerPoint</Application>
  <PresentationFormat>On-screen Show (4:3)</PresentationFormat>
  <Paragraphs>45</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User Stories – A Brief Introduction</vt:lpstr>
      <vt:lpstr>What are Requirements?</vt:lpstr>
      <vt:lpstr>User Stories</vt:lpstr>
      <vt:lpstr>What is a User Story? - Features</vt:lpstr>
      <vt:lpstr>User Story Format</vt:lpstr>
      <vt:lpstr>User Story Format</vt:lpstr>
      <vt:lpstr>User Story Format</vt:lpstr>
      <vt:lpstr>User Story Example</vt:lpstr>
      <vt:lpstr>Acceptance Criteria</vt:lpstr>
      <vt:lpstr>Acceptance Criteria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Requirements in Scrum</dc:title>
  <dc:creator>Michael Russell</dc:creator>
  <cp:lastModifiedBy>Michael Russell</cp:lastModifiedBy>
  <cp:revision>39</cp:revision>
  <dcterms:created xsi:type="dcterms:W3CDTF">2006-08-16T00:00:00Z</dcterms:created>
  <dcterms:modified xsi:type="dcterms:W3CDTF">2017-09-12T11:45:39Z</dcterms:modified>
</cp:coreProperties>
</file>