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83" r:id="rId4"/>
    <p:sldId id="284" r:id="rId5"/>
    <p:sldId id="285" r:id="rId6"/>
    <p:sldId id="279" r:id="rId7"/>
    <p:sldId id="272" r:id="rId8"/>
    <p:sldId id="274" r:id="rId9"/>
    <p:sldId id="259" r:id="rId10"/>
    <p:sldId id="261" r:id="rId11"/>
    <p:sldId id="282" r:id="rId12"/>
    <p:sldId id="258" r:id="rId13"/>
    <p:sldId id="281" r:id="rId14"/>
    <p:sldId id="275" r:id="rId15"/>
    <p:sldId id="270" r:id="rId16"/>
    <p:sldId id="276" r:id="rId17"/>
    <p:sldId id="263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BA6E5-6A6A-4A3F-BB06-C0502D63D218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AEC04-44CD-4B62-B55A-844D28E8E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AEC04-44CD-4B62-B55A-844D28E8EC9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AEC04-44CD-4B62-B55A-844D28E8EC9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AEC04-44CD-4B62-B55A-844D28E8EC9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AEC04-44CD-4B62-B55A-844D28E8EC9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57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AEC04-44CD-4B62-B55A-844D28E8EC9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AEC04-44CD-4B62-B55A-844D28E8EC9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88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AEC04-44CD-4B62-B55A-844D28E8EC9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AEC04-44CD-4B62-B55A-844D28E8EC9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EAE2-18A0-4F95-A281-8453E4220D32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C60-5CAF-4788-88E5-6B089BF8E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EAE2-18A0-4F95-A281-8453E4220D32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C60-5CAF-4788-88E5-6B089BF8E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EAE2-18A0-4F95-A281-8453E4220D32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C60-5CAF-4788-88E5-6B089BF8E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EAE2-18A0-4F95-A281-8453E4220D32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C60-5CAF-4788-88E5-6B089BF8E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EAE2-18A0-4F95-A281-8453E4220D32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C60-5CAF-4788-88E5-6B089BF8E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EAE2-18A0-4F95-A281-8453E4220D32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C60-5CAF-4788-88E5-6B089BF8E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EAE2-18A0-4F95-A281-8453E4220D32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C60-5CAF-4788-88E5-6B089BF8E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EAE2-18A0-4F95-A281-8453E4220D32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C60-5CAF-4788-88E5-6B089BF8E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EAE2-18A0-4F95-A281-8453E4220D32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C60-5CAF-4788-88E5-6B089BF8E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EAE2-18A0-4F95-A281-8453E4220D32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C60-5CAF-4788-88E5-6B089BF8E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EAE2-18A0-4F95-A281-8453E4220D32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CC60-5CAF-4788-88E5-6B089BF8E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EEAE2-18A0-4F95-A281-8453E4220D32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7CC60-5CAF-4788-88E5-6B089BF8E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youtube.com/watch?v=Y7m9eNoB3NU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4745"/>
            <a:ext cx="3742184" cy="2475706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Self management for success at third- </a:t>
            </a:r>
            <a:r>
              <a:rPr lang="en-IE" dirty="0" smtClean="0"/>
              <a:t>level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E" sz="1600" dirty="0" smtClean="0"/>
          </a:p>
          <a:p>
            <a:endParaRPr lang="en-IE" sz="1600" dirty="0"/>
          </a:p>
          <a:p>
            <a:pPr algn="l"/>
            <a:r>
              <a:rPr lang="en-IE" sz="1600" dirty="0" smtClean="0"/>
              <a:t>Adapted from Study Guides and Strategies</a:t>
            </a:r>
          </a:p>
          <a:p>
            <a:pPr algn="l"/>
            <a:r>
              <a:rPr lang="en-IE" sz="1600" dirty="0" smtClean="0"/>
              <a:t>http://www.studygs.net/timman.htm</a:t>
            </a:r>
            <a:endParaRPr lang="en-US" sz="1600" dirty="0"/>
          </a:p>
        </p:txBody>
      </p:sp>
      <p:pic>
        <p:nvPicPr>
          <p:cNvPr id="4" name="Picture 3" descr="Timemanageme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1556792"/>
            <a:ext cx="3312368" cy="36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Pitfalls with study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7638"/>
            <a:ext cx="4038600" cy="47085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sz="3000" dirty="0" smtClean="0"/>
              <a:t>Students think study is just reading</a:t>
            </a:r>
          </a:p>
          <a:p>
            <a:pPr marL="0" indent="0">
              <a:buNone/>
            </a:pPr>
            <a:endParaRPr lang="en-IE" sz="3000" dirty="0" smtClean="0"/>
          </a:p>
          <a:p>
            <a:pPr marL="0" indent="0">
              <a:buNone/>
            </a:pPr>
            <a:r>
              <a:rPr lang="en-IE" sz="3000" dirty="0" smtClean="0"/>
              <a:t>…</a:t>
            </a:r>
            <a:r>
              <a:rPr lang="en-IE" sz="3000" dirty="0"/>
              <a:t>B</a:t>
            </a:r>
            <a:r>
              <a:rPr lang="en-IE" sz="3000" dirty="0" smtClean="0"/>
              <a:t>UT also</a:t>
            </a:r>
          </a:p>
          <a:p>
            <a:pPr marL="0" indent="0">
              <a:buNone/>
            </a:pPr>
            <a:endParaRPr lang="en-IE" sz="3000" dirty="0" smtClean="0"/>
          </a:p>
          <a:p>
            <a:pPr marL="0" indent="0">
              <a:buNone/>
            </a:pPr>
            <a:r>
              <a:rPr lang="en-IE" sz="3000" dirty="0" smtClean="0"/>
              <a:t>review &amp; highlight notes</a:t>
            </a:r>
          </a:p>
          <a:p>
            <a:pPr marL="0" indent="0">
              <a:buNone/>
            </a:pPr>
            <a:r>
              <a:rPr lang="en-IE" sz="3000" dirty="0"/>
              <a:t>rewrite </a:t>
            </a:r>
            <a:r>
              <a:rPr lang="en-IE" sz="3000" dirty="0" smtClean="0"/>
              <a:t>notes</a:t>
            </a:r>
          </a:p>
          <a:p>
            <a:pPr marL="0" indent="0">
              <a:buNone/>
            </a:pPr>
            <a:r>
              <a:rPr lang="en-IE" sz="3000" dirty="0" smtClean="0"/>
              <a:t>Make mind maps, </a:t>
            </a:r>
          </a:p>
          <a:p>
            <a:pPr marL="0" indent="0">
              <a:buNone/>
            </a:pPr>
            <a:r>
              <a:rPr lang="en-IE" sz="3000" dirty="0"/>
              <a:t>t</a:t>
            </a:r>
            <a:r>
              <a:rPr lang="en-IE" sz="3000" dirty="0" smtClean="0"/>
              <a:t>est yourself</a:t>
            </a:r>
          </a:p>
          <a:p>
            <a:pPr marL="0" indent="0">
              <a:buNone/>
            </a:pPr>
            <a:r>
              <a:rPr lang="en-IE" sz="3000" dirty="0" smtClean="0"/>
              <a:t>study groups</a:t>
            </a:r>
          </a:p>
          <a:p>
            <a:pPr marL="0" indent="0">
              <a:buNone/>
            </a:pPr>
            <a:r>
              <a:rPr lang="en-IE" sz="3000" dirty="0"/>
              <a:t>w</a:t>
            </a:r>
            <a:r>
              <a:rPr lang="en-IE" sz="3000" dirty="0" smtClean="0"/>
              <a:t>rite your thoughts</a:t>
            </a:r>
          </a:p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Students do the easy subject first</a:t>
            </a:r>
          </a:p>
          <a:p>
            <a:endParaRPr lang="en-IE" dirty="0" smtClean="0"/>
          </a:p>
          <a:p>
            <a:endParaRPr lang="en-IE" dirty="0"/>
          </a:p>
          <a:p>
            <a:r>
              <a:rPr lang="en-IE" dirty="0" smtClean="0"/>
              <a:t>Students </a:t>
            </a:r>
            <a:r>
              <a:rPr lang="en-IE" dirty="0"/>
              <a:t>think </a:t>
            </a:r>
            <a:r>
              <a:rPr lang="en-IE" dirty="0" smtClean="0"/>
              <a:t>the academic year / semester is long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50" y="4383088"/>
            <a:ext cx="2628900" cy="1743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Pitfalls with assignments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Students don’t build in “reaction time” built in for questions and feedback on assignments before they are due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89769" y="2165298"/>
            <a:ext cx="3755461" cy="33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4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E" b="1" dirty="0" smtClean="0"/>
              <a:t/>
            </a:r>
            <a:br>
              <a:rPr lang="en-IE" b="1" dirty="0" smtClean="0"/>
            </a:br>
            <a:r>
              <a:rPr lang="en-IE" b="1" dirty="0" smtClean="0"/>
              <a:t>Managing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When </a:t>
            </a:r>
            <a:r>
              <a:rPr lang="en-IE" dirty="0"/>
              <a:t>do you study best? </a:t>
            </a:r>
            <a:br>
              <a:rPr lang="en-IE" dirty="0"/>
            </a:br>
            <a:endParaRPr lang="en-IE" dirty="0"/>
          </a:p>
          <a:p>
            <a:r>
              <a:rPr lang="en-IE" dirty="0" smtClean="0"/>
              <a:t>How long can you study for at a time?</a:t>
            </a:r>
          </a:p>
          <a:p>
            <a:endParaRPr lang="en-IE" dirty="0" smtClean="0"/>
          </a:p>
          <a:p>
            <a:r>
              <a:rPr lang="en-IE" dirty="0" smtClean="0"/>
              <a:t>What do you do on your study breaks?</a:t>
            </a:r>
          </a:p>
          <a:p>
            <a:endParaRPr lang="en-IE" dirty="0" smtClean="0"/>
          </a:p>
          <a:p>
            <a:r>
              <a:rPr lang="en-IE" dirty="0" smtClean="0"/>
              <a:t>Are you good at controlling the activity and returning to your studies?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46075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Managing time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Calendars and schedules</a:t>
            </a:r>
            <a:endParaRPr lang="en-IE" dirty="0" smtClean="0"/>
          </a:p>
          <a:p>
            <a:r>
              <a:rPr lang="en-IE" dirty="0" smtClean="0"/>
              <a:t>Big picture – semester, weeks</a:t>
            </a:r>
          </a:p>
          <a:p>
            <a:r>
              <a:rPr lang="en-IE" dirty="0" smtClean="0"/>
              <a:t>Short term - weekly planner with tasks for the week</a:t>
            </a:r>
          </a:p>
          <a:p>
            <a:r>
              <a:rPr lang="en-IE" dirty="0" smtClean="0"/>
              <a:t>Up close – night before, prep for day ahead</a:t>
            </a:r>
            <a:endParaRPr lang="en-IE" dirty="0"/>
          </a:p>
          <a:p>
            <a:r>
              <a:rPr lang="en-IE" dirty="0" smtClean="0"/>
              <a:t>Review regularly and update them (assignments, tests and notes)</a:t>
            </a:r>
            <a:endParaRPr lang="en-US" dirty="0"/>
          </a:p>
        </p:txBody>
      </p:sp>
      <p:pic>
        <p:nvPicPr>
          <p:cNvPr id="4" name="Picture 3" descr="Schedule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235175">
            <a:off x="5980218" y="386634"/>
            <a:ext cx="2859398" cy="22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9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435D06C-14EC-4EB1-A14E-5D64C0DC7F16}" type="slidenum">
              <a:rPr lang="en-US" altLang="en-US">
                <a:latin typeface="Garamond" panose="02020404030301010803" pitchFamily="18" charset="0"/>
              </a:rPr>
              <a:pPr eaLnBrk="1" hangingPunct="1"/>
              <a:t>14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IE" altLang="en-US" sz="3800" b="1" dirty="0" smtClean="0"/>
              <a:t>Managing time</a:t>
            </a:r>
            <a:endParaRPr lang="en-US" altLang="en-US" sz="3800" b="1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IE" altLang="en-US" sz="2700" dirty="0" smtClean="0"/>
              <a:t>Audit your time – where does it all go?</a:t>
            </a:r>
          </a:p>
          <a:p>
            <a:pPr>
              <a:lnSpc>
                <a:spcPct val="150000"/>
              </a:lnSpc>
            </a:pPr>
            <a:r>
              <a:rPr lang="en-IE" altLang="en-US" sz="2700" dirty="0" smtClean="0"/>
              <a:t>Small chunks, 20-25 minutes</a:t>
            </a:r>
          </a:p>
          <a:p>
            <a:pPr eaLnBrk="1" hangingPunct="1">
              <a:lnSpc>
                <a:spcPct val="150000"/>
              </a:lnSpc>
            </a:pPr>
            <a:r>
              <a:rPr lang="en-IE" altLang="en-US" sz="2700" dirty="0" err="1" smtClean="0"/>
              <a:t>Pomodoro</a:t>
            </a:r>
            <a:r>
              <a:rPr lang="en-IE" altLang="en-US" sz="2700" dirty="0" smtClean="0"/>
              <a:t> technique</a:t>
            </a:r>
          </a:p>
          <a:p>
            <a:pPr>
              <a:lnSpc>
                <a:spcPct val="150000"/>
              </a:lnSpc>
            </a:pPr>
            <a:r>
              <a:rPr lang="en-IE" altLang="en-US" sz="2700" dirty="0" smtClean="0"/>
              <a:t>Use the gaps </a:t>
            </a:r>
            <a:r>
              <a:rPr lang="en-IE" altLang="en-US" sz="2700" dirty="0"/>
              <a:t>in </a:t>
            </a:r>
            <a:r>
              <a:rPr lang="en-IE" altLang="en-US" sz="2700" dirty="0" smtClean="0"/>
              <a:t>timetables</a:t>
            </a:r>
          </a:p>
          <a:p>
            <a:pPr>
              <a:lnSpc>
                <a:spcPct val="150000"/>
              </a:lnSpc>
            </a:pPr>
            <a:r>
              <a:rPr lang="en-IE" altLang="en-US" sz="2700" dirty="0" smtClean="0"/>
              <a:t>Match work and time of day (</a:t>
            </a:r>
            <a:r>
              <a:rPr lang="en-IE" altLang="en-US" sz="2700" dirty="0" err="1" smtClean="0"/>
              <a:t>ie</a:t>
            </a:r>
            <a:r>
              <a:rPr lang="en-IE" altLang="en-US" sz="2700" dirty="0" smtClean="0"/>
              <a:t>. hard work when fresh)</a:t>
            </a:r>
            <a:endParaRPr lang="en-IE" altLang="en-US" sz="2700" dirty="0"/>
          </a:p>
          <a:p>
            <a:pPr eaLnBrk="1" hangingPunct="1">
              <a:lnSpc>
                <a:spcPct val="150000"/>
              </a:lnSpc>
            </a:pPr>
            <a:r>
              <a:rPr lang="en-IE" altLang="en-US" sz="2700" dirty="0" smtClean="0"/>
              <a:t>Build work into different activities? </a:t>
            </a:r>
            <a:r>
              <a:rPr lang="en-IE" altLang="en-US" sz="2700" dirty="0" err="1" smtClean="0"/>
              <a:t>ie</a:t>
            </a:r>
            <a:r>
              <a:rPr lang="en-IE" altLang="en-US" sz="2700" dirty="0" smtClean="0"/>
              <a:t>. commuting</a:t>
            </a:r>
          </a:p>
          <a:p>
            <a:pPr eaLnBrk="1" hangingPunct="1"/>
            <a:endParaRPr lang="en-IE" altLang="en-US" sz="2700" dirty="0" smtClean="0">
              <a:sym typeface="Symbol" panose="05050102010706020507" pitchFamily="18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647825"/>
            <a:ext cx="19431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9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E" b="1" dirty="0" smtClean="0"/>
              <a:t>What’s the most important thing you have to do?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5517232"/>
            <a:ext cx="76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Urgent important et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1772817"/>
            <a:ext cx="4752527" cy="35283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58EE01F-2918-43F5-807A-772100AA631B}" type="slidenum">
              <a:rPr lang="en-US" altLang="en-US">
                <a:latin typeface="Garamond" panose="02020404030301010803" pitchFamily="18" charset="0"/>
              </a:rPr>
              <a:pPr eaLnBrk="1" hangingPunct="1"/>
              <a:t>16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IE" altLang="en-US" sz="3800" dirty="0" smtClean="0"/>
              <a:t>Managing your thinking</a:t>
            </a:r>
            <a:endParaRPr lang="en-US" altLang="en-US" sz="3800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IE" altLang="en-US" dirty="0" smtClean="0"/>
              <a:t>Study is  a “good” problem</a:t>
            </a:r>
          </a:p>
          <a:p>
            <a:r>
              <a:rPr lang="en-IE" altLang="en-US" dirty="0" smtClean="0"/>
              <a:t>Minimise “work”. </a:t>
            </a:r>
          </a:p>
          <a:p>
            <a:pPr marL="0" indent="0">
              <a:buNone/>
            </a:pPr>
            <a:r>
              <a:rPr lang="en-IE" altLang="en-US" dirty="0" smtClean="0"/>
              <a:t>	</a:t>
            </a:r>
            <a:r>
              <a:rPr lang="en-IE" altLang="en-US" i="1" dirty="0" smtClean="0"/>
              <a:t>I’ll </a:t>
            </a:r>
            <a:r>
              <a:rPr lang="en-IE" altLang="en-US" b="1" i="1" dirty="0" smtClean="0"/>
              <a:t>just </a:t>
            </a:r>
            <a:r>
              <a:rPr lang="en-IE" altLang="en-US" i="1" dirty="0" smtClean="0"/>
              <a:t>do an </a:t>
            </a:r>
            <a:r>
              <a:rPr lang="en-IE" altLang="en-US" i="1" dirty="0"/>
              <a:t>hour… </a:t>
            </a:r>
            <a:r>
              <a:rPr lang="en-IE" altLang="en-US" i="1" dirty="0" smtClean="0"/>
              <a:t>I can watch TV </a:t>
            </a:r>
            <a:r>
              <a:rPr lang="en-IE" altLang="en-US" b="1" i="1" dirty="0" smtClean="0"/>
              <a:t>later</a:t>
            </a:r>
            <a:endParaRPr lang="en-IE" altLang="en-US" b="1" i="1" dirty="0"/>
          </a:p>
          <a:p>
            <a:pPr eaLnBrk="1" hangingPunct="1"/>
            <a:endParaRPr lang="en-IE" altLang="en-US" dirty="0" smtClean="0"/>
          </a:p>
          <a:p>
            <a:pPr eaLnBrk="1" hangingPunct="1"/>
            <a:r>
              <a:rPr lang="en-IE" altLang="en-US" dirty="0" smtClean="0"/>
              <a:t>End of study session, make a mental note of what you’ve achieved </a:t>
            </a:r>
            <a:r>
              <a:rPr lang="en-IE" altLang="en-US" dirty="0" smtClean="0">
                <a:sym typeface="Symbol" panose="05050102010706020507" pitchFamily="18" charset="2"/>
              </a:rPr>
              <a:t> congratulate yourself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IE" altLang="en-US" dirty="0" smtClean="0">
              <a:sym typeface="Symbol" panose="05050102010706020507" pitchFamily="18" charset="2"/>
            </a:endParaRPr>
          </a:p>
          <a:p>
            <a:pPr eaLnBrk="1" hangingPunct="1"/>
            <a:r>
              <a:rPr lang="en-IE" altLang="en-US" dirty="0" smtClean="0"/>
              <a:t>Avoid guilt  - unproductive</a:t>
            </a:r>
          </a:p>
          <a:p>
            <a:pPr eaLnBrk="1" hangingPunct="1"/>
            <a:endParaRPr lang="en-IE" altLang="en-US" dirty="0" smtClean="0"/>
          </a:p>
          <a:p>
            <a:pPr eaLnBrk="1" hangingPunct="1"/>
            <a:r>
              <a:rPr lang="en-IE" altLang="en-US" dirty="0" smtClean="0"/>
              <a:t>When not working, enjoy your time off</a:t>
            </a:r>
          </a:p>
          <a:p>
            <a:pPr eaLnBrk="1" hangingPunct="1"/>
            <a:endParaRPr lang="en-IE" altLang="en-US" dirty="0" smtClean="0"/>
          </a:p>
          <a:p>
            <a:pPr eaLnBrk="1" hangingPunct="1"/>
            <a:endParaRPr lang="en-IE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947" y="272013"/>
            <a:ext cx="3299996" cy="21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8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Support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sz="2800" b="1" dirty="0"/>
              <a:t>Where can you get help</a:t>
            </a:r>
            <a:r>
              <a:rPr lang="en-IE" sz="2800" b="1" dirty="0" smtClean="0"/>
              <a:t>?...</a:t>
            </a:r>
          </a:p>
          <a:p>
            <a:pPr marL="0" indent="0">
              <a:buNone/>
            </a:pPr>
            <a:endParaRPr lang="en-IE" sz="2800" b="1" dirty="0" smtClean="0"/>
          </a:p>
          <a:p>
            <a:pPr marL="0" indent="0">
              <a:buNone/>
            </a:pPr>
            <a:r>
              <a:rPr lang="en-IE" sz="2800" b="1" dirty="0" smtClean="0"/>
              <a:t>Research </a:t>
            </a:r>
            <a:r>
              <a:rPr lang="en-IE" sz="2800" dirty="0"/>
              <a:t>Have you done a </a:t>
            </a:r>
            <a:r>
              <a:rPr lang="en-IE" sz="2800" i="1" dirty="0"/>
              <a:t>good</a:t>
            </a:r>
            <a:r>
              <a:rPr lang="en-IE" sz="2800" dirty="0"/>
              <a:t> Internet search</a:t>
            </a:r>
            <a:r>
              <a:rPr lang="en-IE" sz="2800" dirty="0" smtClean="0"/>
              <a:t>? </a:t>
            </a:r>
            <a:endParaRPr lang="en-US" sz="2800" dirty="0"/>
          </a:p>
          <a:p>
            <a:pPr marL="0" indent="0">
              <a:buNone/>
            </a:pPr>
            <a:endParaRPr lang="en-IE" sz="2800" dirty="0" smtClean="0"/>
          </a:p>
          <a:p>
            <a:pPr marL="0" indent="0">
              <a:buNone/>
            </a:pPr>
            <a:r>
              <a:rPr lang="en-IE" sz="2800" b="1" dirty="0" smtClean="0"/>
              <a:t>Classmates</a:t>
            </a:r>
            <a:r>
              <a:rPr lang="en-IE" sz="2800" dirty="0" smtClean="0"/>
              <a:t>	study groups, other positive people	</a:t>
            </a:r>
            <a:endParaRPr lang="en-IE" sz="2800" dirty="0"/>
          </a:p>
          <a:p>
            <a:pPr marL="0" indent="0">
              <a:buNone/>
            </a:pPr>
            <a:endParaRPr lang="en-IE" sz="2800" b="1" dirty="0"/>
          </a:p>
          <a:p>
            <a:pPr marL="0" indent="0">
              <a:buNone/>
            </a:pPr>
            <a:r>
              <a:rPr lang="en-IE" sz="2800" b="1" dirty="0"/>
              <a:t>AIT 	</a:t>
            </a:r>
            <a:r>
              <a:rPr lang="en-IE" sz="2800" dirty="0" smtClean="0"/>
              <a:t>Tutorial support - check </a:t>
            </a:r>
          </a:p>
          <a:p>
            <a:pPr marL="0" indent="0">
              <a:buNone/>
            </a:pPr>
            <a:r>
              <a:rPr lang="en-IE" sz="2800" dirty="0"/>
              <a:t>	</a:t>
            </a:r>
            <a:r>
              <a:rPr lang="en-IE" sz="2800" dirty="0" smtClean="0"/>
              <a:t>Academic Writing centre</a:t>
            </a:r>
          </a:p>
          <a:p>
            <a:pPr marL="0" indent="0">
              <a:buNone/>
            </a:pPr>
            <a:r>
              <a:rPr lang="en-IE" sz="2800" dirty="0"/>
              <a:t>	</a:t>
            </a:r>
            <a:r>
              <a:rPr lang="en-IE" sz="2800" dirty="0" smtClean="0"/>
              <a:t>Counselling service</a:t>
            </a:r>
          </a:p>
          <a:p>
            <a:pPr marL="0" indent="0">
              <a:buNone/>
            </a:pPr>
            <a:endParaRPr lang="en-IE" sz="2800" dirty="0"/>
          </a:p>
          <a:p>
            <a:pPr marL="0" indent="0">
              <a:buNone/>
            </a:pPr>
            <a:endParaRPr lang="en-IE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256725"/>
            <a:ext cx="2266862" cy="205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-108520" y="-667168"/>
            <a:ext cx="9252520" cy="752516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238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0479C2B-2503-47E8-AF8F-649F9B4C5826}" type="slidenum">
              <a:rPr lang="en-US" altLang="en-US">
                <a:latin typeface="Garamond" panose="02020404030301010803" pitchFamily="18" charset="0"/>
              </a:rPr>
              <a:pPr eaLnBrk="1" hangingPunct="1"/>
              <a:t>2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IE" altLang="en-US" dirty="0" smtClean="0"/>
              <a:t>Overview</a:t>
            </a:r>
            <a:endParaRPr lang="en-US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en-IE" altLang="en-US" dirty="0" smtClean="0"/>
              <a:t>Emotional intelligence</a:t>
            </a:r>
          </a:p>
          <a:p>
            <a:pPr eaLnBrk="1" hangingPunct="1">
              <a:lnSpc>
                <a:spcPct val="150000"/>
              </a:lnSpc>
            </a:pPr>
            <a:r>
              <a:rPr lang="en-IE" altLang="en-US" dirty="0" smtClean="0"/>
              <a:t>Self-motivation </a:t>
            </a:r>
            <a:r>
              <a:rPr lang="en-IE" altLang="en-US" dirty="0" smtClean="0"/>
              <a:t>&amp; goal setting</a:t>
            </a:r>
          </a:p>
          <a:p>
            <a:pPr eaLnBrk="1" hangingPunct="1">
              <a:lnSpc>
                <a:spcPct val="150000"/>
              </a:lnSpc>
            </a:pPr>
            <a:r>
              <a:rPr lang="en-IE" altLang="en-US" dirty="0" smtClean="0"/>
              <a:t>Study skills </a:t>
            </a:r>
          </a:p>
          <a:p>
            <a:pPr eaLnBrk="1" hangingPunct="1">
              <a:lnSpc>
                <a:spcPct val="150000"/>
              </a:lnSpc>
            </a:pPr>
            <a:r>
              <a:rPr lang="en-IE" altLang="en-US" dirty="0"/>
              <a:t>M</a:t>
            </a:r>
            <a:r>
              <a:rPr lang="en-IE" altLang="en-US" dirty="0" smtClean="0"/>
              <a:t>anaging time</a:t>
            </a:r>
          </a:p>
          <a:p>
            <a:pPr eaLnBrk="1" hangingPunct="1">
              <a:lnSpc>
                <a:spcPct val="150000"/>
              </a:lnSpc>
            </a:pPr>
            <a:r>
              <a:rPr lang="en-IE" altLang="en-US" dirty="0" smtClean="0"/>
              <a:t>Managing your thinking</a:t>
            </a:r>
          </a:p>
          <a:p>
            <a:pPr eaLnBrk="1" hangingPunct="1">
              <a:lnSpc>
                <a:spcPct val="150000"/>
              </a:lnSpc>
            </a:pPr>
            <a:r>
              <a:rPr lang="en-IE" altLang="en-US" dirty="0" smtClean="0"/>
              <a:t>Pitfalls to avoid</a:t>
            </a:r>
          </a:p>
          <a:p>
            <a:pPr eaLnBrk="1" hangingPunct="1">
              <a:lnSpc>
                <a:spcPct val="150000"/>
              </a:lnSpc>
            </a:pPr>
            <a:r>
              <a:rPr lang="en-IE" altLang="en-US" dirty="0" smtClean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102327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E" altLang="en-US" smtClean="0"/>
              <a:t>Emotional intelligence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IE" altLang="en-US" smtClean="0"/>
              <a:t>Daniel Goleman</a:t>
            </a:r>
          </a:p>
          <a:p>
            <a:pPr marL="0" indent="0">
              <a:buFontTx/>
              <a:buNone/>
            </a:pPr>
            <a:r>
              <a:rPr lang="en-IE" altLang="en-US" smtClean="0"/>
              <a:t>(1996) </a:t>
            </a:r>
          </a:p>
          <a:p>
            <a:pPr marL="0" indent="0">
              <a:buFontTx/>
              <a:buNone/>
            </a:pPr>
            <a:r>
              <a:rPr lang="en-IE" altLang="en-US" smtClean="0"/>
              <a:t>5 domains</a:t>
            </a:r>
          </a:p>
        </p:txBody>
      </p:sp>
      <p:pic>
        <p:nvPicPr>
          <p:cNvPr id="819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716338"/>
            <a:ext cx="17049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276475"/>
            <a:ext cx="5602288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1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E" altLang="en-US" smtClean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674938" cy="452596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IE" sz="2000" dirty="0" smtClean="0"/>
              <a:t>Watch the video and answer the questions on the next slide.</a:t>
            </a:r>
          </a:p>
          <a:p>
            <a:pPr marL="0" indent="0">
              <a:buFontTx/>
              <a:buNone/>
              <a:defRPr/>
            </a:pPr>
            <a:endParaRPr lang="en-IE" sz="2000" dirty="0" smtClean="0"/>
          </a:p>
          <a:p>
            <a:pPr marL="0" indent="0">
              <a:buFontTx/>
              <a:buNone/>
              <a:defRPr/>
            </a:pPr>
            <a:r>
              <a:rPr lang="en-IE" sz="1600" dirty="0" err="1" smtClean="0"/>
              <a:t>BigThink</a:t>
            </a:r>
            <a:r>
              <a:rPr lang="en-IE" sz="1600" dirty="0" smtClean="0"/>
              <a:t> (2012) Daniel Goleman introduces Emotional Intelligence. Available at: </a:t>
            </a:r>
            <a:r>
              <a:rPr lang="en-IE" sz="1600" dirty="0" smtClean="0">
                <a:hlinkClick r:id="rId2"/>
              </a:rPr>
              <a:t>https://www.youtube.com/watch?v=Y7m9eNoB3NU</a:t>
            </a:r>
            <a:endParaRPr lang="en-IE" sz="1600" dirty="0" smtClean="0"/>
          </a:p>
          <a:p>
            <a:pPr>
              <a:defRPr/>
            </a:pPr>
            <a:endParaRPr lang="en-IE" dirty="0"/>
          </a:p>
        </p:txBody>
      </p:sp>
      <p:pic>
        <p:nvPicPr>
          <p:cNvPr id="9220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51275" y="1268413"/>
            <a:ext cx="4652963" cy="4248150"/>
          </a:xfrm>
        </p:spPr>
      </p:pic>
    </p:spTree>
    <p:extLst>
      <p:ext uri="{BB962C8B-B14F-4D97-AF65-F5344CB8AC3E}">
        <p14:creationId xmlns:p14="http://schemas.microsoft.com/office/powerpoint/2010/main" val="14850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E" altLang="en-US" smtClean="0"/>
              <a:t>Video - Qs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24425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IE" altLang="en-US" sz="2000" smtClean="0"/>
              <a:t>How has Goleman revised his 5 domains since 1995? [00:00-01:10]</a:t>
            </a:r>
          </a:p>
          <a:p>
            <a:pPr marL="514350" indent="-514350">
              <a:buFontTx/>
              <a:buAutoNum type="arabicPeriod"/>
            </a:pPr>
            <a:endParaRPr lang="en-IE" altLang="en-US" sz="2000" smtClean="0"/>
          </a:p>
          <a:p>
            <a:pPr marL="514350" indent="-514350">
              <a:buFontTx/>
              <a:buAutoNum type="arabicPeriod"/>
            </a:pPr>
            <a:r>
              <a:rPr lang="en-IE" altLang="en-US" sz="2000" smtClean="0"/>
              <a:t>What is the link between emotional intelligence and academic success? [01:10-02:05]</a:t>
            </a:r>
          </a:p>
          <a:p>
            <a:pPr marL="514350" indent="-514350">
              <a:buFontTx/>
              <a:buAutoNum type="arabicPeriod"/>
            </a:pPr>
            <a:endParaRPr lang="en-IE" altLang="en-US" sz="2000" smtClean="0"/>
          </a:p>
          <a:p>
            <a:pPr marL="514350" indent="-514350">
              <a:buFontTx/>
              <a:buAutoNum type="arabicPeriod"/>
            </a:pPr>
            <a:r>
              <a:rPr lang="en-IE" altLang="en-US" sz="2000" smtClean="0"/>
              <a:t>Which domains of emotional intelligence can be considered </a:t>
            </a:r>
            <a:r>
              <a:rPr lang="en-IE" altLang="en-US" sz="2000" smtClean="0">
                <a:solidFill>
                  <a:srgbClr val="FF0000"/>
                </a:solidFill>
              </a:rPr>
              <a:t>intrapersonal </a:t>
            </a:r>
            <a:r>
              <a:rPr lang="en-IE" altLang="en-US" sz="2000" smtClean="0"/>
              <a:t>and which are </a:t>
            </a:r>
            <a:r>
              <a:rPr lang="en-IE" altLang="en-US" sz="2000" smtClean="0">
                <a:solidFill>
                  <a:srgbClr val="FF0000"/>
                </a:solidFill>
              </a:rPr>
              <a:t>interpersonal</a:t>
            </a:r>
            <a:r>
              <a:rPr lang="en-IE" altLang="en-US" sz="2000" smtClean="0"/>
              <a:t>?</a:t>
            </a:r>
          </a:p>
          <a:p>
            <a:pPr marL="514350" indent="-514350">
              <a:buFontTx/>
              <a:buNone/>
            </a:pPr>
            <a:r>
              <a:rPr lang="en-IE" altLang="en-US" sz="2400" i="1" smtClean="0">
                <a:solidFill>
                  <a:srgbClr val="678F00"/>
                </a:solidFill>
              </a:rPr>
              <a:t>Intrapersonal - “self” (1-3)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914400" lvl="1" indent="-514350">
              <a:lnSpc>
                <a:spcPct val="200000"/>
              </a:lnSpc>
              <a:buFontTx/>
              <a:buAutoNum type="arabicParenR"/>
            </a:pPr>
            <a:r>
              <a:rPr lang="en-IE" altLang="en-US" smtClean="0"/>
              <a:t>Self-awareness</a:t>
            </a:r>
          </a:p>
          <a:p>
            <a:pPr marL="914400" lvl="1" indent="-514350">
              <a:lnSpc>
                <a:spcPct val="200000"/>
              </a:lnSpc>
              <a:buFontTx/>
              <a:buAutoNum type="arabicParenR"/>
            </a:pPr>
            <a:r>
              <a:rPr lang="en-IE" altLang="en-US" smtClean="0"/>
              <a:t>Self-regulation*</a:t>
            </a:r>
          </a:p>
          <a:p>
            <a:pPr marL="914400" lvl="1" indent="-514350">
              <a:lnSpc>
                <a:spcPct val="200000"/>
              </a:lnSpc>
              <a:buFontTx/>
              <a:buAutoNum type="arabicParenR"/>
            </a:pPr>
            <a:r>
              <a:rPr lang="en-IE" altLang="en-US" smtClean="0"/>
              <a:t>Self-motivation*</a:t>
            </a:r>
          </a:p>
          <a:p>
            <a:pPr marL="914400" lvl="1" indent="-514350">
              <a:lnSpc>
                <a:spcPct val="200000"/>
              </a:lnSpc>
              <a:buFontTx/>
              <a:buAutoNum type="arabicParenR"/>
            </a:pPr>
            <a:r>
              <a:rPr lang="en-IE" altLang="en-US" smtClean="0">
                <a:solidFill>
                  <a:schemeClr val="tx2"/>
                </a:solidFill>
              </a:rPr>
              <a:t>Empathy</a:t>
            </a:r>
          </a:p>
          <a:p>
            <a:pPr marL="914400" lvl="1" indent="-514350">
              <a:lnSpc>
                <a:spcPct val="200000"/>
              </a:lnSpc>
              <a:buFontTx/>
              <a:buAutoNum type="arabicParenR" startAt="4"/>
            </a:pPr>
            <a:r>
              <a:rPr lang="en-IE" altLang="en-US" smtClean="0">
                <a:solidFill>
                  <a:schemeClr val="tx2"/>
                </a:solidFill>
              </a:rPr>
              <a:t>Relationships</a:t>
            </a:r>
          </a:p>
          <a:p>
            <a:pPr marL="0" indent="0">
              <a:buFontTx/>
              <a:buNone/>
            </a:pPr>
            <a:r>
              <a:rPr lang="en-IE" altLang="en-US" sz="2400" i="1" smtClean="0"/>
              <a:t>* self management (2012)</a:t>
            </a:r>
          </a:p>
        </p:txBody>
      </p:sp>
    </p:spTree>
    <p:extLst>
      <p:ext uri="{BB962C8B-B14F-4D97-AF65-F5344CB8AC3E}">
        <p14:creationId xmlns:p14="http://schemas.microsoft.com/office/powerpoint/2010/main" val="96114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dirty="0" smtClean="0"/>
              <a:t>Self-motivation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 smtClean="0"/>
              <a:t>Why are you in college?</a:t>
            </a:r>
          </a:p>
          <a:p>
            <a:endParaRPr lang="en-IE" dirty="0" smtClean="0"/>
          </a:p>
          <a:p>
            <a:r>
              <a:rPr lang="en-IE" dirty="0" smtClean="0"/>
              <a:t>Who is the main beneficiary?</a:t>
            </a:r>
          </a:p>
          <a:p>
            <a:endParaRPr lang="en-IE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r>
              <a:rPr lang="en-IE" dirty="0" smtClean="0"/>
              <a:t>Who </a:t>
            </a:r>
            <a:r>
              <a:rPr lang="en-IE" dirty="0"/>
              <a:t>else will benefit?</a:t>
            </a:r>
          </a:p>
          <a:p>
            <a:endParaRPr lang="en-IE" dirty="0"/>
          </a:p>
          <a:p>
            <a:r>
              <a:rPr lang="en-IE" dirty="0"/>
              <a:t>Are these benefits enough for me?</a:t>
            </a:r>
          </a:p>
          <a:p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682" y="846138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61" y="3863181"/>
            <a:ext cx="3283478" cy="2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6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altLang="en-US" dirty="0" smtClean="0"/>
              <a:t>SMART goals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394720" cy="4525963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altLang="en-US" sz="3600" dirty="0" smtClean="0"/>
              <a:t>Goals need to be put into ACTION</a:t>
            </a:r>
          </a:p>
          <a:p>
            <a:pPr>
              <a:buFontTx/>
              <a:buNone/>
            </a:pPr>
            <a:endParaRPr lang="en-US" altLang="en-US" sz="3600" dirty="0" smtClean="0"/>
          </a:p>
          <a:p>
            <a:pPr>
              <a:buFontTx/>
              <a:buNone/>
            </a:pPr>
            <a:r>
              <a:rPr lang="en-US" altLang="en-US" sz="3200" dirty="0" smtClean="0"/>
              <a:t>Brendan wants </a:t>
            </a:r>
          </a:p>
          <a:p>
            <a:pPr>
              <a:buFontTx/>
              <a:buNone/>
            </a:pPr>
            <a:r>
              <a:rPr lang="en-US" altLang="en-US" sz="3200" dirty="0" smtClean="0"/>
              <a:t>to learn how to drive and get his license by May 2020. </a:t>
            </a:r>
          </a:p>
          <a:p>
            <a:pPr>
              <a:buFontTx/>
              <a:buNone/>
            </a:pPr>
            <a:endParaRPr lang="en-US" altLang="en-US" sz="3200" dirty="0"/>
          </a:p>
          <a:p>
            <a:pPr>
              <a:buFontTx/>
              <a:buNone/>
            </a:pPr>
            <a:r>
              <a:rPr lang="en-US" altLang="en-US" sz="3200" dirty="0" smtClean="0"/>
              <a:t>Break this goal down into short- and medium term SMART goals.</a:t>
            </a:r>
            <a:endParaRPr lang="en-IE" altLang="en-US" sz="3200" dirty="0" smtClean="0"/>
          </a:p>
        </p:txBody>
      </p:sp>
      <p:pic>
        <p:nvPicPr>
          <p:cNvPr id="9220" name="Content Placeholder 7" descr="smart goals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51920" y="1630423"/>
            <a:ext cx="5078412" cy="4248150"/>
          </a:xfrm>
        </p:spPr>
      </p:pic>
    </p:spTree>
    <p:extLst>
      <p:ext uri="{BB962C8B-B14F-4D97-AF65-F5344CB8AC3E}">
        <p14:creationId xmlns:p14="http://schemas.microsoft.com/office/powerpoint/2010/main" val="297496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6584A63-4312-4C5F-BD4E-9681AFDD1240}" type="slidenum">
              <a:rPr lang="en-US" altLang="en-US">
                <a:latin typeface="Garamond" panose="02020404030301010803" pitchFamily="18" charset="0"/>
              </a:rPr>
              <a:pPr eaLnBrk="1" hangingPunct="1"/>
              <a:t>8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smtClean="0"/>
              <a:t>Focus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530725"/>
          </a:xfrm>
        </p:spPr>
        <p:txBody>
          <a:bodyPr>
            <a:normAutofit/>
          </a:bodyPr>
          <a:lstStyle/>
          <a:p>
            <a:pPr eaLnBrk="1" hangingPunct="1"/>
            <a:r>
              <a:rPr lang="en-IE" altLang="en-US" sz="2800" dirty="0" smtClean="0"/>
              <a:t>Keep the end goal in sight </a:t>
            </a:r>
            <a:endParaRPr lang="en-IE" altLang="en-US" sz="2800" dirty="0"/>
          </a:p>
          <a:p>
            <a:pPr marL="0" indent="0" eaLnBrk="1" hangingPunct="1">
              <a:buNone/>
            </a:pPr>
            <a:endParaRPr lang="en-IE" altLang="en-US" sz="2800" dirty="0" smtClean="0"/>
          </a:p>
          <a:p>
            <a:pPr eaLnBrk="1" hangingPunct="1"/>
            <a:r>
              <a:rPr lang="en-IE" altLang="en-US" sz="2800" dirty="0" smtClean="0"/>
              <a:t>Remember that all your work in college and study is bringing you closer to your goal</a:t>
            </a:r>
          </a:p>
          <a:p>
            <a:pPr eaLnBrk="1" hangingPunct="1"/>
            <a:endParaRPr lang="en-IE" altLang="en-US" sz="2800" dirty="0"/>
          </a:p>
          <a:p>
            <a:r>
              <a:rPr lang="en-IE" altLang="en-US" sz="2800" dirty="0" smtClean="0"/>
              <a:t>Question yourself and alignment of your actions</a:t>
            </a:r>
          </a:p>
          <a:p>
            <a:pPr marL="0" indent="0">
              <a:buNone/>
            </a:pPr>
            <a:r>
              <a:rPr lang="en-IE" altLang="en-US" sz="2800" dirty="0" smtClean="0"/>
              <a:t>	</a:t>
            </a:r>
            <a:r>
              <a:rPr lang="en-IE" altLang="en-US" sz="2800" i="1" dirty="0" smtClean="0"/>
              <a:t>How does this bring me nearer my end goal?</a:t>
            </a:r>
            <a:endParaRPr lang="en-IE" altLang="en-US" sz="2800" i="1" dirty="0"/>
          </a:p>
          <a:p>
            <a:pPr marL="0" indent="0" eaLnBrk="1" hangingPunct="1">
              <a:buNone/>
            </a:pPr>
            <a:endParaRPr lang="en-IE" altLang="en-US" sz="2400" i="1" dirty="0" smtClean="0">
              <a:sym typeface="Wingdings" panose="05000000000000000000" pitchFamily="2" charset="2"/>
            </a:endParaRPr>
          </a:p>
          <a:p>
            <a:pPr eaLnBrk="1" hangingPunct="1"/>
            <a:endParaRPr lang="en-IE" altLang="en-US" sz="2800" dirty="0" smtClean="0">
              <a:sym typeface="Wingdings" panose="05000000000000000000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32688">
            <a:off x="5367839" y="511511"/>
            <a:ext cx="297541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4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E" b="1" dirty="0" smtClean="0"/>
              <a:t/>
            </a:r>
            <a:br>
              <a:rPr lang="en-IE" b="1" dirty="0" smtClean="0"/>
            </a:br>
            <a:r>
              <a:rPr lang="en-IE" b="1" dirty="0" smtClean="0"/>
              <a:t>Where do you study best</a:t>
            </a:r>
            <a:r>
              <a:rPr lang="en-IE" dirty="0" smtClean="0"/>
              <a:t>? </a:t>
            </a:r>
            <a:br>
              <a:rPr lang="en-IE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IE" dirty="0" smtClean="0"/>
              <a:t>Suitable furniture,  light, temperature</a:t>
            </a:r>
          </a:p>
          <a:p>
            <a:endParaRPr lang="en-IE" dirty="0" smtClean="0"/>
          </a:p>
          <a:p>
            <a:r>
              <a:rPr lang="en-IE" dirty="0" smtClean="0"/>
              <a:t>Equipment – laptop? Internet? Pen and paper?</a:t>
            </a:r>
          </a:p>
          <a:p>
            <a:endParaRPr lang="en-IE" dirty="0"/>
          </a:p>
          <a:p>
            <a:r>
              <a:rPr lang="en-IE" dirty="0"/>
              <a:t>Free from distraction</a:t>
            </a:r>
          </a:p>
          <a:p>
            <a:pPr lvl="1"/>
            <a:r>
              <a:rPr lang="en-IE" dirty="0"/>
              <a:t>Phone on silent </a:t>
            </a:r>
            <a:endParaRPr lang="en-IE" dirty="0" smtClean="0"/>
          </a:p>
          <a:p>
            <a:pPr lvl="1"/>
            <a:r>
              <a:rPr lang="en-IE" dirty="0" smtClean="0"/>
              <a:t>Out of sight </a:t>
            </a:r>
          </a:p>
          <a:p>
            <a:pPr lvl="1"/>
            <a:r>
              <a:rPr lang="en-IE" dirty="0" smtClean="0"/>
              <a:t>Turn </a:t>
            </a:r>
            <a:r>
              <a:rPr lang="en-IE" dirty="0"/>
              <a:t>notifications off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pPr lvl="1">
              <a:buNone/>
            </a:pPr>
            <a:endParaRPr lang="en-IE" dirty="0" smtClean="0"/>
          </a:p>
          <a:p>
            <a:pPr lvl="1">
              <a:buNone/>
            </a:pPr>
            <a:endParaRPr lang="en-IE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IE" dirty="0" smtClean="0"/>
          </a:p>
          <a:p>
            <a:endParaRPr lang="en-IE" dirty="0" smtClean="0"/>
          </a:p>
          <a:p>
            <a:endParaRPr lang="en-IE" dirty="0"/>
          </a:p>
          <a:p>
            <a:r>
              <a:rPr lang="en-IE" dirty="0" smtClean="0"/>
              <a:t>Breaks</a:t>
            </a:r>
          </a:p>
          <a:p>
            <a:pPr lvl="1"/>
            <a:r>
              <a:rPr lang="en-IE" dirty="0"/>
              <a:t>Eat or drink something</a:t>
            </a:r>
          </a:p>
          <a:p>
            <a:pPr lvl="1"/>
            <a:r>
              <a:rPr lang="en-IE" dirty="0"/>
              <a:t>Relax</a:t>
            </a:r>
          </a:p>
          <a:p>
            <a:pPr lvl="1"/>
            <a:r>
              <a:rPr lang="en-IE" dirty="0"/>
              <a:t>Check phone</a:t>
            </a:r>
            <a:endParaRPr lang="en-US" dirty="0"/>
          </a:p>
          <a:p>
            <a:endParaRPr lang="en-IE" dirty="0" smtClean="0"/>
          </a:p>
          <a:p>
            <a:r>
              <a:rPr lang="en-IE" dirty="0"/>
              <a:t>Try a change of venue occasionally</a:t>
            </a:r>
          </a:p>
          <a:p>
            <a:endParaRPr lang="en-I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124744"/>
            <a:ext cx="2807997" cy="201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486</Words>
  <Application>Microsoft Office PowerPoint</Application>
  <PresentationFormat>On-screen Show (4:3)</PresentationFormat>
  <Paragraphs>151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Garamond</vt:lpstr>
      <vt:lpstr>Symbol</vt:lpstr>
      <vt:lpstr>Wingdings</vt:lpstr>
      <vt:lpstr>Office Theme</vt:lpstr>
      <vt:lpstr>Self management for success at third- level</vt:lpstr>
      <vt:lpstr>Overview</vt:lpstr>
      <vt:lpstr>Emotional intelligence</vt:lpstr>
      <vt:lpstr>Activity</vt:lpstr>
      <vt:lpstr>Video - Qs</vt:lpstr>
      <vt:lpstr>Self-motivation</vt:lpstr>
      <vt:lpstr>SMART goals</vt:lpstr>
      <vt:lpstr>Focus</vt:lpstr>
      <vt:lpstr> Where do you study best?  </vt:lpstr>
      <vt:lpstr>Pitfalls with study</vt:lpstr>
      <vt:lpstr>Pitfalls with assignments</vt:lpstr>
      <vt:lpstr> Managing time</vt:lpstr>
      <vt:lpstr>Managing time</vt:lpstr>
      <vt:lpstr>Managing time</vt:lpstr>
      <vt:lpstr>What’s the most important thing you have to do?</vt:lpstr>
      <vt:lpstr>Managing your thinking</vt:lpstr>
      <vt:lpstr>Support</vt:lpstr>
      <vt:lpstr>PowerPoint Presentation</vt:lpstr>
    </vt:vector>
  </TitlesOfParts>
  <Company>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Management</dc:title>
  <dc:creator>ekelly</dc:creator>
  <cp:lastModifiedBy>Mairead Seery</cp:lastModifiedBy>
  <cp:revision>28</cp:revision>
  <dcterms:created xsi:type="dcterms:W3CDTF">2012-09-18T10:00:17Z</dcterms:created>
  <dcterms:modified xsi:type="dcterms:W3CDTF">2019-09-16T16:49:10Z</dcterms:modified>
</cp:coreProperties>
</file>