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904" r:id="rId2"/>
  </p:sldMasterIdLst>
  <p:notesMasterIdLst>
    <p:notesMasterId r:id="rId41"/>
  </p:notesMasterIdLst>
  <p:sldIdLst>
    <p:sldId id="365" r:id="rId3"/>
    <p:sldId id="258" r:id="rId4"/>
    <p:sldId id="372" r:id="rId5"/>
    <p:sldId id="366" r:id="rId6"/>
    <p:sldId id="368" r:id="rId7"/>
    <p:sldId id="367" r:id="rId8"/>
    <p:sldId id="430" r:id="rId9"/>
    <p:sldId id="431" r:id="rId10"/>
    <p:sldId id="432" r:id="rId11"/>
    <p:sldId id="433" r:id="rId12"/>
    <p:sldId id="369" r:id="rId13"/>
    <p:sldId id="370" r:id="rId14"/>
    <p:sldId id="435" r:id="rId15"/>
    <p:sldId id="447" r:id="rId16"/>
    <p:sldId id="388" r:id="rId17"/>
    <p:sldId id="389" r:id="rId18"/>
    <p:sldId id="448" r:id="rId19"/>
    <p:sldId id="390" r:id="rId20"/>
    <p:sldId id="391" r:id="rId21"/>
    <p:sldId id="392" r:id="rId22"/>
    <p:sldId id="393" r:id="rId23"/>
    <p:sldId id="394" r:id="rId24"/>
    <p:sldId id="379" r:id="rId25"/>
    <p:sldId id="378" r:id="rId26"/>
    <p:sldId id="381" r:id="rId27"/>
    <p:sldId id="438" r:id="rId28"/>
    <p:sldId id="437" r:id="rId29"/>
    <p:sldId id="439" r:id="rId30"/>
    <p:sldId id="436" r:id="rId31"/>
    <p:sldId id="440" r:id="rId32"/>
    <p:sldId id="441" r:id="rId33"/>
    <p:sldId id="442" r:id="rId34"/>
    <p:sldId id="443" r:id="rId35"/>
    <p:sldId id="404" r:id="rId36"/>
    <p:sldId id="429" r:id="rId37"/>
    <p:sldId id="444" r:id="rId38"/>
    <p:sldId id="445" r:id="rId39"/>
    <p:sldId id="446"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DC47"/>
    <a:srgbClr val="F8E55A"/>
    <a:srgbClr val="FFCC00"/>
    <a:srgbClr val="FAE1A4"/>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3E8BB8-DFBD-BF4B-9B46-2E1A932497F5}" v="12" dt="2019-09-21T11:11:33.4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slide" Target="slides/slide24.xml" /><Relationship Id="rId39" Type="http://schemas.openxmlformats.org/officeDocument/2006/relationships/slide" Target="slides/slide37.xml" /><Relationship Id="rId3" Type="http://schemas.openxmlformats.org/officeDocument/2006/relationships/slide" Target="slides/slide1.xml" /><Relationship Id="rId21" Type="http://schemas.openxmlformats.org/officeDocument/2006/relationships/slide" Target="slides/slide19.xml" /><Relationship Id="rId34" Type="http://schemas.openxmlformats.org/officeDocument/2006/relationships/slide" Target="slides/slide32.xml" /><Relationship Id="rId42" Type="http://schemas.openxmlformats.org/officeDocument/2006/relationships/presProps" Target="presProps.xml" /><Relationship Id="rId47" Type="http://schemas.microsoft.com/office/2015/10/relationships/revisionInfo" Target="revisionInfo.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slide" Target="slides/slide23.xml" /><Relationship Id="rId33" Type="http://schemas.openxmlformats.org/officeDocument/2006/relationships/slide" Target="slides/slide31.xml" /><Relationship Id="rId38" Type="http://schemas.openxmlformats.org/officeDocument/2006/relationships/slide" Target="slides/slide36.xml" /><Relationship Id="rId46" Type="http://schemas.microsoft.com/office/2016/11/relationships/changesInfo" Target="changesInfos/changesInfo1.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slide" Target="slides/slide18.xml" /><Relationship Id="rId29" Type="http://schemas.openxmlformats.org/officeDocument/2006/relationships/slide" Target="slides/slide27.xml" /><Relationship Id="rId41"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slide" Target="slides/slide22.xml" /><Relationship Id="rId32" Type="http://schemas.openxmlformats.org/officeDocument/2006/relationships/slide" Target="slides/slide30.xml" /><Relationship Id="rId37" Type="http://schemas.openxmlformats.org/officeDocument/2006/relationships/slide" Target="slides/slide35.xml" /><Relationship Id="rId40" Type="http://schemas.openxmlformats.org/officeDocument/2006/relationships/slide" Target="slides/slide38.xml" /><Relationship Id="rId45" Type="http://schemas.openxmlformats.org/officeDocument/2006/relationships/tableStyles" Target="tableStyles.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slide" Target="slides/slide21.xml" /><Relationship Id="rId28" Type="http://schemas.openxmlformats.org/officeDocument/2006/relationships/slide" Target="slides/slide26.xml" /><Relationship Id="rId36" Type="http://schemas.openxmlformats.org/officeDocument/2006/relationships/slide" Target="slides/slide34.xml" /><Relationship Id="rId10" Type="http://schemas.openxmlformats.org/officeDocument/2006/relationships/slide" Target="slides/slide8.xml" /><Relationship Id="rId19" Type="http://schemas.openxmlformats.org/officeDocument/2006/relationships/slide" Target="slides/slide17.xml" /><Relationship Id="rId31" Type="http://schemas.openxmlformats.org/officeDocument/2006/relationships/slide" Target="slides/slide29.xml" /><Relationship Id="rId44" Type="http://schemas.openxmlformats.org/officeDocument/2006/relationships/theme" Target="theme/theme1.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slide" Target="slides/slide25.xml" /><Relationship Id="rId30" Type="http://schemas.openxmlformats.org/officeDocument/2006/relationships/slide" Target="slides/slide28.xml" /><Relationship Id="rId35" Type="http://schemas.openxmlformats.org/officeDocument/2006/relationships/slide" Target="slides/slide33.xml" /><Relationship Id="rId43" Type="http://schemas.openxmlformats.org/officeDocument/2006/relationships/viewProps" Target="viewProp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phael Salaja" userId="3a1a294c-bdf7-4e72-8ff9-bfca740d170c" providerId="ADAL" clId="{113E8BB8-DFBD-BF4B-9B46-2E1A932497F5}"/>
    <pc:docChg chg="modSld">
      <pc:chgData name="Raphael Salaja" userId="3a1a294c-bdf7-4e72-8ff9-bfca740d170c" providerId="ADAL" clId="{113E8BB8-DFBD-BF4B-9B46-2E1A932497F5}" dt="2019-09-21T11:11:33.474" v="11" actId="20577"/>
      <pc:docMkLst>
        <pc:docMk/>
      </pc:docMkLst>
      <pc:sldChg chg="modNotesTx">
        <pc:chgData name="Raphael Salaja" userId="3a1a294c-bdf7-4e72-8ff9-bfca740d170c" providerId="ADAL" clId="{113E8BB8-DFBD-BF4B-9B46-2E1A932497F5}" dt="2019-09-21T11:11:33.474" v="11" actId="20577"/>
        <pc:sldMkLst>
          <pc:docMk/>
          <pc:sldMk cId="0" sldId="43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cs typeface="+mn-cs"/>
              </a:defRPr>
            </a:lvl1pPr>
          </a:lstStyle>
          <a:p>
            <a:pPr>
              <a:defRPr/>
            </a:pPr>
            <a:fld id="{1E331BA1-9C2F-4E16-BB92-4D43B12BF1E4}" type="datetimeFigureOut">
              <a:rPr lang="en-US"/>
              <a:pPr>
                <a:defRPr/>
              </a:pPr>
              <a:t>9/21/2019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cs typeface="+mn-cs"/>
              </a:defRPr>
            </a:lvl1pPr>
          </a:lstStyle>
          <a:p>
            <a:pPr>
              <a:defRPr/>
            </a:pPr>
            <a:fld id="{5CF8716A-1F90-4793-9E82-7F91091CBF5A}" type="slidenum">
              <a:rPr lang="en-US"/>
              <a:pPr>
                <a:defRPr/>
              </a:pPr>
              <a:t>‹#›</a:t>
            </a:fld>
            <a:endParaRPr lang="en-US"/>
          </a:p>
        </p:txBody>
      </p:sp>
    </p:spTree>
    <p:extLst>
      <p:ext uri="{BB962C8B-B14F-4D97-AF65-F5344CB8AC3E}">
        <p14:creationId xmlns:p14="http://schemas.microsoft.com/office/powerpoint/2010/main" val="9912460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Important</a:t>
            </a:r>
          </a:p>
          <a:p>
            <a:endParaRPr lang="en-US"/>
          </a:p>
        </p:txBody>
      </p:sp>
      <p:sp>
        <p:nvSpPr>
          <p:cNvPr id="4" name="Slide Number Placeholder 3"/>
          <p:cNvSpPr>
            <a:spLocks noGrp="1"/>
          </p:cNvSpPr>
          <p:nvPr>
            <p:ph type="sldNum" sz="quarter" idx="5"/>
          </p:nvPr>
        </p:nvSpPr>
        <p:spPr/>
        <p:txBody>
          <a:bodyPr/>
          <a:lstStyle/>
          <a:p>
            <a:pPr>
              <a:defRPr/>
            </a:pPr>
            <a:fld id="{5CF8716A-1F90-4793-9E82-7F91091CBF5A}" type="slidenum">
              <a:rPr lang="en-US" smtClean="0"/>
              <a:pPr>
                <a:defRPr/>
              </a:pPr>
              <a:t>26</a:t>
            </a:fld>
            <a:endParaRPr lang="en-US"/>
          </a:p>
        </p:txBody>
      </p:sp>
    </p:spTree>
    <p:extLst>
      <p:ext uri="{BB962C8B-B14F-4D97-AF65-F5344CB8AC3E}">
        <p14:creationId xmlns:p14="http://schemas.microsoft.com/office/powerpoint/2010/main" val="2045232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a:xfrm>
            <a:off x="6781800" y="6400800"/>
            <a:ext cx="1981200" cy="323850"/>
          </a:xfrm>
        </p:spPr>
        <p:txBody>
          <a:bodyPr/>
          <a:lstStyle>
            <a:lvl1pPr>
              <a:defRPr/>
            </a:lvl1pPr>
          </a:lstStyle>
          <a:p>
            <a:pPr>
              <a:defRPr/>
            </a:pPr>
            <a:r>
              <a:rPr lang="en-US"/>
              <a:t>Sept. 16, 2009</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Parallelogram 3"/>
          <p:cNvSpPr/>
          <p:nvPr/>
        </p:nvSpPr>
        <p:spPr>
          <a:xfrm>
            <a:off x="1295400" y="838200"/>
            <a:ext cx="7467600" cy="152400"/>
          </a:xfrm>
          <a:prstGeom prst="parallelogram">
            <a:avLst>
              <a:gd name="adj" fmla="val 15613"/>
            </a:avLst>
          </a:prstGeom>
          <a:solidFill>
            <a:srgbClr val="FFCC00">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Parallelogram 4"/>
          <p:cNvSpPr/>
          <p:nvPr userDrawn="1"/>
        </p:nvSpPr>
        <p:spPr>
          <a:xfrm>
            <a:off x="1295400" y="838200"/>
            <a:ext cx="7467600" cy="152400"/>
          </a:xfrm>
          <a:prstGeom prst="parallelogram">
            <a:avLst>
              <a:gd name="adj" fmla="val 15613"/>
            </a:avLst>
          </a:prstGeom>
          <a:solidFill>
            <a:srgbClr val="FFCC00">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1752600" y="274638"/>
            <a:ext cx="7086600" cy="715962"/>
          </a:xfrm>
        </p:spPr>
        <p:txBody>
          <a:bodyPr/>
          <a:lstStyle>
            <a:lvl1pPr algn="l">
              <a:defRPr/>
            </a:lvl1pPr>
          </a:lstStyle>
          <a:p>
            <a:r>
              <a:rPr lang="en-US"/>
              <a:t>Click to edit Master title style</a:t>
            </a:r>
          </a:p>
        </p:txBody>
      </p:sp>
      <p:sp>
        <p:nvSpPr>
          <p:cNvPr id="3" name="Content Placeholder 2"/>
          <p:cNvSpPr>
            <a:spLocks noGrp="1"/>
          </p:cNvSpPr>
          <p:nvPr>
            <p:ph idx="1"/>
          </p:nvPr>
        </p:nvSpPr>
        <p:spPr>
          <a:xfrm>
            <a:off x="304800" y="1143000"/>
            <a:ext cx="8458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p:cNvSpPr>
            <a:spLocks noGrp="1"/>
          </p:cNvSpPr>
          <p:nvPr>
            <p:ph type="sldNum" sz="quarter" idx="11"/>
          </p:nvPr>
        </p:nvSpPr>
        <p:spPr>
          <a:xfrm>
            <a:off x="7239000" y="6400800"/>
            <a:ext cx="1600200" cy="304800"/>
          </a:xfrm>
        </p:spPr>
        <p:txBody>
          <a:bodyPr/>
          <a:lstStyle>
            <a:lvl1pPr algn="r">
              <a:defRPr sz="1200" smtClean="0">
                <a:solidFill>
                  <a:schemeClr val="tx1">
                    <a:tint val="75000"/>
                  </a:schemeClr>
                </a:solidFill>
              </a:defRPr>
            </a:lvl1pPr>
          </a:lstStyle>
          <a:p>
            <a:pPr>
              <a:defRPr/>
            </a:pPr>
            <a:r>
              <a:rPr lang="en-US"/>
              <a:t>Page </a:t>
            </a:r>
            <a:fld id="{1879B663-5D55-476D-8DF3-3B14AC981BF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Parallelogram 4"/>
          <p:cNvSpPr/>
          <p:nvPr/>
        </p:nvSpPr>
        <p:spPr>
          <a:xfrm>
            <a:off x="1295400" y="838200"/>
            <a:ext cx="7467600" cy="152400"/>
          </a:xfrm>
          <a:prstGeom prst="parallelogram">
            <a:avLst>
              <a:gd name="adj" fmla="val 15613"/>
            </a:avLst>
          </a:prstGeom>
          <a:solidFill>
            <a:srgbClr val="FFCC00">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Parallelogram 5"/>
          <p:cNvSpPr/>
          <p:nvPr userDrawn="1"/>
        </p:nvSpPr>
        <p:spPr>
          <a:xfrm>
            <a:off x="1295400" y="838200"/>
            <a:ext cx="7467600" cy="152400"/>
          </a:xfrm>
          <a:prstGeom prst="parallelogram">
            <a:avLst>
              <a:gd name="adj" fmla="val 15613"/>
            </a:avLst>
          </a:prstGeom>
          <a:solidFill>
            <a:srgbClr val="FFCC00">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5"/>
          <p:cNvSpPr>
            <a:spLocks noGrp="1"/>
          </p:cNvSpPr>
          <p:nvPr>
            <p:ph type="ftr" sz="quarter" idx="10"/>
          </p:nvPr>
        </p:nvSpPr>
        <p:spPr>
          <a:xfrm>
            <a:off x="381000" y="6324600"/>
            <a:ext cx="3886200" cy="400050"/>
          </a:xfrm>
          <a:prstGeom prst="rect">
            <a:avLst/>
          </a:prstGeom>
        </p:spPr>
        <p:txBody>
          <a:bodyPr/>
          <a:lstStyle>
            <a:lvl1pPr>
              <a:defRPr i="1" smtClean="0"/>
            </a:lvl1pPr>
          </a:lstStyle>
          <a:p>
            <a:pPr>
              <a:defRPr/>
            </a:pPr>
            <a:endParaRPr lang="en-US"/>
          </a:p>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Parallelogram 6"/>
          <p:cNvSpPr/>
          <p:nvPr/>
        </p:nvSpPr>
        <p:spPr>
          <a:xfrm>
            <a:off x="1295400" y="838200"/>
            <a:ext cx="7467600" cy="152400"/>
          </a:xfrm>
          <a:prstGeom prst="parallelogram">
            <a:avLst>
              <a:gd name="adj" fmla="val 15613"/>
            </a:avLst>
          </a:prstGeom>
          <a:solidFill>
            <a:srgbClr val="FFCC00">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Parallelogram 7"/>
          <p:cNvSpPr/>
          <p:nvPr userDrawn="1"/>
        </p:nvSpPr>
        <p:spPr>
          <a:xfrm>
            <a:off x="1295400" y="838200"/>
            <a:ext cx="7467600" cy="152400"/>
          </a:xfrm>
          <a:prstGeom prst="parallelogram">
            <a:avLst>
              <a:gd name="adj" fmla="val 15613"/>
            </a:avLst>
          </a:prstGeom>
          <a:solidFill>
            <a:srgbClr val="FFCC00">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Parallelogram 2"/>
          <p:cNvSpPr/>
          <p:nvPr/>
        </p:nvSpPr>
        <p:spPr>
          <a:xfrm>
            <a:off x="1295400" y="838200"/>
            <a:ext cx="7467600" cy="152400"/>
          </a:xfrm>
          <a:prstGeom prst="parallelogram">
            <a:avLst>
              <a:gd name="adj" fmla="val 15613"/>
            </a:avLst>
          </a:prstGeom>
          <a:solidFill>
            <a:srgbClr val="FFCC00">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Parallelogram 3"/>
          <p:cNvSpPr/>
          <p:nvPr userDrawn="1"/>
        </p:nvSpPr>
        <p:spPr>
          <a:xfrm>
            <a:off x="1295400" y="838200"/>
            <a:ext cx="7467600" cy="152400"/>
          </a:xfrm>
          <a:prstGeom prst="parallelogram">
            <a:avLst>
              <a:gd name="adj" fmla="val 15613"/>
            </a:avLst>
          </a:prstGeom>
          <a:solidFill>
            <a:srgbClr val="FFCC00">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Parallelogram 3"/>
          <p:cNvSpPr/>
          <p:nvPr userDrawn="1"/>
        </p:nvSpPr>
        <p:spPr>
          <a:xfrm>
            <a:off x="1295400" y="838200"/>
            <a:ext cx="7467600" cy="152400"/>
          </a:xfrm>
          <a:prstGeom prst="parallelogram">
            <a:avLst>
              <a:gd name="adj" fmla="val 15613"/>
            </a:avLst>
          </a:prstGeom>
          <a:solidFill>
            <a:srgbClr val="FFCC00">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1752600" y="274638"/>
            <a:ext cx="7086600" cy="715962"/>
          </a:xfrm>
        </p:spPr>
        <p:txBody>
          <a:bodyPr/>
          <a:lstStyle>
            <a:lvl1pPr algn="l">
              <a:defRPr/>
            </a:lvl1pPr>
          </a:lstStyle>
          <a:p>
            <a:r>
              <a:rPr lang="en-US"/>
              <a:t>Click to edit Master title style</a:t>
            </a:r>
          </a:p>
        </p:txBody>
      </p:sp>
      <p:sp>
        <p:nvSpPr>
          <p:cNvPr id="3" name="Content Placeholder 2"/>
          <p:cNvSpPr>
            <a:spLocks noGrp="1"/>
          </p:cNvSpPr>
          <p:nvPr>
            <p:ph idx="1"/>
          </p:nvPr>
        </p:nvSpPr>
        <p:spPr>
          <a:xfrm>
            <a:off x="304800" y="1143000"/>
            <a:ext cx="8458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r>
              <a:rPr lang="en-US"/>
              <a:t>Sept. 16, 2009</a:t>
            </a:r>
          </a:p>
        </p:txBody>
      </p:sp>
      <p:sp>
        <p:nvSpPr>
          <p:cNvPr id="8" name="Slide Number Placeholder 5"/>
          <p:cNvSpPr>
            <a:spLocks noGrp="1"/>
          </p:cNvSpPr>
          <p:nvPr>
            <p:ph type="sldNum" sz="quarter" idx="12"/>
          </p:nvPr>
        </p:nvSpPr>
        <p:spPr>
          <a:xfrm>
            <a:off x="7239000" y="6400800"/>
            <a:ext cx="1600200" cy="304800"/>
          </a:xfrm>
        </p:spPr>
        <p:txBody>
          <a:bodyPr/>
          <a:lstStyle>
            <a:lvl1pPr algn="r">
              <a:defRPr sz="1200">
                <a:solidFill>
                  <a:schemeClr val="tx1">
                    <a:tint val="75000"/>
                  </a:schemeClr>
                </a:solidFill>
              </a:defRPr>
            </a:lvl1pPr>
          </a:lstStyle>
          <a:p>
            <a:pPr>
              <a:defRPr/>
            </a:pPr>
            <a:r>
              <a:rPr lang="en-US"/>
              <a:t>Page </a:t>
            </a:r>
            <a:fld id="{9780549C-B93F-42FE-AFFB-C2F34B2DBDA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Parallelogram 4"/>
          <p:cNvSpPr/>
          <p:nvPr userDrawn="1"/>
        </p:nvSpPr>
        <p:spPr>
          <a:xfrm>
            <a:off x="1295400" y="838200"/>
            <a:ext cx="7467600" cy="152400"/>
          </a:xfrm>
          <a:prstGeom prst="parallelogram">
            <a:avLst>
              <a:gd name="adj" fmla="val 15613"/>
            </a:avLst>
          </a:prstGeom>
          <a:solidFill>
            <a:srgbClr val="FFCC00">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0"/>
          </p:nvPr>
        </p:nvSpPr>
        <p:spPr/>
        <p:txBody>
          <a:bodyPr/>
          <a:lstStyle>
            <a:lvl1pPr>
              <a:defRPr/>
            </a:lvl1pPr>
          </a:lstStyle>
          <a:p>
            <a:pPr>
              <a:defRPr/>
            </a:pPr>
            <a:r>
              <a:rPr lang="en-US"/>
              <a:t>Sept. 16, 2009</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Parallelogram 6"/>
          <p:cNvSpPr/>
          <p:nvPr userDrawn="1"/>
        </p:nvSpPr>
        <p:spPr>
          <a:xfrm>
            <a:off x="1295400" y="838200"/>
            <a:ext cx="7467600" cy="152400"/>
          </a:xfrm>
          <a:prstGeom prst="parallelogram">
            <a:avLst>
              <a:gd name="adj" fmla="val 15613"/>
            </a:avLst>
          </a:prstGeom>
          <a:solidFill>
            <a:srgbClr val="FFCC00">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6"/>
          <p:cNvSpPr>
            <a:spLocks noGrp="1"/>
          </p:cNvSpPr>
          <p:nvPr>
            <p:ph type="dt" sz="half" idx="10"/>
          </p:nvPr>
        </p:nvSpPr>
        <p:spPr/>
        <p:txBody>
          <a:bodyPr/>
          <a:lstStyle>
            <a:lvl1pPr>
              <a:defRPr/>
            </a:lvl1pPr>
          </a:lstStyle>
          <a:p>
            <a:pPr>
              <a:defRPr/>
            </a:pPr>
            <a:r>
              <a:rPr lang="en-US"/>
              <a:t>Sept. 16, 2009</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Parallelogram 2"/>
          <p:cNvSpPr/>
          <p:nvPr userDrawn="1"/>
        </p:nvSpPr>
        <p:spPr>
          <a:xfrm>
            <a:off x="1295400" y="838200"/>
            <a:ext cx="7467600" cy="152400"/>
          </a:xfrm>
          <a:prstGeom prst="parallelogram">
            <a:avLst>
              <a:gd name="adj" fmla="val 15613"/>
            </a:avLst>
          </a:prstGeom>
          <a:solidFill>
            <a:srgbClr val="FFCC00">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p:txBody>
          <a:bodyPr/>
          <a:lstStyle/>
          <a:p>
            <a:r>
              <a:rPr lang="en-US"/>
              <a:t>Click to edit Master title style</a:t>
            </a:r>
          </a:p>
        </p:txBody>
      </p:sp>
      <p:sp>
        <p:nvSpPr>
          <p:cNvPr id="5" name="Date Placeholder 2"/>
          <p:cNvSpPr>
            <a:spLocks noGrp="1"/>
          </p:cNvSpPr>
          <p:nvPr>
            <p:ph type="dt" sz="half" idx="10"/>
          </p:nvPr>
        </p:nvSpPr>
        <p:spPr/>
        <p:txBody>
          <a:bodyPr/>
          <a:lstStyle>
            <a:lvl1pPr>
              <a:defRPr/>
            </a:lvl1pPr>
          </a:lstStyle>
          <a:p>
            <a:pPr>
              <a:defRPr/>
            </a:pPr>
            <a:r>
              <a:rPr lang="en-US"/>
              <a:t>Sept. 16, 2009</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lvl1pPr>
              <a:defRPr/>
            </a:lvl1pPr>
          </a:lstStyle>
          <a:p>
            <a:pPr>
              <a:defRPr/>
            </a:pPr>
            <a:r>
              <a:rPr lang="en-US"/>
              <a:t>Sept. 16, 2009</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a:t>Sept. 16, 2009</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r>
              <a:rPr lang="en-US"/>
              <a:t>Sept. 16, 2009</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4" Type="http://schemas.openxmlformats.org/officeDocument/2006/relationships/slideLayout" Target="../slideLayouts/slideLayout4.xml" /><Relationship Id="rId9" Type="http://schemas.openxmlformats.org/officeDocument/2006/relationships/theme" Target="../theme/theme1.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 /><Relationship Id="rId3" Type="http://schemas.openxmlformats.org/officeDocument/2006/relationships/slideLayout" Target="../slideLayouts/slideLayout11.xml" /><Relationship Id="rId7" Type="http://schemas.openxmlformats.org/officeDocument/2006/relationships/slideLayout" Target="../slideLayouts/slideLayout15.xml" /><Relationship Id="rId2" Type="http://schemas.openxmlformats.org/officeDocument/2006/relationships/slideLayout" Target="../slideLayouts/slideLayout10.xml" /><Relationship Id="rId1" Type="http://schemas.openxmlformats.org/officeDocument/2006/relationships/slideLayout" Target="../slideLayouts/slideLayout9.xml" /><Relationship Id="rId6" Type="http://schemas.openxmlformats.org/officeDocument/2006/relationships/slideLayout" Target="../slideLayouts/slideLayout14.xml" /><Relationship Id="rId5" Type="http://schemas.openxmlformats.org/officeDocument/2006/relationships/slideLayout" Target="../slideLayouts/slideLayout13.xml" /><Relationship Id="rId4" Type="http://schemas.openxmlformats.org/officeDocument/2006/relationships/slideLayout" Target="../slideLayouts/slideLayout12.xml" /><Relationship Id="rId9" Type="http://schemas.openxmlformats.org/officeDocument/2006/relationships/theme" Target="../theme/theme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81200" y="274638"/>
            <a:ext cx="6705600" cy="7159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81000" y="1143000"/>
            <a:ext cx="84582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800600" y="6400800"/>
            <a:ext cx="19812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cs typeface="+mn-cs"/>
              </a:defRPr>
            </a:lvl1pPr>
          </a:lstStyle>
          <a:p>
            <a:pPr>
              <a:defRPr/>
            </a:pPr>
            <a:r>
              <a:rPr lang="en-US"/>
              <a:t>Sept. 16, 2009</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cs typeface="+mn-cs"/>
              </a:defRPr>
            </a:lvl1pPr>
          </a:lstStyle>
          <a:p>
            <a:pPr>
              <a:defRPr/>
            </a:pPr>
            <a:fld id="{2206A317-E25D-4710-A983-3A4B0D64D6B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Lst>
  <p:hf hdr="0"/>
  <p:txStyles>
    <p:titleStyle>
      <a:lvl1pPr algn="ctr" rtl="0" eaLnBrk="0" fontAlgn="base" hangingPunct="0">
        <a:spcBef>
          <a:spcPct val="0"/>
        </a:spcBef>
        <a:spcAft>
          <a:spcPct val="0"/>
        </a:spcAft>
        <a:defRPr sz="4000">
          <a:solidFill>
            <a:srgbClr val="835E01"/>
          </a:solidFill>
          <a:latin typeface="+mj-lt"/>
          <a:ea typeface="+mj-ea"/>
          <a:cs typeface="+mj-cs"/>
        </a:defRPr>
      </a:lvl1pPr>
      <a:lvl2pPr algn="ctr" rtl="0" eaLnBrk="0" fontAlgn="base" hangingPunct="0">
        <a:spcBef>
          <a:spcPct val="0"/>
        </a:spcBef>
        <a:spcAft>
          <a:spcPct val="0"/>
        </a:spcAft>
        <a:defRPr sz="4000">
          <a:solidFill>
            <a:srgbClr val="835E01"/>
          </a:solidFill>
          <a:latin typeface="Arial" charset="0"/>
        </a:defRPr>
      </a:lvl2pPr>
      <a:lvl3pPr algn="ctr" rtl="0" eaLnBrk="0" fontAlgn="base" hangingPunct="0">
        <a:spcBef>
          <a:spcPct val="0"/>
        </a:spcBef>
        <a:spcAft>
          <a:spcPct val="0"/>
        </a:spcAft>
        <a:defRPr sz="4000">
          <a:solidFill>
            <a:srgbClr val="835E01"/>
          </a:solidFill>
          <a:latin typeface="Arial" charset="0"/>
        </a:defRPr>
      </a:lvl3pPr>
      <a:lvl4pPr algn="ctr" rtl="0" eaLnBrk="0" fontAlgn="base" hangingPunct="0">
        <a:spcBef>
          <a:spcPct val="0"/>
        </a:spcBef>
        <a:spcAft>
          <a:spcPct val="0"/>
        </a:spcAft>
        <a:defRPr sz="4000">
          <a:solidFill>
            <a:srgbClr val="835E01"/>
          </a:solidFill>
          <a:latin typeface="Arial" charset="0"/>
        </a:defRPr>
      </a:lvl4pPr>
      <a:lvl5pPr algn="ctr" rtl="0" eaLnBrk="0" fontAlgn="base" hangingPunct="0">
        <a:spcBef>
          <a:spcPct val="0"/>
        </a:spcBef>
        <a:spcAft>
          <a:spcPct val="0"/>
        </a:spcAft>
        <a:defRPr sz="4000">
          <a:solidFill>
            <a:srgbClr val="835E01"/>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rgbClr val="835E01"/>
        </a:buClr>
        <a:buSzPct val="60000"/>
        <a:buFont typeface="Wingdings" pitchFamily="2" charset="2"/>
        <a:buChar char="q"/>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835E01"/>
        </a:buClr>
        <a:buSzPct val="10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981200" y="274638"/>
            <a:ext cx="6705600" cy="7159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381000" y="1143000"/>
            <a:ext cx="84582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cs typeface="+mn-cs"/>
              </a:defRPr>
            </a:lvl1pPr>
          </a:lstStyle>
          <a:p>
            <a:pPr>
              <a:defRPr/>
            </a:pPr>
            <a:fld id="{738B9756-3ED9-42E5-9F96-CE191753B70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Lst>
  <p:hf hdr="0"/>
  <p:txStyles>
    <p:titleStyle>
      <a:lvl1pPr algn="ctr" rtl="0" fontAlgn="base">
        <a:spcBef>
          <a:spcPct val="0"/>
        </a:spcBef>
        <a:spcAft>
          <a:spcPct val="0"/>
        </a:spcAft>
        <a:defRPr sz="4000">
          <a:solidFill>
            <a:srgbClr val="835E01"/>
          </a:solidFill>
          <a:latin typeface="+mj-lt"/>
          <a:ea typeface="+mj-ea"/>
          <a:cs typeface="+mj-cs"/>
        </a:defRPr>
      </a:lvl1pPr>
      <a:lvl2pPr algn="ctr" rtl="0" fontAlgn="base">
        <a:spcBef>
          <a:spcPct val="0"/>
        </a:spcBef>
        <a:spcAft>
          <a:spcPct val="0"/>
        </a:spcAft>
        <a:defRPr sz="4000">
          <a:solidFill>
            <a:srgbClr val="835E01"/>
          </a:solidFill>
          <a:latin typeface="Arial" charset="0"/>
        </a:defRPr>
      </a:lvl2pPr>
      <a:lvl3pPr algn="ctr" rtl="0" fontAlgn="base">
        <a:spcBef>
          <a:spcPct val="0"/>
        </a:spcBef>
        <a:spcAft>
          <a:spcPct val="0"/>
        </a:spcAft>
        <a:defRPr sz="4000">
          <a:solidFill>
            <a:srgbClr val="835E01"/>
          </a:solidFill>
          <a:latin typeface="Arial" charset="0"/>
        </a:defRPr>
      </a:lvl3pPr>
      <a:lvl4pPr algn="ctr" rtl="0" fontAlgn="base">
        <a:spcBef>
          <a:spcPct val="0"/>
        </a:spcBef>
        <a:spcAft>
          <a:spcPct val="0"/>
        </a:spcAft>
        <a:defRPr sz="4000">
          <a:solidFill>
            <a:srgbClr val="835E01"/>
          </a:solidFill>
          <a:latin typeface="Arial" charset="0"/>
        </a:defRPr>
      </a:lvl4pPr>
      <a:lvl5pPr algn="ctr" rtl="0" fontAlgn="base">
        <a:spcBef>
          <a:spcPct val="0"/>
        </a:spcBef>
        <a:spcAft>
          <a:spcPct val="0"/>
        </a:spcAft>
        <a:defRPr sz="4000">
          <a:solidFill>
            <a:srgbClr val="835E01"/>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lr>
          <a:srgbClr val="835E01"/>
        </a:buClr>
        <a:buSzPct val="60000"/>
        <a:buFont typeface="Wingdings" pitchFamily="2" charset="2"/>
        <a:buChar char="q"/>
        <a:defRPr sz="3200">
          <a:solidFill>
            <a:schemeClr val="tx1"/>
          </a:solidFill>
          <a:latin typeface="+mn-lt"/>
          <a:ea typeface="+mn-ea"/>
          <a:cs typeface="+mn-cs"/>
        </a:defRPr>
      </a:lvl1pPr>
      <a:lvl2pPr marL="742950" indent="-285750" algn="l" rtl="0" fontAlgn="base">
        <a:spcBef>
          <a:spcPct val="20000"/>
        </a:spcBef>
        <a:spcAft>
          <a:spcPct val="0"/>
        </a:spcAft>
        <a:buClr>
          <a:srgbClr val="835E01"/>
        </a:buClr>
        <a:buSzPct val="100000"/>
        <a:buFont typeface="Wingdings" pitchFamily="2" charset="2"/>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0.xml" /></Relationships>
</file>

<file path=ppt/slides/_rels/slide11.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0.xml" /></Relationships>
</file>

<file path=ppt/slides/_rels/slide12.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0.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4.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hyperlink" Target="http://www.oracle.com/technetwork/java/index.html" TargetMode="External" /><Relationship Id="rId1" Type="http://schemas.openxmlformats.org/officeDocument/2006/relationships/slideLayout" Target="../slideLayouts/slideLayout10.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6.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0.xml" /></Relationships>
</file>

<file path=ppt/slides/_rels/slide17.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hyperlink" Target="http://www.eclipse.org/downloads/" TargetMode="External" /><Relationship Id="rId1" Type="http://schemas.openxmlformats.org/officeDocument/2006/relationships/slideLayout" Target="../slideLayouts/slideLayout10.xml" /></Relationships>
</file>

<file path=ppt/slides/_rels/slide18.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0.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10.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0.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10.xml" /></Relationships>
</file>

<file path=ppt/slides/_rels/slide21.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png" /><Relationship Id="rId1" Type="http://schemas.openxmlformats.org/officeDocument/2006/relationships/slideLayout" Target="../slideLayouts/slideLayout10.xml" /></Relationships>
</file>

<file path=ppt/slides/_rels/slide22.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8.png" /><Relationship Id="rId1" Type="http://schemas.openxmlformats.org/officeDocument/2006/relationships/slideLayout" Target="../slideLayouts/slideLayout10.xml" /></Relationships>
</file>

<file path=ppt/slides/_rels/slide23.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10.xml" /></Relationships>
</file>

<file path=ppt/slides/_rels/slide24.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0.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6.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notesSlide" Target="../notesSlides/notesSlide1.xml" /><Relationship Id="rId1" Type="http://schemas.openxmlformats.org/officeDocument/2006/relationships/slideLayout" Target="../slideLayouts/slideLayout10.xml" /></Relationships>
</file>

<file path=ppt/slides/_rels/slide27.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20.png" /><Relationship Id="rId1" Type="http://schemas.openxmlformats.org/officeDocument/2006/relationships/slideLayout" Target="../slideLayouts/slideLayout10.xml" /></Relationships>
</file>

<file path=ppt/slides/_rels/slide28.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21.png" /><Relationship Id="rId1" Type="http://schemas.openxmlformats.org/officeDocument/2006/relationships/slideLayout" Target="../slideLayouts/slideLayout10.xml" /><Relationship Id="rId4" Type="http://schemas.openxmlformats.org/officeDocument/2006/relationships/image" Target="../media/image20.png"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0.xml" /></Relationships>
</file>

<file path=ppt/slides/_rels/slide30.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10.xml" /></Relationships>
</file>

<file path=ppt/slides/_rels/slide31.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image" Target="../media/image23.png" /><Relationship Id="rId1" Type="http://schemas.openxmlformats.org/officeDocument/2006/relationships/slideLayout" Target="../slideLayouts/slideLayout10.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3.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10.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5.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png" /><Relationship Id="rId1" Type="http://schemas.openxmlformats.org/officeDocument/2006/relationships/slideLayout" Target="../slideLayouts/slideLayout10.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0.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10.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spect="1" noChangeArrowheads="1"/>
          </p:cNvSpPr>
          <p:nvPr/>
        </p:nvSpPr>
        <p:spPr bwMode="auto">
          <a:xfrm>
            <a:off x="609600" y="533400"/>
            <a:ext cx="8001000" cy="2667000"/>
          </a:xfrm>
          <a:prstGeom prst="rect">
            <a:avLst/>
          </a:prstGeom>
          <a:solidFill>
            <a:srgbClr val="FFDC47"/>
          </a:solidFill>
          <a:ln w="9525">
            <a:noFill/>
            <a:miter lim="800000"/>
            <a:headEnd/>
            <a:tailEnd/>
          </a:ln>
        </p:spPr>
        <p:txBody>
          <a:bodyPr rIns="457200"/>
          <a:lstStyle/>
          <a:p>
            <a:pPr algn="r">
              <a:spcBef>
                <a:spcPct val="50000"/>
              </a:spcBef>
            </a:pPr>
            <a:endParaRPr lang="en-US" sz="4000" b="1"/>
          </a:p>
          <a:p>
            <a:pPr algn="r">
              <a:spcBef>
                <a:spcPct val="50000"/>
              </a:spcBef>
            </a:pPr>
            <a:r>
              <a:rPr lang="en-US" sz="4000" b="1"/>
              <a:t>1 </a:t>
            </a:r>
            <a:endParaRPr lang="en-US" sz="4000" b="1">
              <a:latin typeface="Stencil" pitchFamily="82" charset="0"/>
            </a:endParaRPr>
          </a:p>
        </p:txBody>
      </p:sp>
      <p:sp>
        <p:nvSpPr>
          <p:cNvPr id="19460" name="Text Box 3"/>
          <p:cNvSpPr txBox="1">
            <a:spLocks noChangeArrowheads="1"/>
          </p:cNvSpPr>
          <p:nvPr/>
        </p:nvSpPr>
        <p:spPr bwMode="auto">
          <a:xfrm>
            <a:off x="4038600" y="2209800"/>
            <a:ext cx="3657600" cy="584200"/>
          </a:xfrm>
          <a:prstGeom prst="rect">
            <a:avLst/>
          </a:prstGeom>
          <a:noFill/>
          <a:ln w="9525">
            <a:noFill/>
            <a:miter lim="800000"/>
            <a:headEnd/>
            <a:tailEnd/>
          </a:ln>
        </p:spPr>
        <p:txBody>
          <a:bodyPr>
            <a:spAutoFit/>
          </a:bodyPr>
          <a:lstStyle/>
          <a:p>
            <a:pPr>
              <a:spcBef>
                <a:spcPct val="50000"/>
              </a:spcBef>
            </a:pPr>
            <a:r>
              <a:rPr lang="en-US" sz="3200" b="1">
                <a:latin typeface="Arial Unicode MS" pitchFamily="34" charset="-128"/>
                <a:ea typeface="Arial Unicode MS" pitchFamily="34" charset="-128"/>
                <a:cs typeface="Arial Unicode MS" pitchFamily="34" charset="-128"/>
              </a:rPr>
              <a:t>INTRODUCTION</a:t>
            </a:r>
          </a:p>
        </p:txBody>
      </p:sp>
      <p:sp>
        <p:nvSpPr>
          <p:cNvPr id="8" name="Rounded Rectangle 7"/>
          <p:cNvSpPr/>
          <p:nvPr/>
        </p:nvSpPr>
        <p:spPr>
          <a:xfrm>
            <a:off x="1295400" y="1524000"/>
            <a:ext cx="6400800" cy="4572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a:solidFill>
                  <a:srgbClr val="FFCC00"/>
                </a:solidFill>
              </a:rPr>
              <a:t>CHAPTER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Figure showing source code, compiler, and Java VM's for Win32, Solaris OS/Linux, and Mac OS"/>
          <p:cNvPicPr>
            <a:picLocks noChangeAspect="1" noChangeArrowheads="1"/>
          </p:cNvPicPr>
          <p:nvPr/>
        </p:nvPicPr>
        <p:blipFill>
          <a:blip r:embed="rId2" cstate="print"/>
          <a:srcRect/>
          <a:stretch>
            <a:fillRect/>
          </a:stretch>
        </p:blipFill>
        <p:spPr bwMode="auto">
          <a:xfrm>
            <a:off x="4038600" y="1295400"/>
            <a:ext cx="4784725" cy="4591050"/>
          </a:xfrm>
          <a:prstGeom prst="rect">
            <a:avLst/>
          </a:prstGeom>
          <a:noFill/>
          <a:ln w="9525">
            <a:noFill/>
            <a:miter lim="800000"/>
            <a:headEnd/>
            <a:tailEnd/>
          </a:ln>
        </p:spPr>
      </p:pic>
      <p:sp>
        <p:nvSpPr>
          <p:cNvPr id="28675" name="Title 1"/>
          <p:cNvSpPr>
            <a:spLocks noGrp="1"/>
          </p:cNvSpPr>
          <p:nvPr>
            <p:ph type="title"/>
          </p:nvPr>
        </p:nvSpPr>
        <p:spPr/>
        <p:txBody>
          <a:bodyPr/>
          <a:lstStyle/>
          <a:p>
            <a:r>
              <a:rPr lang="en-US"/>
              <a:t>Java Virtual Machines</a:t>
            </a:r>
          </a:p>
        </p:txBody>
      </p:sp>
      <p:sp>
        <p:nvSpPr>
          <p:cNvPr id="28676" name="Content Placeholder 2"/>
          <p:cNvSpPr>
            <a:spLocks noGrp="1"/>
          </p:cNvSpPr>
          <p:nvPr>
            <p:ph idx="1"/>
          </p:nvPr>
        </p:nvSpPr>
        <p:spPr>
          <a:xfrm>
            <a:off x="304800" y="1143000"/>
            <a:ext cx="4648200" cy="4724400"/>
          </a:xfrm>
        </p:spPr>
        <p:txBody>
          <a:bodyPr/>
          <a:lstStyle/>
          <a:p>
            <a:r>
              <a:rPr lang="en-US"/>
              <a:t>Source code</a:t>
            </a:r>
          </a:p>
          <a:p>
            <a:endParaRPr lang="en-US"/>
          </a:p>
          <a:p>
            <a:pPr>
              <a:buFont typeface="Wingdings" pitchFamily="2" charset="2"/>
              <a:buNone/>
            </a:pPr>
            <a:endParaRPr lang="en-US"/>
          </a:p>
          <a:p>
            <a:r>
              <a:rPr lang="en-US"/>
              <a:t>Portable ‘byte code’</a:t>
            </a:r>
          </a:p>
          <a:p>
            <a:pPr lvl="1"/>
            <a:r>
              <a:rPr lang="en-US" sz="2400"/>
              <a:t>The compiler generates byte code in a ‘class’ file which can be run on any Java Virtual Machine </a:t>
            </a:r>
            <a:endParaRPr lang="en-US"/>
          </a:p>
          <a:p>
            <a:pPr>
              <a:buNone/>
            </a:pPr>
            <a:endParaRPr lang="en-US"/>
          </a:p>
          <a:p>
            <a:endParaRPr lang="en-US"/>
          </a:p>
        </p:txBody>
      </p:sp>
      <p:sp>
        <p:nvSpPr>
          <p:cNvPr id="6" name="Slide Number Placeholder 5"/>
          <p:cNvSpPr>
            <a:spLocks noGrp="1"/>
          </p:cNvSpPr>
          <p:nvPr>
            <p:ph type="sldNum" sz="quarter" idx="11"/>
          </p:nvPr>
        </p:nvSpPr>
        <p:spPr/>
        <p:txBody>
          <a:bodyPr/>
          <a:lstStyle/>
          <a:p>
            <a:pPr>
              <a:defRPr/>
            </a:pPr>
            <a:r>
              <a:rPr lang="en-US"/>
              <a:t>Page </a:t>
            </a:r>
            <a:fld id="{D7FA56C8-FA51-4E37-A642-61F322338ED1}" type="slidenum">
              <a:rPr lang="en-US"/>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t>Java Timeline</a:t>
            </a:r>
          </a:p>
        </p:txBody>
      </p:sp>
      <p:sp>
        <p:nvSpPr>
          <p:cNvPr id="29699" name="Content Placeholder 9"/>
          <p:cNvSpPr>
            <a:spLocks noGrp="1"/>
          </p:cNvSpPr>
          <p:nvPr>
            <p:ph idx="1"/>
          </p:nvPr>
        </p:nvSpPr>
        <p:spPr/>
        <p:txBody>
          <a:bodyPr/>
          <a:lstStyle/>
          <a:p>
            <a:r>
              <a:rPr lang="en-US"/>
              <a:t>Java is evolving:  Major revisions</a:t>
            </a:r>
          </a:p>
        </p:txBody>
      </p:sp>
      <p:sp>
        <p:nvSpPr>
          <p:cNvPr id="6" name="Slide Number Placeholder 5"/>
          <p:cNvSpPr>
            <a:spLocks noGrp="1"/>
          </p:cNvSpPr>
          <p:nvPr>
            <p:ph type="sldNum" sz="quarter" idx="11"/>
          </p:nvPr>
        </p:nvSpPr>
        <p:spPr/>
        <p:txBody>
          <a:bodyPr/>
          <a:lstStyle/>
          <a:p>
            <a:pPr>
              <a:defRPr/>
            </a:pPr>
            <a:r>
              <a:rPr lang="en-US"/>
              <a:t>Page </a:t>
            </a:r>
            <a:fld id="{2DFEED16-B98F-4794-B8D2-F792C08A7977}" type="slidenum">
              <a:rPr lang="en-US"/>
              <a:pPr>
                <a:defRPr/>
              </a:pPr>
              <a:t>11</a:t>
            </a:fld>
            <a:endParaRPr lang="en-US"/>
          </a:p>
        </p:txBody>
      </p:sp>
      <p:pic>
        <p:nvPicPr>
          <p:cNvPr id="29702" name="Picture 7"/>
          <p:cNvPicPr>
            <a:picLocks noChangeAspect="1" noChangeArrowheads="1"/>
          </p:cNvPicPr>
          <p:nvPr/>
        </p:nvPicPr>
        <p:blipFill>
          <a:blip r:embed="rId2" cstate="print"/>
          <a:srcRect/>
          <a:stretch>
            <a:fillRect/>
          </a:stretch>
        </p:blipFill>
        <p:spPr bwMode="auto">
          <a:xfrm>
            <a:off x="228600" y="1752600"/>
            <a:ext cx="8734425" cy="42291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t>The Java API</a:t>
            </a:r>
          </a:p>
        </p:txBody>
      </p:sp>
      <p:sp>
        <p:nvSpPr>
          <p:cNvPr id="8" name="Content Placeholder 9"/>
          <p:cNvSpPr>
            <a:spLocks noGrp="1"/>
          </p:cNvSpPr>
          <p:nvPr>
            <p:ph idx="1"/>
          </p:nvPr>
        </p:nvSpPr>
        <p:spPr>
          <a:xfrm>
            <a:off x="228600" y="1143000"/>
            <a:ext cx="8458200" cy="4876800"/>
          </a:xfrm>
        </p:spPr>
        <p:txBody>
          <a:bodyPr/>
          <a:lstStyle/>
          <a:p>
            <a:pPr>
              <a:defRPr/>
            </a:pPr>
            <a:r>
              <a:rPr lang="en-US"/>
              <a:t>The Java Platform consists of two parts:</a:t>
            </a:r>
          </a:p>
          <a:p>
            <a:pPr lvl="1">
              <a:buFont typeface="Wingdings" pitchFamily="2" charset="2"/>
              <a:buNone/>
              <a:defRPr/>
            </a:pPr>
            <a:r>
              <a:rPr lang="en-US"/>
              <a:t>1) Java Virtual Machine</a:t>
            </a:r>
          </a:p>
          <a:p>
            <a:pPr lvl="1">
              <a:buFont typeface="Wingdings" pitchFamily="2" charset="2"/>
              <a:buNone/>
              <a:defRPr/>
            </a:pPr>
            <a:r>
              <a:rPr lang="en-US"/>
              <a:t>2) Java API</a:t>
            </a:r>
          </a:p>
          <a:p>
            <a:pPr lvl="1">
              <a:buFont typeface="Wingdings" pitchFamily="2" charset="2"/>
              <a:buNone/>
              <a:defRPr/>
            </a:pPr>
            <a:r>
              <a:rPr lang="en-US"/>
              <a:t>	-- also called libraries</a:t>
            </a:r>
          </a:p>
          <a:p>
            <a:pPr>
              <a:defRPr/>
            </a:pPr>
            <a:r>
              <a:rPr lang="en-US"/>
              <a:t>The Application Programming Interface (API) is a huge collection of handy software packages that programmers can use:</a:t>
            </a:r>
          </a:p>
          <a:p>
            <a:pPr lvl="1">
              <a:defRPr/>
            </a:pPr>
            <a:r>
              <a:rPr lang="en-US">
                <a:ea typeface="+mn-ea"/>
                <a:cs typeface="+mn-cs"/>
              </a:rPr>
              <a:t>Graphics, user interface, networking, sound, database, math, and many more</a:t>
            </a:r>
          </a:p>
        </p:txBody>
      </p:sp>
      <p:sp>
        <p:nvSpPr>
          <p:cNvPr id="6" name="Slide Number Placeholder 5"/>
          <p:cNvSpPr>
            <a:spLocks noGrp="1"/>
          </p:cNvSpPr>
          <p:nvPr>
            <p:ph type="sldNum" sz="quarter" idx="11"/>
          </p:nvPr>
        </p:nvSpPr>
        <p:spPr/>
        <p:txBody>
          <a:bodyPr/>
          <a:lstStyle/>
          <a:p>
            <a:pPr>
              <a:defRPr/>
            </a:pPr>
            <a:r>
              <a:rPr lang="en-US"/>
              <a:t>Page </a:t>
            </a:r>
            <a:fld id="{2B0CC281-E3FE-446B-B68D-0BD7F641A302}" type="slidenum">
              <a:rPr lang="en-US"/>
              <a:pPr>
                <a:defRPr/>
              </a:pPr>
              <a:t>12</a:t>
            </a:fld>
            <a:endParaRPr lang="en-US"/>
          </a:p>
        </p:txBody>
      </p:sp>
      <p:pic>
        <p:nvPicPr>
          <p:cNvPr id="30726" name="Picture 8" descr="Figure showing MyProgram.java, API, Java Virtual Machine, and Hardware-Based Platform"/>
          <p:cNvPicPr>
            <a:picLocks noChangeAspect="1" noChangeArrowheads="1"/>
          </p:cNvPicPr>
          <p:nvPr/>
        </p:nvPicPr>
        <p:blipFill>
          <a:blip r:embed="rId2" cstate="print"/>
          <a:srcRect/>
          <a:stretch>
            <a:fillRect/>
          </a:stretch>
        </p:blipFill>
        <p:spPr bwMode="auto">
          <a:xfrm>
            <a:off x="5181600" y="1828800"/>
            <a:ext cx="3048000" cy="140652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z="3600"/>
              <a:t>The Java SDK</a:t>
            </a:r>
          </a:p>
        </p:txBody>
      </p:sp>
      <p:sp>
        <p:nvSpPr>
          <p:cNvPr id="31747" name="Content Placeholder 2"/>
          <p:cNvSpPr>
            <a:spLocks noGrp="1"/>
          </p:cNvSpPr>
          <p:nvPr>
            <p:ph idx="1"/>
          </p:nvPr>
        </p:nvSpPr>
        <p:spPr>
          <a:xfrm>
            <a:off x="381000" y="1143000"/>
            <a:ext cx="8534400" cy="5486400"/>
          </a:xfrm>
        </p:spPr>
        <p:txBody>
          <a:bodyPr/>
          <a:lstStyle/>
          <a:p>
            <a:r>
              <a:rPr lang="en-US" sz="2800"/>
              <a:t>You need to install the Java SDK (Software Development Kit) to create Java programs</a:t>
            </a:r>
          </a:p>
          <a:p>
            <a:pPr lvl="1"/>
            <a:r>
              <a:rPr lang="en-US"/>
              <a:t>Common Location after installed will be:</a:t>
            </a:r>
          </a:p>
          <a:p>
            <a:pPr lvl="2"/>
            <a:r>
              <a:rPr lang="en-US"/>
              <a:t>C:\Program Files\Java\jdk1.</a:t>
            </a:r>
            <a:r>
              <a:rPr lang="ga-IE"/>
              <a:t>7</a:t>
            </a:r>
            <a:r>
              <a:rPr lang="en-US"/>
              <a:t>.0_1</a:t>
            </a:r>
            <a:r>
              <a:rPr lang="ga-IE"/>
              <a:t>0</a:t>
            </a:r>
            <a:endParaRPr lang="en-US"/>
          </a:p>
          <a:p>
            <a:pPr lvl="2"/>
            <a:r>
              <a:rPr lang="en-US"/>
              <a:t>The last few numbers may vary with releases</a:t>
            </a:r>
          </a:p>
          <a:p>
            <a:r>
              <a:rPr lang="en-US" sz="2800"/>
              <a:t>The SDK includes programs such as:</a:t>
            </a:r>
          </a:p>
          <a:p>
            <a:pPr lvl="1"/>
            <a:r>
              <a:rPr lang="en-US" sz="2400"/>
              <a:t>java.exe (Executes Java applications)</a:t>
            </a:r>
          </a:p>
          <a:p>
            <a:pPr lvl="1"/>
            <a:r>
              <a:rPr lang="en-US" sz="2400"/>
              <a:t>javac.exe (Java compiler)</a:t>
            </a:r>
          </a:p>
          <a:p>
            <a:pPr lvl="1"/>
            <a:r>
              <a:rPr lang="en-US" sz="2400"/>
              <a:t>javadoc.exe (</a:t>
            </a:r>
            <a:r>
              <a:rPr lang="en-US" sz="2400" err="1"/>
              <a:t>Javadoc</a:t>
            </a:r>
            <a:r>
              <a:rPr lang="en-US" sz="2400"/>
              <a:t> generator)</a:t>
            </a:r>
          </a:p>
        </p:txBody>
      </p:sp>
      <p:sp>
        <p:nvSpPr>
          <p:cNvPr id="6" name="Slide Number Placeholder 5"/>
          <p:cNvSpPr>
            <a:spLocks noGrp="1"/>
          </p:cNvSpPr>
          <p:nvPr>
            <p:ph type="sldNum" sz="quarter" idx="11"/>
          </p:nvPr>
        </p:nvSpPr>
        <p:spPr/>
        <p:txBody>
          <a:bodyPr/>
          <a:lstStyle/>
          <a:p>
            <a:pPr>
              <a:defRPr/>
            </a:pPr>
            <a:r>
              <a:rPr lang="en-US"/>
              <a:t>Page </a:t>
            </a:r>
            <a:fld id="{BDF8B161-B4C5-4524-B2D2-C9CD685AEAE0}" type="slidenum">
              <a:rPr lang="en-US"/>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772400" cy="715962"/>
          </a:xfrm>
        </p:spPr>
        <p:txBody>
          <a:bodyPr/>
          <a:lstStyle/>
          <a:p>
            <a:r>
              <a:rPr lang="ga-IE"/>
              <a:t>Where do you get the Java SDK?</a:t>
            </a:r>
          </a:p>
        </p:txBody>
      </p:sp>
      <p:sp>
        <p:nvSpPr>
          <p:cNvPr id="3" name="Content Placeholder 2"/>
          <p:cNvSpPr>
            <a:spLocks noGrp="1"/>
          </p:cNvSpPr>
          <p:nvPr>
            <p:ph idx="1"/>
          </p:nvPr>
        </p:nvSpPr>
        <p:spPr>
          <a:xfrm>
            <a:off x="152400" y="1143000"/>
            <a:ext cx="8610600" cy="609600"/>
          </a:xfrm>
        </p:spPr>
        <p:txBody>
          <a:bodyPr/>
          <a:lstStyle/>
          <a:p>
            <a:r>
              <a:rPr lang="ga-IE" sz="2800">
                <a:hlinkClick r:id="rId2"/>
              </a:rPr>
              <a:t>http://www.oracle.com/technetwork/java/index.html</a:t>
            </a:r>
            <a:endParaRPr lang="ga-IE" sz="2800"/>
          </a:p>
        </p:txBody>
      </p:sp>
      <p:sp>
        <p:nvSpPr>
          <p:cNvPr id="4" name="Slide Number Placeholder 3"/>
          <p:cNvSpPr>
            <a:spLocks noGrp="1"/>
          </p:cNvSpPr>
          <p:nvPr>
            <p:ph type="sldNum" sz="quarter" idx="11"/>
          </p:nvPr>
        </p:nvSpPr>
        <p:spPr/>
        <p:txBody>
          <a:bodyPr/>
          <a:lstStyle/>
          <a:p>
            <a:pPr>
              <a:defRPr/>
            </a:pPr>
            <a:r>
              <a:rPr lang="en-US"/>
              <a:t>Page </a:t>
            </a:r>
            <a:fld id="{1879B663-5D55-476D-8DF3-3B14AC981BF2}" type="slidenum">
              <a:rPr lang="en-US" smtClean="0"/>
              <a:pPr>
                <a:defRPr/>
              </a:pPr>
              <a:t>14</a:t>
            </a:fld>
            <a:endParaRPr lang="en-US"/>
          </a:p>
        </p:txBody>
      </p:sp>
      <p:pic>
        <p:nvPicPr>
          <p:cNvPr id="1026" name="Picture 2">
            <a:hlinkClick r:id="rId2"/>
          </p:cNvPr>
          <p:cNvPicPr>
            <a:picLocks noChangeAspect="1" noChangeArrowheads="1"/>
          </p:cNvPicPr>
          <p:nvPr/>
        </p:nvPicPr>
        <p:blipFill>
          <a:blip r:embed="rId3" cstate="print"/>
          <a:srcRect/>
          <a:stretch>
            <a:fillRect/>
          </a:stretch>
        </p:blipFill>
        <p:spPr bwMode="auto">
          <a:xfrm>
            <a:off x="762000" y="1981200"/>
            <a:ext cx="7610475" cy="3739430"/>
          </a:xfrm>
          <a:prstGeom prst="rect">
            <a:avLst/>
          </a:prstGeom>
          <a:noFill/>
          <a:ln w="9525">
            <a:noFill/>
            <a:miter lim="800000"/>
            <a:headEnd/>
            <a:tailEnd/>
          </a:ln>
        </p:spPr>
      </p:pic>
      <p:sp>
        <p:nvSpPr>
          <p:cNvPr id="6" name="Oval 5"/>
          <p:cNvSpPr/>
          <p:nvPr/>
        </p:nvSpPr>
        <p:spPr>
          <a:xfrm>
            <a:off x="5257800" y="3581400"/>
            <a:ext cx="533400" cy="152400"/>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a-IE"/>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524000" y="274638"/>
            <a:ext cx="7467600" cy="715962"/>
          </a:xfrm>
        </p:spPr>
        <p:txBody>
          <a:bodyPr/>
          <a:lstStyle/>
          <a:p>
            <a:r>
              <a:rPr lang="en-US" sz="3600"/>
              <a:t>1.4 Programming Environment</a:t>
            </a:r>
          </a:p>
        </p:txBody>
      </p:sp>
      <p:sp>
        <p:nvSpPr>
          <p:cNvPr id="32771" name="Content Placeholder 2"/>
          <p:cNvSpPr>
            <a:spLocks noGrp="1"/>
          </p:cNvSpPr>
          <p:nvPr>
            <p:ph idx="1"/>
          </p:nvPr>
        </p:nvSpPr>
        <p:spPr>
          <a:xfrm>
            <a:off x="381000" y="1143000"/>
            <a:ext cx="8458200" cy="1066800"/>
          </a:xfrm>
        </p:spPr>
        <p:txBody>
          <a:bodyPr/>
          <a:lstStyle/>
          <a:p>
            <a:pPr>
              <a:spcBef>
                <a:spcPts val="200"/>
              </a:spcBef>
            </a:pPr>
            <a:r>
              <a:rPr lang="en-US"/>
              <a:t>There are many free programming tools available for Java</a:t>
            </a:r>
          </a:p>
          <a:p>
            <a:pPr>
              <a:spcBef>
                <a:spcPts val="200"/>
              </a:spcBef>
            </a:pPr>
            <a:r>
              <a:rPr lang="en-US"/>
              <a:t>Components of an Integrated Development Environment (IDE):</a:t>
            </a:r>
          </a:p>
          <a:p>
            <a:pPr lvl="1">
              <a:spcBef>
                <a:spcPts val="200"/>
              </a:spcBef>
            </a:pPr>
            <a:r>
              <a:rPr lang="en-US"/>
              <a:t>Source code editor helps programming by:</a:t>
            </a:r>
          </a:p>
          <a:p>
            <a:pPr lvl="2">
              <a:spcBef>
                <a:spcPts val="200"/>
              </a:spcBef>
            </a:pPr>
            <a:r>
              <a:rPr lang="en-US"/>
              <a:t>Listing line numbers of code</a:t>
            </a:r>
          </a:p>
          <a:p>
            <a:pPr lvl="2">
              <a:spcBef>
                <a:spcPts val="200"/>
              </a:spcBef>
            </a:pPr>
            <a:r>
              <a:rPr lang="en-US"/>
              <a:t>Color lines of code (comments, text…)</a:t>
            </a:r>
          </a:p>
          <a:p>
            <a:pPr lvl="2">
              <a:spcBef>
                <a:spcPts val="200"/>
              </a:spcBef>
            </a:pPr>
            <a:r>
              <a:rPr lang="en-US"/>
              <a:t>Auto-indent source code </a:t>
            </a:r>
          </a:p>
          <a:p>
            <a:pPr lvl="1">
              <a:spcBef>
                <a:spcPts val="200"/>
              </a:spcBef>
            </a:pPr>
            <a:r>
              <a:rPr lang="en-US"/>
              <a:t>Output window</a:t>
            </a:r>
          </a:p>
          <a:p>
            <a:pPr lvl="1">
              <a:spcBef>
                <a:spcPts val="200"/>
              </a:spcBef>
            </a:pPr>
            <a:r>
              <a:rPr lang="en-US"/>
              <a:t>Debugger</a:t>
            </a:r>
          </a:p>
        </p:txBody>
      </p:sp>
      <p:sp>
        <p:nvSpPr>
          <p:cNvPr id="6" name="Slide Number Placeholder 5"/>
          <p:cNvSpPr>
            <a:spLocks noGrp="1"/>
          </p:cNvSpPr>
          <p:nvPr>
            <p:ph type="sldNum" sz="quarter" idx="11"/>
          </p:nvPr>
        </p:nvSpPr>
        <p:spPr/>
        <p:txBody>
          <a:bodyPr/>
          <a:lstStyle/>
          <a:p>
            <a:pPr>
              <a:defRPr/>
            </a:pPr>
            <a:r>
              <a:rPr lang="en-US"/>
              <a:t>Page </a:t>
            </a:r>
            <a:fld id="{5044A8AA-E6D0-41A5-B027-396A93CFBE86}" type="slidenum">
              <a:rPr lang="en-US"/>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9"/>
          <p:cNvPicPr>
            <a:picLocks noChangeAspect="1" noChangeArrowheads="1"/>
          </p:cNvPicPr>
          <p:nvPr/>
        </p:nvPicPr>
        <p:blipFill>
          <a:blip r:embed="rId2" cstate="print"/>
          <a:srcRect/>
          <a:stretch>
            <a:fillRect/>
          </a:stretch>
        </p:blipFill>
        <p:spPr bwMode="auto">
          <a:xfrm>
            <a:off x="685800" y="1066800"/>
            <a:ext cx="7870825" cy="4564063"/>
          </a:xfrm>
          <a:prstGeom prst="rect">
            <a:avLst/>
          </a:prstGeom>
          <a:noFill/>
          <a:ln w="9525">
            <a:noFill/>
            <a:miter lim="800000"/>
            <a:headEnd/>
            <a:tailEnd/>
          </a:ln>
        </p:spPr>
      </p:pic>
      <p:sp>
        <p:nvSpPr>
          <p:cNvPr id="33795" name="Title 1"/>
          <p:cNvSpPr>
            <a:spLocks noGrp="1"/>
          </p:cNvSpPr>
          <p:nvPr>
            <p:ph type="title"/>
          </p:nvPr>
        </p:nvSpPr>
        <p:spPr/>
        <p:txBody>
          <a:bodyPr/>
          <a:lstStyle/>
          <a:p>
            <a:r>
              <a:rPr lang="en-US"/>
              <a:t>An Example IDE</a:t>
            </a:r>
          </a:p>
        </p:txBody>
      </p:sp>
      <p:sp>
        <p:nvSpPr>
          <p:cNvPr id="33796" name="Content Placeholder 2"/>
          <p:cNvSpPr>
            <a:spLocks noGrp="1"/>
          </p:cNvSpPr>
          <p:nvPr>
            <p:ph idx="1"/>
          </p:nvPr>
        </p:nvSpPr>
        <p:spPr>
          <a:xfrm>
            <a:off x="304800" y="5638800"/>
            <a:ext cx="8534400" cy="685800"/>
          </a:xfrm>
        </p:spPr>
        <p:txBody>
          <a:bodyPr/>
          <a:lstStyle/>
          <a:p>
            <a:r>
              <a:rPr lang="en-US" sz="2400"/>
              <a:t>Many IDEs are designed specifically for Java programming</a:t>
            </a:r>
          </a:p>
        </p:txBody>
      </p:sp>
      <p:sp>
        <p:nvSpPr>
          <p:cNvPr id="6" name="Slide Number Placeholder 5"/>
          <p:cNvSpPr>
            <a:spLocks noGrp="1"/>
          </p:cNvSpPr>
          <p:nvPr>
            <p:ph type="sldNum" sz="quarter" idx="11"/>
          </p:nvPr>
        </p:nvSpPr>
        <p:spPr/>
        <p:txBody>
          <a:bodyPr/>
          <a:lstStyle/>
          <a:p>
            <a:pPr>
              <a:defRPr/>
            </a:pPr>
            <a:r>
              <a:rPr lang="en-US"/>
              <a:t>Page </a:t>
            </a:r>
            <a:fld id="{B9DBB83A-6D54-488A-B5AB-6A216488AA8B}" type="slidenum">
              <a:rPr lang="en-US"/>
              <a:pPr>
                <a:defRPr/>
              </a:pPr>
              <a:t>16</a:t>
            </a:fld>
            <a:endParaRPr lang="en-US"/>
          </a:p>
        </p:txBody>
      </p:sp>
      <p:sp>
        <p:nvSpPr>
          <p:cNvPr id="9" name="Right Arrow 8"/>
          <p:cNvSpPr/>
          <p:nvPr/>
        </p:nvSpPr>
        <p:spPr>
          <a:xfrm>
            <a:off x="1447800" y="4724400"/>
            <a:ext cx="1752600" cy="68580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a:solidFill>
                  <a:schemeClr val="tx1"/>
                </a:solidFill>
              </a:rPr>
              <a:t>Output</a:t>
            </a:r>
          </a:p>
        </p:txBody>
      </p:sp>
      <p:sp>
        <p:nvSpPr>
          <p:cNvPr id="10" name="Left Arrow 9"/>
          <p:cNvSpPr/>
          <p:nvPr/>
        </p:nvSpPr>
        <p:spPr>
          <a:xfrm>
            <a:off x="7315200" y="2590800"/>
            <a:ext cx="1600200" cy="685800"/>
          </a:xfrm>
          <a:prstGeom prst="lef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Editor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Which IDE will we use?</a:t>
            </a:r>
          </a:p>
        </p:txBody>
      </p:sp>
      <p:sp>
        <p:nvSpPr>
          <p:cNvPr id="3" name="Content Placeholder 2"/>
          <p:cNvSpPr>
            <a:spLocks noGrp="1"/>
          </p:cNvSpPr>
          <p:nvPr>
            <p:ph idx="1"/>
          </p:nvPr>
        </p:nvSpPr>
        <p:spPr>
          <a:xfrm>
            <a:off x="304800" y="1143000"/>
            <a:ext cx="8458200" cy="609600"/>
          </a:xfrm>
        </p:spPr>
        <p:txBody>
          <a:bodyPr/>
          <a:lstStyle/>
          <a:p>
            <a:r>
              <a:rPr lang="ga-IE"/>
              <a:t>We will use an IDE called Eclipse.</a:t>
            </a:r>
          </a:p>
          <a:p>
            <a:r>
              <a:rPr lang="ga-IE">
                <a:hlinkClick r:id="rId2"/>
              </a:rPr>
              <a:t>http://www.eclipse.org/downloads/</a:t>
            </a:r>
            <a:endParaRPr lang="ga-IE"/>
          </a:p>
        </p:txBody>
      </p:sp>
      <p:sp>
        <p:nvSpPr>
          <p:cNvPr id="4" name="Slide Number Placeholder 3"/>
          <p:cNvSpPr>
            <a:spLocks noGrp="1"/>
          </p:cNvSpPr>
          <p:nvPr>
            <p:ph type="sldNum" sz="quarter" idx="11"/>
          </p:nvPr>
        </p:nvSpPr>
        <p:spPr/>
        <p:txBody>
          <a:bodyPr/>
          <a:lstStyle/>
          <a:p>
            <a:pPr>
              <a:defRPr/>
            </a:pPr>
            <a:r>
              <a:rPr lang="en-US"/>
              <a:t>Page </a:t>
            </a:r>
            <a:fld id="{1879B663-5D55-476D-8DF3-3B14AC981BF2}" type="slidenum">
              <a:rPr lang="en-US" smtClean="0"/>
              <a:pPr>
                <a:defRPr/>
              </a:pPr>
              <a:t>17</a:t>
            </a:fld>
            <a:endParaRPr lang="en-US"/>
          </a:p>
        </p:txBody>
      </p:sp>
      <p:pic>
        <p:nvPicPr>
          <p:cNvPr id="5" name="Picture 4"/>
          <p:cNvPicPr>
            <a:picLocks noChangeAspect="1"/>
          </p:cNvPicPr>
          <p:nvPr/>
        </p:nvPicPr>
        <p:blipFill>
          <a:blip r:embed="rId3"/>
          <a:stretch>
            <a:fillRect/>
          </a:stretch>
        </p:blipFill>
        <p:spPr>
          <a:xfrm>
            <a:off x="685800" y="2535577"/>
            <a:ext cx="7153274" cy="399380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t>Your First Program</a:t>
            </a:r>
          </a:p>
        </p:txBody>
      </p:sp>
      <p:sp>
        <p:nvSpPr>
          <p:cNvPr id="34819" name="Content Placeholder 2"/>
          <p:cNvSpPr>
            <a:spLocks noGrp="1"/>
          </p:cNvSpPr>
          <p:nvPr>
            <p:ph idx="1"/>
          </p:nvPr>
        </p:nvSpPr>
        <p:spPr>
          <a:xfrm>
            <a:off x="381000" y="1143000"/>
            <a:ext cx="8458200" cy="685800"/>
          </a:xfrm>
        </p:spPr>
        <p:txBody>
          <a:bodyPr/>
          <a:lstStyle/>
          <a:p>
            <a:r>
              <a:rPr lang="en-US"/>
              <a:t>Traditional ‘Hello World’ program in Java</a:t>
            </a:r>
          </a:p>
          <a:p>
            <a:endParaRPr lang="en-US"/>
          </a:p>
          <a:p>
            <a:endParaRPr lang="en-US"/>
          </a:p>
          <a:p>
            <a:endParaRPr lang="en-US"/>
          </a:p>
          <a:p>
            <a:pPr>
              <a:buFont typeface="Wingdings" pitchFamily="2" charset="2"/>
              <a:buNone/>
            </a:pPr>
            <a:endParaRPr lang="en-US"/>
          </a:p>
          <a:p>
            <a:r>
              <a:rPr lang="en-US" sz="2800"/>
              <a:t>We will examine this program in the next section</a:t>
            </a:r>
          </a:p>
          <a:p>
            <a:pPr lvl="1"/>
            <a:r>
              <a:rPr lang="en-US" sz="2400"/>
              <a:t>Typing it into your IDE would be good practice!</a:t>
            </a:r>
          </a:p>
          <a:p>
            <a:pPr lvl="1"/>
            <a:r>
              <a:rPr lang="en-US" sz="2400"/>
              <a:t>Be careful of spelling</a:t>
            </a:r>
          </a:p>
          <a:p>
            <a:pPr lvl="1"/>
            <a:r>
              <a:rPr lang="en-US" sz="2400" err="1"/>
              <a:t>JaVa</a:t>
            </a:r>
            <a:r>
              <a:rPr lang="en-US" sz="2400"/>
              <a:t> </a:t>
            </a:r>
            <a:r>
              <a:rPr lang="en-US" sz="2400" err="1"/>
              <a:t>iS</a:t>
            </a:r>
            <a:r>
              <a:rPr lang="en-US" sz="2400"/>
              <a:t> </a:t>
            </a:r>
            <a:r>
              <a:rPr lang="en-US" sz="2400" err="1"/>
              <a:t>CaSe</a:t>
            </a:r>
            <a:r>
              <a:rPr lang="en-US" sz="2400"/>
              <a:t> </a:t>
            </a:r>
            <a:r>
              <a:rPr lang="en-US" sz="2400" err="1"/>
              <a:t>SeNsItiVe</a:t>
            </a:r>
            <a:endParaRPr lang="en-US" sz="2400"/>
          </a:p>
          <a:p>
            <a:pPr lvl="1"/>
            <a:r>
              <a:rPr lang="en-US" sz="2400"/>
              <a:t>Java uses special characters, e.g.  </a:t>
            </a:r>
            <a:r>
              <a:rPr lang="en-US" sz="2400">
                <a:solidFill>
                  <a:srgbClr val="0033CC"/>
                </a:solidFill>
                <a:latin typeface="Consolas" pitchFamily="49" charset="0"/>
                <a:ea typeface="Consolas" pitchFamily="49" charset="0"/>
                <a:cs typeface="Consolas" pitchFamily="49" charset="0"/>
              </a:rPr>
              <a:t>{ } ( ) ; </a:t>
            </a:r>
          </a:p>
        </p:txBody>
      </p:sp>
      <p:sp>
        <p:nvSpPr>
          <p:cNvPr id="6" name="Slide Number Placeholder 5"/>
          <p:cNvSpPr>
            <a:spLocks noGrp="1"/>
          </p:cNvSpPr>
          <p:nvPr>
            <p:ph type="sldNum" sz="quarter" idx="11"/>
          </p:nvPr>
        </p:nvSpPr>
        <p:spPr/>
        <p:txBody>
          <a:bodyPr/>
          <a:lstStyle/>
          <a:p>
            <a:pPr>
              <a:defRPr/>
            </a:pPr>
            <a:r>
              <a:rPr lang="en-US"/>
              <a:t>Page </a:t>
            </a:r>
            <a:fld id="{1235C80D-17C1-4C10-9F78-DAFAF72936E9}" type="slidenum">
              <a:rPr lang="en-US"/>
              <a:pPr>
                <a:defRPr/>
              </a:pPr>
              <a:t>18</a:t>
            </a:fld>
            <a:endParaRPr lang="en-US"/>
          </a:p>
        </p:txBody>
      </p:sp>
      <p:pic>
        <p:nvPicPr>
          <p:cNvPr id="34822" name="Picture 7"/>
          <p:cNvPicPr>
            <a:picLocks noChangeAspect="1" noChangeArrowheads="1"/>
          </p:cNvPicPr>
          <p:nvPr/>
        </p:nvPicPr>
        <p:blipFill>
          <a:blip r:embed="rId2" cstate="print"/>
          <a:srcRect/>
          <a:stretch>
            <a:fillRect/>
          </a:stretch>
        </p:blipFill>
        <p:spPr bwMode="auto">
          <a:xfrm>
            <a:off x="615950" y="1752600"/>
            <a:ext cx="6680200" cy="22860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t>Text Editor Programming</a:t>
            </a:r>
          </a:p>
        </p:txBody>
      </p:sp>
      <p:sp>
        <p:nvSpPr>
          <p:cNvPr id="35843" name="Content Placeholder 2"/>
          <p:cNvSpPr>
            <a:spLocks noGrp="1"/>
          </p:cNvSpPr>
          <p:nvPr>
            <p:ph idx="1"/>
          </p:nvPr>
        </p:nvSpPr>
        <p:spPr>
          <a:xfrm>
            <a:off x="228600" y="1143000"/>
            <a:ext cx="8458200" cy="685800"/>
          </a:xfrm>
        </p:spPr>
        <p:txBody>
          <a:bodyPr/>
          <a:lstStyle/>
          <a:p>
            <a:pPr>
              <a:spcBef>
                <a:spcPts val="400"/>
              </a:spcBef>
            </a:pPr>
            <a:r>
              <a:rPr lang="en-US"/>
              <a:t>You can also use a simple text editor such as Notepad to write your source code.</a:t>
            </a:r>
          </a:p>
          <a:p>
            <a:pPr>
              <a:spcBef>
                <a:spcPts val="400"/>
              </a:spcBef>
            </a:pPr>
            <a:r>
              <a:rPr lang="en-US"/>
              <a:t>Once saved as ‘HelloPrinter.java’, you can use a console window to:</a:t>
            </a:r>
          </a:p>
          <a:p>
            <a:pPr marL="971550" lvl="1" indent="-514350">
              <a:spcBef>
                <a:spcPts val="400"/>
              </a:spcBef>
              <a:buFont typeface="Wingdings" pitchFamily="2" charset="2"/>
              <a:buAutoNum type="arabicParenR"/>
            </a:pPr>
            <a:r>
              <a:rPr lang="en-US"/>
              <a:t>Compile the program</a:t>
            </a:r>
          </a:p>
          <a:p>
            <a:pPr marL="971550" lvl="1" indent="-514350">
              <a:spcBef>
                <a:spcPts val="400"/>
              </a:spcBef>
              <a:buFont typeface="Wingdings" pitchFamily="2" charset="2"/>
              <a:buAutoNum type="arabicParenR"/>
            </a:pPr>
            <a:r>
              <a:rPr lang="en-US"/>
              <a:t>Run the program</a:t>
            </a:r>
          </a:p>
        </p:txBody>
      </p:sp>
      <p:sp>
        <p:nvSpPr>
          <p:cNvPr id="6" name="Slide Number Placeholder 5"/>
          <p:cNvSpPr>
            <a:spLocks noGrp="1"/>
          </p:cNvSpPr>
          <p:nvPr>
            <p:ph type="sldNum" sz="quarter" idx="11"/>
          </p:nvPr>
        </p:nvSpPr>
        <p:spPr/>
        <p:txBody>
          <a:bodyPr/>
          <a:lstStyle/>
          <a:p>
            <a:pPr>
              <a:defRPr/>
            </a:pPr>
            <a:r>
              <a:rPr lang="en-US"/>
              <a:t>Page </a:t>
            </a:r>
            <a:fld id="{C397D4B4-2318-45D2-B4B5-D1CF08FE388C}" type="slidenum">
              <a:rPr lang="en-US"/>
              <a:pPr>
                <a:defRPr/>
              </a:pPr>
              <a:t>19</a:t>
            </a:fld>
            <a:endParaRPr lang="en-US"/>
          </a:p>
        </p:txBody>
      </p:sp>
      <p:pic>
        <p:nvPicPr>
          <p:cNvPr id="35846" name="Picture 9"/>
          <p:cNvPicPr>
            <a:picLocks noChangeAspect="1" noChangeArrowheads="1"/>
          </p:cNvPicPr>
          <p:nvPr/>
        </p:nvPicPr>
        <p:blipFill>
          <a:blip r:embed="rId2" cstate="print"/>
          <a:srcRect r="13200" b="41795"/>
          <a:stretch>
            <a:fillRect/>
          </a:stretch>
        </p:blipFill>
        <p:spPr bwMode="auto">
          <a:xfrm>
            <a:off x="1533525" y="4191000"/>
            <a:ext cx="5591175" cy="1905000"/>
          </a:xfrm>
          <a:prstGeom prst="rect">
            <a:avLst/>
          </a:prstGeom>
          <a:noFill/>
          <a:ln w="9525">
            <a:noFill/>
            <a:miter lim="800000"/>
            <a:headEnd/>
            <a:tailEnd/>
          </a:ln>
        </p:spPr>
      </p:pic>
      <p:sp>
        <p:nvSpPr>
          <p:cNvPr id="10" name="Left Arrow 9"/>
          <p:cNvSpPr/>
          <p:nvPr/>
        </p:nvSpPr>
        <p:spPr>
          <a:xfrm>
            <a:off x="7010400" y="4495800"/>
            <a:ext cx="1600200" cy="685800"/>
          </a:xfrm>
          <a:prstGeom prst="lef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Compile</a:t>
            </a:r>
          </a:p>
        </p:txBody>
      </p:sp>
      <p:sp>
        <p:nvSpPr>
          <p:cNvPr id="11" name="Left Arrow 10"/>
          <p:cNvSpPr/>
          <p:nvPr/>
        </p:nvSpPr>
        <p:spPr>
          <a:xfrm>
            <a:off x="6172200" y="4953000"/>
            <a:ext cx="1600200" cy="685800"/>
          </a:xfrm>
          <a:prstGeom prst="lef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Execute</a:t>
            </a:r>
          </a:p>
        </p:txBody>
      </p:sp>
      <p:sp>
        <p:nvSpPr>
          <p:cNvPr id="12" name="Right Arrow 11"/>
          <p:cNvSpPr/>
          <p:nvPr/>
        </p:nvSpPr>
        <p:spPr>
          <a:xfrm>
            <a:off x="228600" y="4953000"/>
            <a:ext cx="1422400" cy="720725"/>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a:solidFill>
                  <a:schemeClr val="tx1"/>
                </a:solidFill>
              </a:rPr>
              <a:t>Output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8"/>
          <p:cNvSpPr>
            <a:spLocks noGrp="1"/>
          </p:cNvSpPr>
          <p:nvPr>
            <p:ph type="title"/>
          </p:nvPr>
        </p:nvSpPr>
        <p:spPr/>
        <p:txBody>
          <a:bodyPr/>
          <a:lstStyle/>
          <a:p>
            <a:r>
              <a:rPr lang="en-US"/>
              <a:t>Chapter Goals</a:t>
            </a:r>
          </a:p>
        </p:txBody>
      </p:sp>
      <p:sp>
        <p:nvSpPr>
          <p:cNvPr id="20483" name="Content Placeholder 9"/>
          <p:cNvSpPr>
            <a:spLocks noGrp="1"/>
          </p:cNvSpPr>
          <p:nvPr>
            <p:ph idx="1"/>
          </p:nvPr>
        </p:nvSpPr>
        <p:spPr/>
        <p:txBody>
          <a:bodyPr/>
          <a:lstStyle/>
          <a:p>
            <a:r>
              <a:rPr lang="en-US"/>
              <a:t>To learn about computers and programming</a:t>
            </a:r>
          </a:p>
          <a:p>
            <a:r>
              <a:rPr lang="en-US"/>
              <a:t>To compile and run your first Java program</a:t>
            </a:r>
          </a:p>
          <a:p>
            <a:r>
              <a:rPr lang="en-US"/>
              <a:t>To recognize compile-time and run-time errors</a:t>
            </a:r>
          </a:p>
          <a:p>
            <a:r>
              <a:rPr lang="en-US"/>
              <a:t>To describe an algorithm with pseudocode</a:t>
            </a:r>
          </a:p>
        </p:txBody>
      </p:sp>
      <p:sp>
        <p:nvSpPr>
          <p:cNvPr id="11268" name="Footer Placeholder 4"/>
          <p:cNvSpPr>
            <a:spLocks noGrp="1"/>
          </p:cNvSpPr>
          <p:nvPr>
            <p:ph type="ftr" sz="quarter" idx="4294967295"/>
          </p:nvPr>
        </p:nvSpPr>
        <p:spPr>
          <a:xfrm>
            <a:off x="381000" y="6324600"/>
            <a:ext cx="4038600" cy="400050"/>
          </a:xfrm>
          <a:prstGeom prst="rect">
            <a:avLst/>
          </a:prstGeom>
        </p:spPr>
        <p:txBody>
          <a:bodyPr/>
          <a:lstStyle/>
          <a:p>
            <a:pPr>
              <a:defRPr/>
            </a:pPr>
            <a:endParaRPr lang="en-US" i="0"/>
          </a:p>
          <a:p>
            <a:pPr>
              <a:defRPr/>
            </a:pPr>
            <a:endParaRPr lang="en-US" i="0"/>
          </a:p>
        </p:txBody>
      </p:sp>
      <p:sp>
        <p:nvSpPr>
          <p:cNvPr id="12" name="Slide Number Placeholder 11"/>
          <p:cNvSpPr>
            <a:spLocks noGrp="1"/>
          </p:cNvSpPr>
          <p:nvPr>
            <p:ph type="sldNum" sz="quarter" idx="11"/>
          </p:nvPr>
        </p:nvSpPr>
        <p:spPr/>
        <p:txBody>
          <a:bodyPr/>
          <a:lstStyle/>
          <a:p>
            <a:pPr>
              <a:defRPr/>
            </a:pPr>
            <a:r>
              <a:rPr lang="en-US"/>
              <a:t>Page </a:t>
            </a:r>
            <a:fld id="{B44BEBC0-3620-41B0-8168-2EAC860197F2}" type="slidenum">
              <a:rPr lang="en-US"/>
              <a:pPr>
                <a:defRPr/>
              </a:pPr>
              <a:t>2</a:t>
            </a:fld>
            <a:endParaRPr lang="en-US"/>
          </a:p>
        </p:txBody>
      </p:sp>
      <p:sp>
        <p:nvSpPr>
          <p:cNvPr id="20486" name="TextBox 6"/>
          <p:cNvSpPr txBox="1">
            <a:spLocks noChangeArrowheads="1"/>
          </p:cNvSpPr>
          <p:nvPr/>
        </p:nvSpPr>
        <p:spPr bwMode="auto">
          <a:xfrm>
            <a:off x="2819400" y="4038600"/>
            <a:ext cx="5867400" cy="1938338"/>
          </a:xfrm>
          <a:prstGeom prst="rect">
            <a:avLst/>
          </a:prstGeom>
          <a:solidFill>
            <a:srgbClr val="FFDC47"/>
          </a:solidFill>
          <a:ln w="9525">
            <a:noFill/>
            <a:miter lim="800000"/>
            <a:headEnd/>
            <a:tailEnd/>
          </a:ln>
        </p:spPr>
        <p:txBody>
          <a:bodyPr>
            <a:spAutoFit/>
          </a:bodyPr>
          <a:lstStyle/>
          <a:p>
            <a:r>
              <a:rPr lang="en-US" sz="2400"/>
              <a:t>In this chapter, you will learn how to write and run your first Java program. You will also learn how to diagnose and fix programming errors, and how to use pseudocode to describe an algorithm.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z="3600"/>
              <a:t>Source code to Running Program</a:t>
            </a:r>
          </a:p>
        </p:txBody>
      </p:sp>
      <p:sp>
        <p:nvSpPr>
          <p:cNvPr id="36867" name="Content Placeholder 2"/>
          <p:cNvSpPr>
            <a:spLocks noGrp="1"/>
          </p:cNvSpPr>
          <p:nvPr>
            <p:ph idx="1"/>
          </p:nvPr>
        </p:nvSpPr>
        <p:spPr>
          <a:xfrm>
            <a:off x="304800" y="2971800"/>
            <a:ext cx="8610600" cy="3124200"/>
          </a:xfrm>
        </p:spPr>
        <p:txBody>
          <a:bodyPr/>
          <a:lstStyle/>
          <a:p>
            <a:r>
              <a:rPr lang="en-US" sz="2800"/>
              <a:t>The compiler generates the .class file which contains instructions for the Java Virtual machine</a:t>
            </a:r>
          </a:p>
          <a:p>
            <a:r>
              <a:rPr lang="en-US" sz="2800"/>
              <a:t>Class files contain ‘byte code’ that you cannot edit</a:t>
            </a:r>
          </a:p>
          <a:p>
            <a:pPr lvl="1"/>
            <a:r>
              <a:rPr lang="en-US" sz="1800">
                <a:latin typeface="Consolas" pitchFamily="49" charset="0"/>
              </a:rPr>
              <a:t>D:\temp\hello&gt;Type HelloPrinter.class</a:t>
            </a:r>
          </a:p>
          <a:p>
            <a:pPr lvl="1"/>
            <a:r>
              <a:rPr lang="en-US" sz="1800">
                <a:latin typeface="Consolas" pitchFamily="49" charset="0"/>
              </a:rPr>
              <a:t>╩■║╛   2 ↔ ♠ ☼     ► ↕ ‼ ¶ § ▬☺ ♠&lt;init&gt;☺ ♥()V☺ ♦Code☺ ☼LineNumberTable☺ ♦main▬([Ljava/lang/String;)V☺</a:t>
            </a:r>
          </a:p>
          <a:p>
            <a:pPr lvl="1"/>
            <a:r>
              <a:rPr lang="en-US" sz="1800">
                <a:latin typeface="Consolas" pitchFamily="49" charset="0"/>
              </a:rPr>
              <a:t>Hello, World! elloPrinter.java♀ ↨♀ ↑ ↓☺</a:t>
            </a:r>
            <a:endParaRPr lang="en-US" sz="2400">
              <a:latin typeface="Consolas" pitchFamily="49" charset="0"/>
            </a:endParaRPr>
          </a:p>
        </p:txBody>
      </p:sp>
      <p:sp>
        <p:nvSpPr>
          <p:cNvPr id="6" name="Slide Number Placeholder 5"/>
          <p:cNvSpPr>
            <a:spLocks noGrp="1"/>
          </p:cNvSpPr>
          <p:nvPr>
            <p:ph type="sldNum" sz="quarter" idx="11"/>
          </p:nvPr>
        </p:nvSpPr>
        <p:spPr/>
        <p:txBody>
          <a:bodyPr/>
          <a:lstStyle/>
          <a:p>
            <a:pPr>
              <a:defRPr/>
            </a:pPr>
            <a:r>
              <a:rPr lang="en-US"/>
              <a:t>Page </a:t>
            </a:r>
            <a:fld id="{78D45562-8B9C-4AD2-A0D8-98C48E961048}" type="slidenum">
              <a:rPr lang="en-US"/>
              <a:pPr>
                <a:defRPr/>
              </a:pPr>
              <a:t>20</a:t>
            </a:fld>
            <a:endParaRPr lang="en-US"/>
          </a:p>
        </p:txBody>
      </p:sp>
      <p:pic>
        <p:nvPicPr>
          <p:cNvPr id="36870" name="Picture 7"/>
          <p:cNvPicPr>
            <a:picLocks noChangeAspect="1" noChangeArrowheads="1"/>
          </p:cNvPicPr>
          <p:nvPr/>
        </p:nvPicPr>
        <p:blipFill>
          <a:blip r:embed="rId2" cstate="print"/>
          <a:srcRect/>
          <a:stretch>
            <a:fillRect/>
          </a:stretch>
        </p:blipFill>
        <p:spPr bwMode="auto">
          <a:xfrm>
            <a:off x="152400" y="1143000"/>
            <a:ext cx="8297863" cy="16002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t>Organize your work</a:t>
            </a:r>
          </a:p>
        </p:txBody>
      </p:sp>
      <p:sp>
        <p:nvSpPr>
          <p:cNvPr id="37891" name="Content Placeholder 2"/>
          <p:cNvSpPr>
            <a:spLocks noGrp="1"/>
          </p:cNvSpPr>
          <p:nvPr>
            <p:ph idx="1"/>
          </p:nvPr>
        </p:nvSpPr>
        <p:spPr>
          <a:xfrm>
            <a:off x="228600" y="1143000"/>
            <a:ext cx="5486400" cy="5029200"/>
          </a:xfrm>
        </p:spPr>
        <p:txBody>
          <a:bodyPr/>
          <a:lstStyle/>
          <a:p>
            <a:r>
              <a:rPr lang="en-US" sz="2800"/>
              <a:t>Your ‘source code’ is stored in .java files</a:t>
            </a:r>
          </a:p>
          <a:p>
            <a:r>
              <a:rPr lang="en-US" sz="2800"/>
              <a:t>Create one folder per program</a:t>
            </a:r>
          </a:p>
          <a:p>
            <a:pPr lvl="1"/>
            <a:r>
              <a:rPr lang="en-US" sz="2400"/>
              <a:t>Can be many .java files</a:t>
            </a:r>
          </a:p>
          <a:p>
            <a:r>
              <a:rPr lang="en-US" sz="2800"/>
              <a:t>Be sure you know where your IDE stores your files!</a:t>
            </a:r>
          </a:p>
          <a:p>
            <a:r>
              <a:rPr lang="en-US" sz="2800"/>
              <a:t>Backup your work!</a:t>
            </a:r>
          </a:p>
        </p:txBody>
      </p:sp>
      <p:sp>
        <p:nvSpPr>
          <p:cNvPr id="6" name="Slide Number Placeholder 5"/>
          <p:cNvSpPr>
            <a:spLocks noGrp="1"/>
          </p:cNvSpPr>
          <p:nvPr>
            <p:ph type="sldNum" sz="quarter" idx="11"/>
          </p:nvPr>
        </p:nvSpPr>
        <p:spPr/>
        <p:txBody>
          <a:bodyPr/>
          <a:lstStyle/>
          <a:p>
            <a:pPr>
              <a:defRPr/>
            </a:pPr>
            <a:r>
              <a:rPr lang="en-US"/>
              <a:t>Page </a:t>
            </a:r>
            <a:fld id="{22821925-A553-4356-A8E1-1264F944AED2}" type="slidenum">
              <a:rPr lang="en-US"/>
              <a:pPr>
                <a:defRPr/>
              </a:pPr>
              <a:t>21</a:t>
            </a:fld>
            <a:endParaRPr lang="en-US"/>
          </a:p>
        </p:txBody>
      </p:sp>
      <p:sp>
        <p:nvSpPr>
          <p:cNvPr id="37894" name="TextBox 6"/>
          <p:cNvSpPr txBox="1">
            <a:spLocks noChangeArrowheads="1"/>
          </p:cNvSpPr>
          <p:nvPr/>
        </p:nvSpPr>
        <p:spPr bwMode="auto">
          <a:xfrm>
            <a:off x="457200" y="4800600"/>
            <a:ext cx="5334000" cy="1016000"/>
          </a:xfrm>
          <a:prstGeom prst="rect">
            <a:avLst/>
          </a:prstGeom>
          <a:solidFill>
            <a:srgbClr val="FFDC47"/>
          </a:solidFill>
          <a:ln w="9525">
            <a:noFill/>
            <a:miter lim="800000"/>
            <a:headEnd/>
            <a:tailEnd/>
          </a:ln>
        </p:spPr>
        <p:txBody>
          <a:bodyPr>
            <a:spAutoFit/>
          </a:bodyPr>
          <a:lstStyle/>
          <a:p>
            <a:r>
              <a:rPr lang="en-US" sz="2000"/>
              <a:t>Backup your work to a Flash Drive, external hard drive, or network drive that is backed up nightly.</a:t>
            </a:r>
          </a:p>
        </p:txBody>
      </p:sp>
      <p:pic>
        <p:nvPicPr>
          <p:cNvPr id="37895" name="Picture 7"/>
          <p:cNvPicPr>
            <a:picLocks noChangeAspect="1" noChangeArrowheads="1"/>
          </p:cNvPicPr>
          <p:nvPr/>
        </p:nvPicPr>
        <p:blipFill>
          <a:blip r:embed="rId2" cstate="print"/>
          <a:srcRect r="6615" b="44028"/>
          <a:stretch>
            <a:fillRect/>
          </a:stretch>
        </p:blipFill>
        <p:spPr bwMode="auto">
          <a:xfrm>
            <a:off x="5486400" y="1143000"/>
            <a:ext cx="3276600" cy="3124200"/>
          </a:xfrm>
          <a:prstGeom prst="rect">
            <a:avLst/>
          </a:prstGeom>
          <a:noFill/>
          <a:ln w="9525">
            <a:noFill/>
            <a:miter lim="800000"/>
            <a:headEnd/>
            <a:tailEnd/>
          </a:ln>
        </p:spPr>
      </p:pic>
      <p:pic>
        <p:nvPicPr>
          <p:cNvPr id="37896" name="Picture 8"/>
          <p:cNvPicPr>
            <a:picLocks noChangeAspect="1" noChangeArrowheads="1"/>
          </p:cNvPicPr>
          <p:nvPr/>
        </p:nvPicPr>
        <p:blipFill>
          <a:blip r:embed="rId3" cstate="print"/>
          <a:srcRect/>
          <a:stretch>
            <a:fillRect/>
          </a:stretch>
        </p:blipFill>
        <p:spPr bwMode="auto">
          <a:xfrm>
            <a:off x="5943600" y="4419600"/>
            <a:ext cx="2360613" cy="174307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z="3600"/>
              <a:t>1.5 Analyzing your First Program</a:t>
            </a:r>
          </a:p>
        </p:txBody>
      </p:sp>
      <p:sp>
        <p:nvSpPr>
          <p:cNvPr id="38915" name="Content Placeholder 9"/>
          <p:cNvSpPr>
            <a:spLocks noGrp="1"/>
          </p:cNvSpPr>
          <p:nvPr>
            <p:ph idx="1"/>
          </p:nvPr>
        </p:nvSpPr>
        <p:spPr>
          <a:xfrm>
            <a:off x="304800" y="3276600"/>
            <a:ext cx="8686800" cy="2819400"/>
          </a:xfrm>
        </p:spPr>
        <p:txBody>
          <a:bodyPr/>
          <a:lstStyle/>
          <a:p>
            <a:pPr>
              <a:buFont typeface="Wingdings" pitchFamily="2" charset="2"/>
              <a:buNone/>
            </a:pPr>
            <a:r>
              <a:rPr lang="en-US" sz="2400"/>
              <a:t>1:  Declares a ‘class’ </a:t>
            </a:r>
            <a:r>
              <a:rPr lang="en-US" sz="2400">
                <a:latin typeface="Consolas" pitchFamily="49" charset="0"/>
              </a:rPr>
              <a:t>HelloPrinter</a:t>
            </a:r>
          </a:p>
          <a:p>
            <a:pPr>
              <a:buFont typeface="Wingdings" pitchFamily="2" charset="2"/>
              <a:buNone/>
            </a:pPr>
            <a:r>
              <a:rPr lang="en-US" sz="2400"/>
              <a:t>   -- Every Java program has one or more classes.</a:t>
            </a:r>
          </a:p>
          <a:p>
            <a:pPr>
              <a:buFont typeface="Wingdings" pitchFamily="2" charset="2"/>
              <a:buNone/>
            </a:pPr>
            <a:r>
              <a:rPr lang="en-US" sz="2400"/>
              <a:t>3:  Declares a method called ‘</a:t>
            </a:r>
            <a:r>
              <a:rPr lang="en-US" sz="2400">
                <a:solidFill>
                  <a:srgbClr val="0033CC"/>
                </a:solidFill>
                <a:latin typeface="Consolas" pitchFamily="49" charset="0"/>
              </a:rPr>
              <a:t>main</a:t>
            </a:r>
            <a:r>
              <a:rPr lang="en-US" sz="2400"/>
              <a:t>’</a:t>
            </a:r>
          </a:p>
          <a:p>
            <a:pPr>
              <a:buFont typeface="Wingdings" pitchFamily="2" charset="2"/>
              <a:buNone/>
            </a:pPr>
            <a:r>
              <a:rPr lang="en-US" sz="2400"/>
              <a:t>   -- Every Java application has exactly one ‘ </a:t>
            </a:r>
            <a:r>
              <a:rPr lang="en-US" sz="2400">
                <a:solidFill>
                  <a:srgbClr val="0033CC"/>
                </a:solidFill>
                <a:latin typeface="Consolas" pitchFamily="49" charset="0"/>
              </a:rPr>
              <a:t>main</a:t>
            </a:r>
            <a:r>
              <a:rPr lang="en-US" sz="2400"/>
              <a:t>’ method</a:t>
            </a:r>
          </a:p>
          <a:p>
            <a:pPr>
              <a:buFont typeface="Wingdings" pitchFamily="2" charset="2"/>
              <a:buNone/>
            </a:pPr>
            <a:r>
              <a:rPr lang="en-US" sz="2400"/>
              <a:t>   -- Entry point where the program starts</a:t>
            </a:r>
          </a:p>
          <a:p>
            <a:pPr>
              <a:buFont typeface="Wingdings" pitchFamily="2" charset="2"/>
              <a:buNone/>
            </a:pPr>
            <a:r>
              <a:rPr lang="en-US" sz="2400"/>
              <a:t>5:  Method </a:t>
            </a:r>
            <a:r>
              <a:rPr lang="en-US" sz="2400">
                <a:solidFill>
                  <a:srgbClr val="0033CC"/>
                </a:solidFill>
                <a:latin typeface="Consolas" pitchFamily="49" charset="0"/>
              </a:rPr>
              <a:t>System.out.println</a:t>
            </a:r>
            <a:r>
              <a:rPr lang="en-US" sz="2400"/>
              <a:t> outputs ‘Hello, World!’</a:t>
            </a:r>
          </a:p>
          <a:p>
            <a:pPr>
              <a:buFont typeface="Wingdings" pitchFamily="2" charset="2"/>
              <a:buNone/>
            </a:pPr>
            <a:r>
              <a:rPr lang="en-US" sz="2400"/>
              <a:t>   -- A statement must end with a semicolon (</a:t>
            </a:r>
            <a:r>
              <a:rPr lang="en-US" sz="2400">
                <a:solidFill>
                  <a:srgbClr val="0033CC"/>
                </a:solidFill>
                <a:latin typeface="Consolas" pitchFamily="49" charset="0"/>
                <a:ea typeface="Consolas" pitchFamily="49" charset="0"/>
                <a:cs typeface="Consolas" pitchFamily="49" charset="0"/>
              </a:rPr>
              <a:t>;</a:t>
            </a:r>
            <a:r>
              <a:rPr lang="en-US" sz="2400"/>
              <a:t>)</a:t>
            </a:r>
          </a:p>
        </p:txBody>
      </p:sp>
      <p:sp>
        <p:nvSpPr>
          <p:cNvPr id="6" name="Slide Number Placeholder 5"/>
          <p:cNvSpPr>
            <a:spLocks noGrp="1"/>
          </p:cNvSpPr>
          <p:nvPr>
            <p:ph type="sldNum" sz="quarter" idx="11"/>
          </p:nvPr>
        </p:nvSpPr>
        <p:spPr/>
        <p:txBody>
          <a:bodyPr/>
          <a:lstStyle/>
          <a:p>
            <a:pPr>
              <a:defRPr/>
            </a:pPr>
            <a:r>
              <a:rPr lang="en-US"/>
              <a:t>Page </a:t>
            </a:r>
            <a:fld id="{29DEE781-AC6C-4746-BBE5-B8E8D6299536}" type="slidenum">
              <a:rPr lang="en-US"/>
              <a:pPr>
                <a:defRPr/>
              </a:pPr>
              <a:t>22</a:t>
            </a:fld>
            <a:endParaRPr lang="en-US"/>
          </a:p>
        </p:txBody>
      </p:sp>
      <p:pic>
        <p:nvPicPr>
          <p:cNvPr id="38918" name="Picture 8"/>
          <p:cNvPicPr>
            <a:picLocks noChangeAspect="1" noChangeArrowheads="1"/>
          </p:cNvPicPr>
          <p:nvPr/>
        </p:nvPicPr>
        <p:blipFill>
          <a:blip r:embed="rId2" cstate="print"/>
          <a:srcRect b="19252"/>
          <a:stretch>
            <a:fillRect/>
          </a:stretch>
        </p:blipFill>
        <p:spPr bwMode="auto">
          <a:xfrm>
            <a:off x="7086600" y="1143000"/>
            <a:ext cx="1828800" cy="2057400"/>
          </a:xfrm>
          <a:prstGeom prst="rect">
            <a:avLst/>
          </a:prstGeom>
          <a:noFill/>
          <a:ln w="9525">
            <a:noFill/>
            <a:miter lim="800000"/>
            <a:headEnd/>
            <a:tailEnd/>
          </a:ln>
        </p:spPr>
      </p:pic>
      <p:pic>
        <p:nvPicPr>
          <p:cNvPr id="38919" name="Picture 7"/>
          <p:cNvPicPr>
            <a:picLocks noChangeAspect="1" noChangeArrowheads="1"/>
          </p:cNvPicPr>
          <p:nvPr/>
        </p:nvPicPr>
        <p:blipFill>
          <a:blip r:embed="rId3" cstate="print"/>
          <a:srcRect/>
          <a:stretch>
            <a:fillRect/>
          </a:stretch>
        </p:blipFill>
        <p:spPr bwMode="auto">
          <a:xfrm>
            <a:off x="381000" y="1066800"/>
            <a:ext cx="6400800" cy="21907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t>Syntax 1.1: The Java Program</a:t>
            </a:r>
          </a:p>
        </p:txBody>
      </p:sp>
      <p:sp>
        <p:nvSpPr>
          <p:cNvPr id="39939" name="Content Placeholder 2"/>
          <p:cNvSpPr>
            <a:spLocks noGrp="1"/>
          </p:cNvSpPr>
          <p:nvPr>
            <p:ph idx="1"/>
          </p:nvPr>
        </p:nvSpPr>
        <p:spPr>
          <a:xfrm>
            <a:off x="381000" y="1143000"/>
            <a:ext cx="8458200" cy="762000"/>
          </a:xfrm>
        </p:spPr>
        <p:txBody>
          <a:bodyPr/>
          <a:lstStyle/>
          <a:p>
            <a:r>
              <a:rPr lang="en-US"/>
              <a:t>Every application has the same basic layout</a:t>
            </a:r>
          </a:p>
          <a:p>
            <a:pPr lvl="1"/>
            <a:r>
              <a:rPr lang="en-US"/>
              <a:t>Add your ‘code’ inside the </a:t>
            </a:r>
            <a:r>
              <a:rPr lang="en-US">
                <a:solidFill>
                  <a:srgbClr val="0033CC"/>
                </a:solidFill>
                <a:latin typeface="Consolas" pitchFamily="49" charset="0"/>
              </a:rPr>
              <a:t>main</a:t>
            </a:r>
            <a:r>
              <a:rPr lang="en-US"/>
              <a:t> method</a:t>
            </a:r>
          </a:p>
        </p:txBody>
      </p:sp>
      <p:sp>
        <p:nvSpPr>
          <p:cNvPr id="6" name="Slide Number Placeholder 5"/>
          <p:cNvSpPr>
            <a:spLocks noGrp="1"/>
          </p:cNvSpPr>
          <p:nvPr>
            <p:ph type="sldNum" sz="quarter" idx="11"/>
          </p:nvPr>
        </p:nvSpPr>
        <p:spPr/>
        <p:txBody>
          <a:bodyPr/>
          <a:lstStyle/>
          <a:p>
            <a:pPr>
              <a:defRPr/>
            </a:pPr>
            <a:r>
              <a:rPr lang="en-US"/>
              <a:t>Page </a:t>
            </a:r>
            <a:fld id="{4C9B63F5-6113-464F-A46A-D301094BC92F}" type="slidenum">
              <a:rPr lang="en-US"/>
              <a:pPr>
                <a:defRPr/>
              </a:pPr>
              <a:t>23</a:t>
            </a:fld>
            <a:endParaRPr lang="en-US"/>
          </a:p>
        </p:txBody>
      </p:sp>
      <p:pic>
        <p:nvPicPr>
          <p:cNvPr id="39942" name="Picture 7"/>
          <p:cNvPicPr>
            <a:picLocks noChangeAspect="1" noChangeArrowheads="1"/>
          </p:cNvPicPr>
          <p:nvPr/>
        </p:nvPicPr>
        <p:blipFill>
          <a:blip r:embed="rId2" cstate="print"/>
          <a:srcRect/>
          <a:stretch>
            <a:fillRect/>
          </a:stretch>
        </p:blipFill>
        <p:spPr bwMode="auto">
          <a:xfrm>
            <a:off x="266700" y="2362200"/>
            <a:ext cx="8534400" cy="3276600"/>
          </a:xfrm>
          <a:prstGeom prst="rect">
            <a:avLst/>
          </a:prstGeom>
          <a:noFill/>
          <a:ln w="9525">
            <a:noFill/>
            <a:miter lim="800000"/>
            <a:headEnd/>
            <a:tailEnd/>
          </a:ln>
        </p:spPr>
      </p:pic>
      <p:sp>
        <p:nvSpPr>
          <p:cNvPr id="7" name="Rectangle 6"/>
          <p:cNvSpPr/>
          <p:nvPr/>
        </p:nvSpPr>
        <p:spPr>
          <a:xfrm>
            <a:off x="4800600" y="5029200"/>
            <a:ext cx="15240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t>Calling Java Library methods</a:t>
            </a:r>
          </a:p>
        </p:txBody>
      </p:sp>
      <p:sp>
        <p:nvSpPr>
          <p:cNvPr id="40963" name="Content Placeholder 2"/>
          <p:cNvSpPr>
            <a:spLocks noGrp="1"/>
          </p:cNvSpPr>
          <p:nvPr>
            <p:ph idx="1"/>
          </p:nvPr>
        </p:nvSpPr>
        <p:spPr>
          <a:xfrm>
            <a:off x="381000" y="1600200"/>
            <a:ext cx="8458200" cy="2895600"/>
          </a:xfrm>
        </p:spPr>
        <p:txBody>
          <a:bodyPr/>
          <a:lstStyle/>
          <a:p>
            <a:pPr>
              <a:spcBef>
                <a:spcPts val="400"/>
              </a:spcBef>
            </a:pPr>
            <a:r>
              <a:rPr lang="en-US"/>
              <a:t>Line 5 shows how to ‘call’ a ‘method’ from the Java API:  </a:t>
            </a:r>
            <a:r>
              <a:rPr lang="en-US">
                <a:latin typeface="Consolas" pitchFamily="49" charset="0"/>
              </a:rPr>
              <a:t>System.out.println</a:t>
            </a:r>
          </a:p>
          <a:p>
            <a:pPr lvl="1">
              <a:spcBef>
                <a:spcPts val="400"/>
              </a:spcBef>
            </a:pPr>
            <a:r>
              <a:rPr lang="en-US"/>
              <a:t>Code that somebody else wrote for you!</a:t>
            </a:r>
          </a:p>
          <a:p>
            <a:pPr lvl="1">
              <a:spcBef>
                <a:spcPts val="400"/>
              </a:spcBef>
            </a:pPr>
            <a:r>
              <a:rPr lang="en-US"/>
              <a:t>Notice the dots (periods)</a:t>
            </a:r>
          </a:p>
          <a:p>
            <a:pPr lvl="1">
              <a:spcBef>
                <a:spcPts val="400"/>
              </a:spcBef>
            </a:pPr>
            <a:r>
              <a:rPr lang="en-US"/>
              <a:t>Parenthesis surround the arguments that you ‘pass’ to a method</a:t>
            </a:r>
          </a:p>
          <a:p>
            <a:pPr lvl="1">
              <a:spcBef>
                <a:spcPts val="400"/>
              </a:spcBef>
            </a:pPr>
            <a:r>
              <a:rPr lang="en-US"/>
              <a:t>We are passing a String “Hello World”</a:t>
            </a:r>
          </a:p>
          <a:p>
            <a:pPr lvl="2">
              <a:spcBef>
                <a:spcPts val="400"/>
              </a:spcBef>
            </a:pPr>
            <a:r>
              <a:rPr lang="en-US"/>
              <a:t>Note the double quotes which denote a String inside</a:t>
            </a:r>
          </a:p>
          <a:p>
            <a:pPr lvl="1">
              <a:spcBef>
                <a:spcPts val="400"/>
              </a:spcBef>
            </a:pPr>
            <a:r>
              <a:rPr lang="en-US"/>
              <a:t>You can also print numerical values</a:t>
            </a:r>
          </a:p>
          <a:p>
            <a:pPr lvl="2">
              <a:spcBef>
                <a:spcPts val="400"/>
              </a:spcBef>
            </a:pPr>
            <a:r>
              <a:rPr lang="en-US">
                <a:latin typeface="Consolas" pitchFamily="49" charset="0"/>
              </a:rPr>
              <a:t>System.out.println(3 + 4);</a:t>
            </a:r>
            <a:endParaRPr lang="en-US"/>
          </a:p>
        </p:txBody>
      </p:sp>
      <p:sp>
        <p:nvSpPr>
          <p:cNvPr id="6" name="Slide Number Placeholder 5"/>
          <p:cNvSpPr>
            <a:spLocks noGrp="1"/>
          </p:cNvSpPr>
          <p:nvPr>
            <p:ph type="sldNum" sz="quarter" idx="11"/>
          </p:nvPr>
        </p:nvSpPr>
        <p:spPr/>
        <p:txBody>
          <a:bodyPr/>
          <a:lstStyle/>
          <a:p>
            <a:pPr>
              <a:defRPr/>
            </a:pPr>
            <a:r>
              <a:rPr lang="en-US"/>
              <a:t>Page </a:t>
            </a:r>
            <a:fld id="{A9EA2878-A664-4681-AE5D-BBD1BD51F4C1}" type="slidenum">
              <a:rPr lang="en-US"/>
              <a:pPr>
                <a:defRPr/>
              </a:pPr>
              <a:t>24</a:t>
            </a:fld>
            <a:endParaRPr lang="en-US"/>
          </a:p>
        </p:txBody>
      </p:sp>
      <p:pic>
        <p:nvPicPr>
          <p:cNvPr id="40966" name="Picture 6"/>
          <p:cNvPicPr>
            <a:picLocks noChangeAspect="1" noChangeArrowheads="1"/>
          </p:cNvPicPr>
          <p:nvPr/>
        </p:nvPicPr>
        <p:blipFill>
          <a:blip r:embed="rId2" cstate="print"/>
          <a:srcRect t="52185" b="30420"/>
          <a:stretch>
            <a:fillRect/>
          </a:stretch>
        </p:blipFill>
        <p:spPr bwMode="auto">
          <a:xfrm>
            <a:off x="381000" y="1143000"/>
            <a:ext cx="7680325" cy="457200"/>
          </a:xfrm>
          <a:prstGeom prst="rect">
            <a:avLst/>
          </a:prstGeom>
          <a:noFill/>
          <a:ln w="9525">
            <a:noFill/>
            <a:miter lim="800000"/>
            <a:headEnd/>
            <a:tailEnd/>
          </a:ln>
        </p:spPr>
      </p:pic>
      <p:pic>
        <p:nvPicPr>
          <p:cNvPr id="40967" name="Picture 7"/>
          <p:cNvPicPr>
            <a:picLocks noChangeAspect="1" noChangeArrowheads="1"/>
          </p:cNvPicPr>
          <p:nvPr/>
        </p:nvPicPr>
        <p:blipFill>
          <a:blip r:embed="rId2" cstate="print"/>
          <a:srcRect l="60516" t="52185" b="30420"/>
          <a:stretch>
            <a:fillRect/>
          </a:stretch>
        </p:blipFill>
        <p:spPr bwMode="auto">
          <a:xfrm>
            <a:off x="5334000" y="4038600"/>
            <a:ext cx="3032125" cy="4572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bwMode="auto">
          <a:xfrm>
            <a:off x="5867400" y="2362200"/>
            <a:ext cx="2438400" cy="914400"/>
          </a:xfrm>
          <a:prstGeom prst="rect">
            <a:avLst/>
          </a:prstGeom>
          <a:solidFill>
            <a:schemeClr val="accent2">
              <a:lumMod val="20000"/>
              <a:lumOff val="80000"/>
            </a:schemeClr>
          </a:solidFill>
          <a:ln w="9525">
            <a:noFill/>
            <a:miter lim="800000"/>
            <a:headEnd/>
            <a:tailEnd/>
          </a:ln>
          <a:effectLst>
            <a:outerShdw blurRad="50800" dist="38100" dir="18900000" algn="bl" rotWithShape="0">
              <a:prstClr val="black">
                <a:alpha val="40000"/>
              </a:prstClr>
            </a:outerShdw>
          </a:effectLst>
        </p:spPr>
        <p:txBody>
          <a:bodyPr/>
          <a:lstStyle/>
          <a:p>
            <a:pPr marL="342900" indent="-342900" eaLnBrk="0" hangingPunct="0">
              <a:buClr>
                <a:srgbClr val="835E01"/>
              </a:buClr>
              <a:buSzPct val="60000"/>
              <a:buFont typeface="Wingdings" pitchFamily="2" charset="2"/>
              <a:buNone/>
              <a:defRPr/>
            </a:pPr>
            <a:r>
              <a:rPr lang="en-US" sz="2400" b="1" kern="0">
                <a:latin typeface="Consolas" pitchFamily="49" charset="0"/>
                <a:cs typeface="+mn-cs"/>
              </a:rPr>
              <a:t>Hello</a:t>
            </a:r>
          </a:p>
          <a:p>
            <a:pPr marL="342900" indent="-342900" eaLnBrk="0" hangingPunct="0">
              <a:buClr>
                <a:srgbClr val="835E01"/>
              </a:buClr>
              <a:buSzPct val="60000"/>
              <a:buFont typeface="Wingdings" pitchFamily="2" charset="2"/>
              <a:buNone/>
              <a:defRPr/>
            </a:pPr>
            <a:endParaRPr lang="en-US" sz="2400" b="1" kern="0">
              <a:latin typeface="Consolas" pitchFamily="49" charset="0"/>
              <a:cs typeface="+mn-cs"/>
            </a:endParaRPr>
          </a:p>
        </p:txBody>
      </p:sp>
      <p:sp>
        <p:nvSpPr>
          <p:cNvPr id="41987" name="Title 1"/>
          <p:cNvSpPr>
            <a:spLocks noGrp="1"/>
          </p:cNvSpPr>
          <p:nvPr>
            <p:ph type="title"/>
          </p:nvPr>
        </p:nvSpPr>
        <p:spPr/>
        <p:txBody>
          <a:bodyPr/>
          <a:lstStyle/>
          <a:p>
            <a:r>
              <a:rPr lang="en-US"/>
              <a:t>Getting to know </a:t>
            </a:r>
            <a:r>
              <a:rPr lang="en-US">
                <a:solidFill>
                  <a:srgbClr val="0033CC"/>
                </a:solidFill>
                <a:latin typeface="Consolas" pitchFamily="49" charset="0"/>
              </a:rPr>
              <a:t>println</a:t>
            </a:r>
          </a:p>
        </p:txBody>
      </p:sp>
      <p:sp>
        <p:nvSpPr>
          <p:cNvPr id="41988" name="Content Placeholder 2"/>
          <p:cNvSpPr>
            <a:spLocks noGrp="1"/>
          </p:cNvSpPr>
          <p:nvPr>
            <p:ph idx="1"/>
          </p:nvPr>
        </p:nvSpPr>
        <p:spPr>
          <a:xfrm>
            <a:off x="381000" y="1143000"/>
            <a:ext cx="8458200" cy="762000"/>
          </a:xfrm>
        </p:spPr>
        <p:txBody>
          <a:bodyPr/>
          <a:lstStyle/>
          <a:p>
            <a:r>
              <a:rPr lang="en-US"/>
              <a:t>The </a:t>
            </a:r>
            <a:r>
              <a:rPr lang="en-US">
                <a:solidFill>
                  <a:srgbClr val="0033CC"/>
                </a:solidFill>
                <a:latin typeface="Consolas" pitchFamily="49" charset="0"/>
              </a:rPr>
              <a:t>println</a:t>
            </a:r>
            <a:r>
              <a:rPr lang="en-US"/>
              <a:t> method prints a string or a number and then starts a new line.  </a:t>
            </a:r>
          </a:p>
        </p:txBody>
      </p:sp>
      <p:sp>
        <p:nvSpPr>
          <p:cNvPr id="6" name="Slide Number Placeholder 5"/>
          <p:cNvSpPr>
            <a:spLocks noGrp="1"/>
          </p:cNvSpPr>
          <p:nvPr>
            <p:ph type="sldNum" sz="quarter" idx="11"/>
          </p:nvPr>
        </p:nvSpPr>
        <p:spPr/>
        <p:txBody>
          <a:bodyPr/>
          <a:lstStyle/>
          <a:p>
            <a:pPr>
              <a:defRPr/>
            </a:pPr>
            <a:r>
              <a:rPr lang="en-US"/>
              <a:t>Page </a:t>
            </a:r>
            <a:fld id="{562862C8-5944-47A4-8F9F-E08BE31215BE}" type="slidenum">
              <a:rPr lang="en-US"/>
              <a:pPr>
                <a:defRPr/>
              </a:pPr>
              <a:t>25</a:t>
            </a:fld>
            <a:endParaRPr lang="en-US"/>
          </a:p>
        </p:txBody>
      </p:sp>
      <p:sp>
        <p:nvSpPr>
          <p:cNvPr id="41991" name="TextBox 26"/>
          <p:cNvSpPr txBox="1">
            <a:spLocks noChangeArrowheads="1"/>
          </p:cNvSpPr>
          <p:nvPr/>
        </p:nvSpPr>
        <p:spPr bwMode="auto">
          <a:xfrm>
            <a:off x="609600" y="2362200"/>
            <a:ext cx="5105400" cy="1846263"/>
          </a:xfrm>
          <a:prstGeom prst="rect">
            <a:avLst/>
          </a:prstGeom>
          <a:noFill/>
          <a:ln w="9525">
            <a:noFill/>
            <a:miter lim="800000"/>
            <a:headEnd/>
            <a:tailEnd/>
          </a:ln>
        </p:spPr>
        <p:txBody>
          <a:bodyPr>
            <a:spAutoFit/>
          </a:bodyPr>
          <a:lstStyle/>
          <a:p>
            <a:pPr marL="0" lvl="2"/>
            <a:r>
              <a:rPr lang="en-US" sz="2400">
                <a:latin typeface="Consolas" pitchFamily="49" charset="0"/>
              </a:rPr>
              <a:t>System.out.</a:t>
            </a:r>
            <a:r>
              <a:rPr lang="en-US" sz="2400">
                <a:solidFill>
                  <a:srgbClr val="0033CC"/>
                </a:solidFill>
                <a:latin typeface="Consolas" pitchFamily="49" charset="0"/>
              </a:rPr>
              <a:t>println</a:t>
            </a:r>
            <a:r>
              <a:rPr lang="en-US" sz="2400">
                <a:latin typeface="Consolas" pitchFamily="49" charset="0"/>
              </a:rPr>
              <a:t>(“Hello”);</a:t>
            </a:r>
          </a:p>
          <a:p>
            <a:pPr marL="0" lvl="2"/>
            <a:r>
              <a:rPr lang="en-US" sz="2400">
                <a:latin typeface="Consolas" pitchFamily="49" charset="0"/>
              </a:rPr>
              <a:t>System.out.</a:t>
            </a:r>
            <a:r>
              <a:rPr lang="en-US" sz="2400">
                <a:solidFill>
                  <a:srgbClr val="0033CC"/>
                </a:solidFill>
                <a:latin typeface="Consolas" pitchFamily="49" charset="0"/>
              </a:rPr>
              <a:t>println</a:t>
            </a:r>
            <a:r>
              <a:rPr lang="en-US" sz="2400">
                <a:latin typeface="Consolas" pitchFamily="49" charset="0"/>
              </a:rPr>
              <a:t>(“World!”);</a:t>
            </a:r>
          </a:p>
          <a:p>
            <a:pPr marL="0" lvl="2"/>
            <a:endParaRPr lang="en-US" sz="2400">
              <a:latin typeface="Consolas" pitchFamily="49" charset="0"/>
            </a:endParaRPr>
          </a:p>
          <a:p>
            <a:pPr marL="0" lvl="2"/>
            <a:endParaRPr lang="en-US" sz="2400"/>
          </a:p>
          <a:p>
            <a:endParaRPr lang="en-US"/>
          </a:p>
        </p:txBody>
      </p:sp>
      <p:sp>
        <p:nvSpPr>
          <p:cNvPr id="29" name="Content Placeholder 2"/>
          <p:cNvSpPr txBox="1">
            <a:spLocks/>
          </p:cNvSpPr>
          <p:nvPr/>
        </p:nvSpPr>
        <p:spPr bwMode="auto">
          <a:xfrm>
            <a:off x="5867400" y="2362200"/>
            <a:ext cx="2438400" cy="914400"/>
          </a:xfrm>
          <a:prstGeom prst="rect">
            <a:avLst/>
          </a:prstGeom>
          <a:solidFill>
            <a:schemeClr val="accent2">
              <a:lumMod val="20000"/>
              <a:lumOff val="80000"/>
            </a:schemeClr>
          </a:solidFill>
          <a:ln w="9525">
            <a:noFill/>
            <a:miter lim="800000"/>
            <a:headEnd/>
            <a:tailEnd/>
          </a:ln>
          <a:effectLst>
            <a:outerShdw blurRad="50800" dist="38100" dir="18900000" algn="bl" rotWithShape="0">
              <a:prstClr val="black">
                <a:alpha val="40000"/>
              </a:prstClr>
            </a:outerShdw>
          </a:effectLst>
        </p:spPr>
        <p:txBody>
          <a:bodyPr/>
          <a:lstStyle/>
          <a:p>
            <a:pPr marL="342900" indent="-342900" eaLnBrk="0" hangingPunct="0">
              <a:buClr>
                <a:srgbClr val="835E01"/>
              </a:buClr>
              <a:buSzPct val="60000"/>
              <a:buFont typeface="Wingdings" pitchFamily="2" charset="2"/>
              <a:buNone/>
              <a:defRPr/>
            </a:pPr>
            <a:r>
              <a:rPr lang="en-US" sz="2400" b="1" kern="0">
                <a:latin typeface="Consolas" pitchFamily="49" charset="0"/>
                <a:cs typeface="+mn-cs"/>
              </a:rPr>
              <a:t>Hello</a:t>
            </a:r>
          </a:p>
          <a:p>
            <a:pPr marL="342900" indent="-342900" eaLnBrk="0" hangingPunct="0">
              <a:buClr>
                <a:srgbClr val="835E01"/>
              </a:buClr>
              <a:buSzPct val="60000"/>
              <a:buFont typeface="Wingdings" pitchFamily="2" charset="2"/>
              <a:buNone/>
              <a:defRPr/>
            </a:pPr>
            <a:r>
              <a:rPr lang="en-US" sz="2400" b="1" kern="0">
                <a:latin typeface="Consolas" pitchFamily="49" charset="0"/>
                <a:cs typeface="+mn-cs"/>
              </a:rPr>
              <a:t>World!</a:t>
            </a:r>
          </a:p>
          <a:p>
            <a:pPr marL="342900" indent="-342900" eaLnBrk="0" hangingPunct="0">
              <a:buClr>
                <a:srgbClr val="835E01"/>
              </a:buClr>
              <a:buSzPct val="60000"/>
              <a:buFont typeface="Wingdings" pitchFamily="2" charset="2"/>
              <a:buNone/>
              <a:defRPr/>
            </a:pPr>
            <a:endParaRPr lang="en-US" sz="2400" b="1" kern="0">
              <a:latin typeface="Consolas" pitchFamily="49" charset="0"/>
              <a:cs typeface="+mn-cs"/>
            </a:endParaRPr>
          </a:p>
        </p:txBody>
      </p:sp>
      <p:sp>
        <p:nvSpPr>
          <p:cNvPr id="30" name="Content Placeholder 2"/>
          <p:cNvSpPr txBox="1">
            <a:spLocks/>
          </p:cNvSpPr>
          <p:nvPr/>
        </p:nvSpPr>
        <p:spPr bwMode="auto">
          <a:xfrm>
            <a:off x="381000" y="3429000"/>
            <a:ext cx="8458200" cy="1143000"/>
          </a:xfrm>
          <a:prstGeom prst="rect">
            <a:avLst/>
          </a:prstGeom>
          <a:noFill/>
          <a:ln w="9525">
            <a:noFill/>
            <a:miter lim="800000"/>
            <a:headEnd/>
            <a:tailEnd/>
          </a:ln>
        </p:spPr>
        <p:txBody>
          <a:bodyPr/>
          <a:lstStyle/>
          <a:p>
            <a:pPr marL="342900" indent="-342900" eaLnBrk="0" hangingPunct="0">
              <a:spcBef>
                <a:spcPct val="20000"/>
              </a:spcBef>
              <a:buClr>
                <a:srgbClr val="835E01"/>
              </a:buClr>
              <a:buSzPct val="60000"/>
              <a:buFont typeface="Wingdings" pitchFamily="2" charset="2"/>
              <a:buChar char="q"/>
              <a:defRPr/>
            </a:pPr>
            <a:r>
              <a:rPr lang="en-US" sz="3200" kern="0">
                <a:solidFill>
                  <a:srgbClr val="0033CC"/>
                </a:solidFill>
                <a:latin typeface="Consolas" pitchFamily="49" charset="0"/>
                <a:cs typeface="+mn-cs"/>
              </a:rPr>
              <a:t>println</a:t>
            </a:r>
            <a:r>
              <a:rPr lang="en-US" sz="3200" kern="0">
                <a:latin typeface="+mn-lt"/>
                <a:cs typeface="+mn-cs"/>
              </a:rPr>
              <a:t> has a ‘cousin’ </a:t>
            </a:r>
            <a:r>
              <a:rPr lang="en-US" sz="3200" kern="0"/>
              <a:t>named </a:t>
            </a:r>
            <a:r>
              <a:rPr lang="en-US" sz="3200" kern="0">
                <a:solidFill>
                  <a:srgbClr val="0033CC"/>
                </a:solidFill>
                <a:latin typeface="Consolas" pitchFamily="49" charset="0"/>
              </a:rPr>
              <a:t>print</a:t>
            </a:r>
            <a:r>
              <a:rPr lang="en-US" sz="3200" kern="0">
                <a:latin typeface="Consolas" pitchFamily="49" charset="0"/>
              </a:rPr>
              <a:t> </a:t>
            </a:r>
            <a:r>
              <a:rPr lang="en-US" sz="3200" kern="0">
                <a:latin typeface="+mn-lt"/>
                <a:cs typeface="+mn-cs"/>
              </a:rPr>
              <a:t>that does not print a new line.  </a:t>
            </a:r>
          </a:p>
        </p:txBody>
      </p:sp>
      <p:sp>
        <p:nvSpPr>
          <p:cNvPr id="41994" name="TextBox 30"/>
          <p:cNvSpPr txBox="1">
            <a:spLocks noChangeArrowheads="1"/>
          </p:cNvSpPr>
          <p:nvPr/>
        </p:nvSpPr>
        <p:spPr bwMode="auto">
          <a:xfrm>
            <a:off x="609600" y="4419600"/>
            <a:ext cx="5105400" cy="1846263"/>
          </a:xfrm>
          <a:prstGeom prst="rect">
            <a:avLst/>
          </a:prstGeom>
          <a:noFill/>
          <a:ln w="9525">
            <a:noFill/>
            <a:miter lim="800000"/>
            <a:headEnd/>
            <a:tailEnd/>
          </a:ln>
        </p:spPr>
        <p:txBody>
          <a:bodyPr>
            <a:spAutoFit/>
          </a:bodyPr>
          <a:lstStyle/>
          <a:p>
            <a:pPr marL="0" lvl="2"/>
            <a:r>
              <a:rPr lang="en-US" sz="2400">
                <a:latin typeface="Consolas" pitchFamily="49" charset="0"/>
              </a:rPr>
              <a:t>System.out.</a:t>
            </a:r>
            <a:r>
              <a:rPr lang="en-US" sz="2400">
                <a:solidFill>
                  <a:srgbClr val="0033CC"/>
                </a:solidFill>
                <a:latin typeface="Consolas" pitchFamily="49" charset="0"/>
              </a:rPr>
              <a:t>print</a:t>
            </a:r>
            <a:r>
              <a:rPr lang="en-US" sz="2400">
                <a:latin typeface="Consolas" pitchFamily="49" charset="0"/>
              </a:rPr>
              <a:t>(“00”);</a:t>
            </a:r>
          </a:p>
          <a:p>
            <a:pPr marL="0" lvl="2"/>
            <a:r>
              <a:rPr lang="en-US" sz="2400">
                <a:latin typeface="Consolas" pitchFamily="49" charset="0"/>
              </a:rPr>
              <a:t>System.out.</a:t>
            </a:r>
            <a:r>
              <a:rPr lang="en-US" sz="2400">
                <a:solidFill>
                  <a:srgbClr val="0033CC"/>
                </a:solidFill>
                <a:latin typeface="Consolas" pitchFamily="49" charset="0"/>
              </a:rPr>
              <a:t>println</a:t>
            </a:r>
            <a:r>
              <a:rPr lang="en-US" sz="2400">
                <a:latin typeface="Consolas" pitchFamily="49" charset="0"/>
              </a:rPr>
              <a:t>(3+4);</a:t>
            </a:r>
          </a:p>
          <a:p>
            <a:pPr marL="0" lvl="2"/>
            <a:endParaRPr lang="en-US" sz="2400">
              <a:latin typeface="Consolas" pitchFamily="49" charset="0"/>
            </a:endParaRPr>
          </a:p>
          <a:p>
            <a:pPr marL="0" lvl="2"/>
            <a:endParaRPr lang="en-US" sz="2400"/>
          </a:p>
          <a:p>
            <a:endParaRPr lang="en-US"/>
          </a:p>
        </p:txBody>
      </p:sp>
      <p:sp>
        <p:nvSpPr>
          <p:cNvPr id="32" name="Content Placeholder 2"/>
          <p:cNvSpPr txBox="1">
            <a:spLocks/>
          </p:cNvSpPr>
          <p:nvPr/>
        </p:nvSpPr>
        <p:spPr bwMode="auto">
          <a:xfrm>
            <a:off x="5867400" y="4419600"/>
            <a:ext cx="2438400" cy="914400"/>
          </a:xfrm>
          <a:prstGeom prst="rect">
            <a:avLst/>
          </a:prstGeom>
          <a:solidFill>
            <a:schemeClr val="accent2">
              <a:lumMod val="20000"/>
              <a:lumOff val="80000"/>
            </a:schemeClr>
          </a:solidFill>
          <a:ln w="9525">
            <a:noFill/>
            <a:miter lim="800000"/>
            <a:headEnd/>
            <a:tailEnd/>
          </a:ln>
          <a:effectLst>
            <a:outerShdw blurRad="50800" dist="38100" dir="18900000" algn="bl" rotWithShape="0">
              <a:prstClr val="black">
                <a:alpha val="40000"/>
              </a:prstClr>
            </a:outerShdw>
          </a:effectLst>
        </p:spPr>
        <p:txBody>
          <a:bodyPr/>
          <a:lstStyle/>
          <a:p>
            <a:pPr marL="342900" indent="-342900" eaLnBrk="0" hangingPunct="0">
              <a:buClr>
                <a:srgbClr val="835E01"/>
              </a:buClr>
              <a:buSzPct val="60000"/>
              <a:buFont typeface="Wingdings" pitchFamily="2" charset="2"/>
              <a:buNone/>
              <a:defRPr/>
            </a:pPr>
            <a:r>
              <a:rPr lang="en-US" sz="2400" b="1" kern="0">
                <a:latin typeface="Consolas" pitchFamily="49" charset="0"/>
                <a:cs typeface="+mn-cs"/>
              </a:rPr>
              <a:t>00</a:t>
            </a:r>
          </a:p>
          <a:p>
            <a:pPr marL="342900" indent="-342900" eaLnBrk="0" hangingPunct="0">
              <a:buClr>
                <a:srgbClr val="835E01"/>
              </a:buClr>
              <a:buSzPct val="60000"/>
              <a:buFont typeface="Wingdings" pitchFamily="2" charset="2"/>
              <a:buNone/>
              <a:defRPr/>
            </a:pPr>
            <a:endParaRPr lang="en-US" sz="2400" b="1" kern="0">
              <a:latin typeface="Consolas" pitchFamily="49" charset="0"/>
              <a:cs typeface="+mn-cs"/>
            </a:endParaRPr>
          </a:p>
        </p:txBody>
      </p:sp>
      <p:sp>
        <p:nvSpPr>
          <p:cNvPr id="12" name="Content Placeholder 2"/>
          <p:cNvSpPr txBox="1">
            <a:spLocks/>
          </p:cNvSpPr>
          <p:nvPr/>
        </p:nvSpPr>
        <p:spPr bwMode="auto">
          <a:xfrm>
            <a:off x="5867400" y="4419600"/>
            <a:ext cx="2438400" cy="914400"/>
          </a:xfrm>
          <a:prstGeom prst="rect">
            <a:avLst/>
          </a:prstGeom>
          <a:solidFill>
            <a:schemeClr val="accent2">
              <a:lumMod val="20000"/>
              <a:lumOff val="80000"/>
            </a:schemeClr>
          </a:solidFill>
          <a:ln w="9525">
            <a:noFill/>
            <a:miter lim="800000"/>
            <a:headEnd/>
            <a:tailEnd/>
          </a:ln>
          <a:effectLst>
            <a:outerShdw blurRad="50800" dist="38100" dir="18900000" algn="bl" rotWithShape="0">
              <a:prstClr val="black">
                <a:alpha val="40000"/>
              </a:prstClr>
            </a:outerShdw>
          </a:effectLst>
        </p:spPr>
        <p:txBody>
          <a:bodyPr/>
          <a:lstStyle/>
          <a:p>
            <a:pPr marL="342900" indent="-342900" eaLnBrk="0" hangingPunct="0">
              <a:buClr>
                <a:srgbClr val="835E01"/>
              </a:buClr>
              <a:buSzPct val="60000"/>
              <a:buFont typeface="Wingdings" pitchFamily="2" charset="2"/>
              <a:buNone/>
              <a:defRPr/>
            </a:pPr>
            <a:r>
              <a:rPr lang="en-US" sz="2400" b="1" kern="0">
                <a:latin typeface="Consolas" pitchFamily="49" charset="0"/>
                <a:cs typeface="+mn-cs"/>
              </a:rPr>
              <a:t>007</a:t>
            </a:r>
          </a:p>
          <a:p>
            <a:pPr marL="342900" indent="-342900" eaLnBrk="0" hangingPunct="0">
              <a:buClr>
                <a:srgbClr val="835E01"/>
              </a:buClr>
              <a:buSzPct val="60000"/>
              <a:buFont typeface="Wingdings" pitchFamily="2" charset="2"/>
              <a:buNone/>
              <a:defRPr/>
            </a:pPr>
            <a:endParaRPr lang="en-US" sz="2400" b="1" kern="0">
              <a:latin typeface="Consolas" pitchFamily="49" charset="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animBg="1"/>
      <p:bldP spid="32"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z="3600"/>
              <a:t>1.6 Errors</a:t>
            </a:r>
          </a:p>
        </p:txBody>
      </p:sp>
      <p:sp>
        <p:nvSpPr>
          <p:cNvPr id="43011" name="Content Placeholder 8"/>
          <p:cNvSpPr>
            <a:spLocks noGrp="1"/>
          </p:cNvSpPr>
          <p:nvPr>
            <p:ph idx="1"/>
          </p:nvPr>
        </p:nvSpPr>
        <p:spPr>
          <a:xfrm>
            <a:off x="152400" y="1295400"/>
            <a:ext cx="8458200" cy="5105400"/>
          </a:xfrm>
        </p:spPr>
        <p:txBody>
          <a:bodyPr/>
          <a:lstStyle/>
          <a:p>
            <a:r>
              <a:rPr lang="en-US"/>
              <a:t>Two Categories of Errors:</a:t>
            </a:r>
          </a:p>
          <a:p>
            <a:pPr lvl="1">
              <a:buFont typeface="Wingdings" pitchFamily="2" charset="2"/>
              <a:buNone/>
            </a:pPr>
            <a:r>
              <a:rPr lang="en-US"/>
              <a:t>1) Compile-time Errors</a:t>
            </a:r>
          </a:p>
          <a:p>
            <a:pPr lvl="2"/>
            <a:r>
              <a:rPr lang="en-US"/>
              <a:t>Syntax Errors</a:t>
            </a:r>
          </a:p>
          <a:p>
            <a:pPr lvl="3"/>
            <a:r>
              <a:rPr lang="en-US"/>
              <a:t>Spelling, Capitalization, punctuation</a:t>
            </a:r>
          </a:p>
          <a:p>
            <a:pPr lvl="3"/>
            <a:r>
              <a:rPr lang="en-US"/>
              <a:t>Ordering of statements, matching of braces/parenthesis…</a:t>
            </a:r>
          </a:p>
          <a:p>
            <a:pPr lvl="2"/>
            <a:r>
              <a:rPr lang="en-US"/>
              <a:t>No .class file is generated by the compiler</a:t>
            </a:r>
          </a:p>
          <a:p>
            <a:pPr lvl="2"/>
            <a:r>
              <a:rPr lang="en-US"/>
              <a:t>Correct first error listed, then compile again</a:t>
            </a:r>
          </a:p>
          <a:p>
            <a:pPr lvl="1">
              <a:buFont typeface="Wingdings" pitchFamily="2" charset="2"/>
              <a:buNone/>
            </a:pPr>
            <a:r>
              <a:rPr lang="en-US"/>
              <a:t>2) Run-time Errors</a:t>
            </a:r>
          </a:p>
          <a:p>
            <a:pPr lvl="2"/>
            <a:r>
              <a:rPr lang="en-US"/>
              <a:t>Logic Errors</a:t>
            </a:r>
          </a:p>
          <a:p>
            <a:pPr lvl="2"/>
            <a:r>
              <a:rPr lang="en-US"/>
              <a:t>Program runs, but produces unintended results</a:t>
            </a:r>
          </a:p>
          <a:p>
            <a:pPr lvl="2"/>
            <a:r>
              <a:rPr lang="en-US"/>
              <a:t>Program may ‘crash’</a:t>
            </a:r>
          </a:p>
        </p:txBody>
      </p:sp>
      <p:sp>
        <p:nvSpPr>
          <p:cNvPr id="6" name="Slide Number Placeholder 5"/>
          <p:cNvSpPr>
            <a:spLocks noGrp="1"/>
          </p:cNvSpPr>
          <p:nvPr>
            <p:ph type="sldNum" sz="quarter" idx="11"/>
          </p:nvPr>
        </p:nvSpPr>
        <p:spPr/>
        <p:txBody>
          <a:bodyPr/>
          <a:lstStyle/>
          <a:p>
            <a:pPr>
              <a:defRPr/>
            </a:pPr>
            <a:r>
              <a:rPr lang="en-US"/>
              <a:t>Page </a:t>
            </a:r>
            <a:fld id="{8496DF5E-93F7-4FE0-9FB6-9468E8931F8B}" type="slidenum">
              <a:rPr lang="en-US"/>
              <a:pPr>
                <a:defRPr/>
              </a:pPr>
              <a:t>26</a:t>
            </a:fld>
            <a:endParaRPr lang="en-US"/>
          </a:p>
        </p:txBody>
      </p:sp>
      <p:pic>
        <p:nvPicPr>
          <p:cNvPr id="43014" name="Picture 7"/>
          <p:cNvPicPr>
            <a:picLocks noChangeAspect="1" noChangeArrowheads="1"/>
          </p:cNvPicPr>
          <p:nvPr/>
        </p:nvPicPr>
        <p:blipFill>
          <a:blip r:embed="rId3" cstate="print"/>
          <a:srcRect/>
          <a:stretch>
            <a:fillRect/>
          </a:stretch>
        </p:blipFill>
        <p:spPr bwMode="auto">
          <a:xfrm>
            <a:off x="6400800" y="609600"/>
            <a:ext cx="2287588" cy="21336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z="3600"/>
              <a:t>Syntax Errors</a:t>
            </a:r>
          </a:p>
        </p:txBody>
      </p:sp>
      <p:sp>
        <p:nvSpPr>
          <p:cNvPr id="44035" name="Content Placeholder 8"/>
          <p:cNvSpPr>
            <a:spLocks noGrp="1"/>
          </p:cNvSpPr>
          <p:nvPr>
            <p:ph idx="1"/>
          </p:nvPr>
        </p:nvSpPr>
        <p:spPr>
          <a:xfrm>
            <a:off x="304800" y="3048000"/>
            <a:ext cx="8534400" cy="2971800"/>
          </a:xfrm>
        </p:spPr>
        <p:txBody>
          <a:bodyPr/>
          <a:lstStyle/>
          <a:p>
            <a:r>
              <a:rPr lang="en-US" sz="2800"/>
              <a:t>What happens if you</a:t>
            </a:r>
          </a:p>
          <a:p>
            <a:pPr lvl="1"/>
            <a:r>
              <a:rPr lang="en-US" sz="2400"/>
              <a:t>Misspell a word:		</a:t>
            </a:r>
            <a:r>
              <a:rPr lang="en-US" sz="2400">
                <a:latin typeface="Consolas" pitchFamily="49" charset="0"/>
              </a:rPr>
              <a:t>System.</a:t>
            </a:r>
            <a:r>
              <a:rPr lang="en-US" sz="2400">
                <a:solidFill>
                  <a:srgbClr val="0033CC"/>
                </a:solidFill>
                <a:latin typeface="Consolas" pitchFamily="49" charset="0"/>
              </a:rPr>
              <a:t>ou</a:t>
            </a:r>
            <a:r>
              <a:rPr lang="en-US" sz="2400">
                <a:latin typeface="Consolas" pitchFamily="49" charset="0"/>
              </a:rPr>
              <a:t>.println</a:t>
            </a:r>
            <a:endParaRPr lang="en-US" sz="2400"/>
          </a:p>
          <a:p>
            <a:pPr lvl="1"/>
            <a:r>
              <a:rPr lang="en-US" sz="2400"/>
              <a:t>Don’t Capitalize a word	</a:t>
            </a:r>
            <a:r>
              <a:rPr lang="en-US" sz="2400">
                <a:solidFill>
                  <a:srgbClr val="0033CC"/>
                </a:solidFill>
                <a:latin typeface="Consolas" pitchFamily="49" charset="0"/>
              </a:rPr>
              <a:t>s</a:t>
            </a:r>
            <a:r>
              <a:rPr lang="en-US" sz="2400">
                <a:latin typeface="Consolas" pitchFamily="49" charset="0"/>
              </a:rPr>
              <a:t>ystem.out.println</a:t>
            </a:r>
            <a:endParaRPr lang="en-US" sz="2400"/>
          </a:p>
          <a:p>
            <a:pPr lvl="1"/>
            <a:r>
              <a:rPr lang="en-US" sz="2400"/>
              <a:t>Leave out a word 		</a:t>
            </a:r>
            <a:r>
              <a:rPr lang="en-US" sz="2400">
                <a:solidFill>
                  <a:srgbClr val="0033CC"/>
                </a:solidFill>
                <a:latin typeface="Consolas" pitchFamily="49" charset="0"/>
              </a:rPr>
              <a:t>void</a:t>
            </a:r>
            <a:endParaRPr lang="en-US" sz="2400"/>
          </a:p>
          <a:p>
            <a:pPr lvl="1"/>
            <a:r>
              <a:rPr lang="en-US" sz="2400"/>
              <a:t>Forget a Semicolon after	</a:t>
            </a:r>
            <a:r>
              <a:rPr lang="en-US" sz="2400">
                <a:solidFill>
                  <a:srgbClr val="0033CC"/>
                </a:solidFill>
                <a:latin typeface="Consolas" pitchFamily="49" charset="0"/>
              </a:rPr>
              <a:t>(“Hello, World!”)</a:t>
            </a:r>
          </a:p>
          <a:p>
            <a:pPr lvl="1"/>
            <a:r>
              <a:rPr lang="en-US" sz="2400"/>
              <a:t>Don’t match a curly brace?   Remove line 6</a:t>
            </a:r>
          </a:p>
          <a:p>
            <a:r>
              <a:rPr lang="en-US" sz="2800"/>
              <a:t>Try it to see what error messages are generated</a:t>
            </a:r>
          </a:p>
        </p:txBody>
      </p:sp>
      <p:sp>
        <p:nvSpPr>
          <p:cNvPr id="6" name="Slide Number Placeholder 5"/>
          <p:cNvSpPr>
            <a:spLocks noGrp="1"/>
          </p:cNvSpPr>
          <p:nvPr>
            <p:ph type="sldNum" sz="quarter" idx="11"/>
          </p:nvPr>
        </p:nvSpPr>
        <p:spPr/>
        <p:txBody>
          <a:bodyPr/>
          <a:lstStyle/>
          <a:p>
            <a:pPr>
              <a:defRPr/>
            </a:pPr>
            <a:r>
              <a:rPr lang="en-US"/>
              <a:t>Page </a:t>
            </a:r>
            <a:fld id="{63A9334B-53BA-462C-8CC5-32E46EA6F81A}" type="slidenum">
              <a:rPr lang="en-US"/>
              <a:pPr>
                <a:defRPr/>
              </a:pPr>
              <a:t>27</a:t>
            </a:fld>
            <a:endParaRPr lang="en-US"/>
          </a:p>
        </p:txBody>
      </p:sp>
      <p:pic>
        <p:nvPicPr>
          <p:cNvPr id="44038" name="Picture 7"/>
          <p:cNvPicPr>
            <a:picLocks noChangeAspect="1" noChangeArrowheads="1"/>
          </p:cNvPicPr>
          <p:nvPr/>
        </p:nvPicPr>
        <p:blipFill>
          <a:blip r:embed="rId2" cstate="print"/>
          <a:srcRect r="20052" b="25000"/>
          <a:stretch>
            <a:fillRect/>
          </a:stretch>
        </p:blipFill>
        <p:spPr bwMode="auto">
          <a:xfrm>
            <a:off x="7162800" y="1066800"/>
            <a:ext cx="1828800" cy="1600200"/>
          </a:xfrm>
          <a:prstGeom prst="rect">
            <a:avLst/>
          </a:prstGeom>
          <a:noFill/>
          <a:ln w="9525">
            <a:noFill/>
            <a:miter lim="800000"/>
            <a:headEnd/>
            <a:tailEnd/>
          </a:ln>
        </p:spPr>
      </p:pic>
      <p:pic>
        <p:nvPicPr>
          <p:cNvPr id="44039" name="Picture 8"/>
          <p:cNvPicPr>
            <a:picLocks noChangeAspect="1" noChangeArrowheads="1"/>
          </p:cNvPicPr>
          <p:nvPr/>
        </p:nvPicPr>
        <p:blipFill>
          <a:blip r:embed="rId3" cstate="print"/>
          <a:srcRect/>
          <a:stretch>
            <a:fillRect/>
          </a:stretch>
        </p:blipFill>
        <p:spPr bwMode="auto">
          <a:xfrm>
            <a:off x="381000" y="990600"/>
            <a:ext cx="6096000" cy="208597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sz="3600"/>
              <a:t>Logic Errors</a:t>
            </a:r>
          </a:p>
        </p:txBody>
      </p:sp>
      <p:sp>
        <p:nvSpPr>
          <p:cNvPr id="45059" name="Content Placeholder 8"/>
          <p:cNvSpPr>
            <a:spLocks noGrp="1"/>
          </p:cNvSpPr>
          <p:nvPr>
            <p:ph idx="1"/>
          </p:nvPr>
        </p:nvSpPr>
        <p:spPr>
          <a:xfrm>
            <a:off x="228600" y="3352800"/>
            <a:ext cx="8458200" cy="2971800"/>
          </a:xfrm>
        </p:spPr>
        <p:txBody>
          <a:bodyPr/>
          <a:lstStyle/>
          <a:p>
            <a:r>
              <a:rPr lang="en-US" sz="2800"/>
              <a:t>What happens if you</a:t>
            </a:r>
          </a:p>
          <a:p>
            <a:pPr lvl="1"/>
            <a:r>
              <a:rPr lang="en-US" sz="2400"/>
              <a:t>Divide by Zero		</a:t>
            </a:r>
            <a:r>
              <a:rPr lang="en-US" sz="2400">
                <a:latin typeface="Consolas" pitchFamily="49" charset="0"/>
              </a:rPr>
              <a:t>System.out.println(</a:t>
            </a:r>
            <a:r>
              <a:rPr lang="en-US" sz="2400">
                <a:solidFill>
                  <a:srgbClr val="0033CC"/>
                </a:solidFill>
                <a:latin typeface="Consolas" pitchFamily="49" charset="0"/>
              </a:rPr>
              <a:t>1/0</a:t>
            </a:r>
            <a:r>
              <a:rPr lang="en-US" sz="2400">
                <a:latin typeface="Consolas" pitchFamily="49" charset="0"/>
              </a:rPr>
              <a:t>);</a:t>
            </a:r>
            <a:endParaRPr lang="en-US" sz="2400"/>
          </a:p>
          <a:p>
            <a:pPr lvl="1"/>
            <a:r>
              <a:rPr lang="en-US" sz="2400"/>
              <a:t>Mis-spell output	</a:t>
            </a:r>
            <a:r>
              <a:rPr lang="en-US" sz="2400">
                <a:solidFill>
                  <a:srgbClr val="0033CC"/>
                </a:solidFill>
                <a:latin typeface="Consolas" pitchFamily="49" charset="0"/>
              </a:rPr>
              <a:t>(“Hello, Word!”)</a:t>
            </a:r>
          </a:p>
          <a:p>
            <a:pPr lvl="1"/>
            <a:r>
              <a:rPr lang="en-US" sz="2400"/>
              <a:t>Forget to output	Remove line 5</a:t>
            </a:r>
          </a:p>
          <a:p>
            <a:r>
              <a:rPr lang="en-US" sz="2800"/>
              <a:t>Programs will compile and run</a:t>
            </a:r>
          </a:p>
          <a:p>
            <a:pPr lvl="1"/>
            <a:r>
              <a:rPr lang="en-US" sz="2400"/>
              <a:t>The output may not be as expected</a:t>
            </a:r>
          </a:p>
        </p:txBody>
      </p:sp>
      <p:sp>
        <p:nvSpPr>
          <p:cNvPr id="6" name="Slide Number Placeholder 5"/>
          <p:cNvSpPr>
            <a:spLocks noGrp="1"/>
          </p:cNvSpPr>
          <p:nvPr>
            <p:ph type="sldNum" sz="quarter" idx="11"/>
          </p:nvPr>
        </p:nvSpPr>
        <p:spPr/>
        <p:txBody>
          <a:bodyPr/>
          <a:lstStyle/>
          <a:p>
            <a:pPr>
              <a:defRPr/>
            </a:pPr>
            <a:r>
              <a:rPr lang="en-US"/>
              <a:t>Page </a:t>
            </a:r>
            <a:fld id="{59903396-25D8-4A58-9365-C51EA4DA202F}" type="slidenum">
              <a:rPr lang="en-US"/>
              <a:pPr>
                <a:defRPr/>
              </a:pPr>
              <a:t>28</a:t>
            </a:fld>
            <a:endParaRPr lang="en-US"/>
          </a:p>
        </p:txBody>
      </p:sp>
      <p:pic>
        <p:nvPicPr>
          <p:cNvPr id="45062" name="Picture 8"/>
          <p:cNvPicPr>
            <a:picLocks noChangeAspect="1" noChangeArrowheads="1"/>
          </p:cNvPicPr>
          <p:nvPr/>
        </p:nvPicPr>
        <p:blipFill>
          <a:blip r:embed="rId2" cstate="print"/>
          <a:srcRect l="3548" t="31651" r="17741" b="35841"/>
          <a:stretch>
            <a:fillRect/>
          </a:stretch>
        </p:blipFill>
        <p:spPr bwMode="auto">
          <a:xfrm>
            <a:off x="152400" y="1066800"/>
            <a:ext cx="7010400" cy="2111375"/>
          </a:xfrm>
          <a:prstGeom prst="rect">
            <a:avLst/>
          </a:prstGeom>
          <a:noFill/>
          <a:ln w="9525">
            <a:noFill/>
            <a:miter lim="800000"/>
            <a:headEnd/>
            <a:tailEnd/>
          </a:ln>
        </p:spPr>
      </p:pic>
      <p:pic>
        <p:nvPicPr>
          <p:cNvPr id="45063" name="Picture 7"/>
          <p:cNvPicPr>
            <a:picLocks noChangeAspect="1" noChangeArrowheads="1"/>
          </p:cNvPicPr>
          <p:nvPr/>
        </p:nvPicPr>
        <p:blipFill>
          <a:blip r:embed="rId3" cstate="print"/>
          <a:srcRect/>
          <a:stretch>
            <a:fillRect/>
          </a:stretch>
        </p:blipFill>
        <p:spPr bwMode="auto">
          <a:xfrm>
            <a:off x="381000" y="1066800"/>
            <a:ext cx="6248400" cy="2138363"/>
          </a:xfrm>
          <a:prstGeom prst="rect">
            <a:avLst/>
          </a:prstGeom>
          <a:noFill/>
          <a:ln w="9525">
            <a:noFill/>
            <a:miter lim="800000"/>
            <a:headEnd/>
            <a:tailEnd/>
          </a:ln>
        </p:spPr>
      </p:pic>
      <p:pic>
        <p:nvPicPr>
          <p:cNvPr id="45064" name="Picture 8"/>
          <p:cNvPicPr>
            <a:picLocks noChangeAspect="1" noChangeArrowheads="1"/>
          </p:cNvPicPr>
          <p:nvPr/>
        </p:nvPicPr>
        <p:blipFill>
          <a:blip r:embed="rId4" cstate="print"/>
          <a:srcRect r="20052" b="25000"/>
          <a:stretch>
            <a:fillRect/>
          </a:stretch>
        </p:blipFill>
        <p:spPr bwMode="auto">
          <a:xfrm>
            <a:off x="7162800" y="1066800"/>
            <a:ext cx="1828800" cy="16002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z="3600"/>
              <a:t>1.7 Algorithms</a:t>
            </a:r>
          </a:p>
        </p:txBody>
      </p:sp>
      <p:sp>
        <p:nvSpPr>
          <p:cNvPr id="46083" name="Content Placeholder 7"/>
          <p:cNvSpPr>
            <a:spLocks noGrp="1"/>
          </p:cNvSpPr>
          <p:nvPr>
            <p:ph idx="1"/>
          </p:nvPr>
        </p:nvSpPr>
        <p:spPr>
          <a:xfrm>
            <a:off x="304800" y="1066800"/>
            <a:ext cx="8458200" cy="5105400"/>
          </a:xfrm>
        </p:spPr>
        <p:txBody>
          <a:bodyPr/>
          <a:lstStyle/>
          <a:p>
            <a:r>
              <a:rPr lang="en-US"/>
              <a:t>Algorithms are simply plans</a:t>
            </a:r>
          </a:p>
          <a:p>
            <a:pPr lvl="1"/>
            <a:r>
              <a:rPr lang="en-US"/>
              <a:t>Detailed plans that describe the steps to solve a specific problem</a:t>
            </a:r>
          </a:p>
          <a:p>
            <a:r>
              <a:rPr lang="en-US"/>
              <a:t>You already know quite a few</a:t>
            </a:r>
          </a:p>
          <a:p>
            <a:pPr lvl="1"/>
            <a:r>
              <a:rPr lang="en-US"/>
              <a:t>Calculate the area of a circle</a:t>
            </a:r>
          </a:p>
          <a:p>
            <a:pPr lvl="1"/>
            <a:r>
              <a:rPr lang="en-US"/>
              <a:t>Find the length of the hypotenuse of a triangle</a:t>
            </a:r>
          </a:p>
          <a:p>
            <a:r>
              <a:rPr lang="en-US"/>
              <a:t>Some problems are more complex and require more steps</a:t>
            </a:r>
          </a:p>
          <a:p>
            <a:pPr lvl="1"/>
            <a:r>
              <a:rPr lang="en-US"/>
              <a:t>Calculate PI to 100 decimal places</a:t>
            </a:r>
          </a:p>
          <a:p>
            <a:pPr lvl="1"/>
            <a:r>
              <a:rPr lang="en-US"/>
              <a:t>Calculate the trajectory of a missile</a:t>
            </a:r>
          </a:p>
        </p:txBody>
      </p:sp>
      <p:sp>
        <p:nvSpPr>
          <p:cNvPr id="6" name="Slide Number Placeholder 5"/>
          <p:cNvSpPr>
            <a:spLocks noGrp="1"/>
          </p:cNvSpPr>
          <p:nvPr>
            <p:ph type="sldNum" sz="quarter" idx="11"/>
          </p:nvPr>
        </p:nvSpPr>
        <p:spPr/>
        <p:txBody>
          <a:bodyPr/>
          <a:lstStyle/>
          <a:p>
            <a:pPr>
              <a:defRPr/>
            </a:pPr>
            <a:r>
              <a:rPr lang="en-US"/>
              <a:t>Page </a:t>
            </a:r>
            <a:fld id="{43FB5FE3-4AC7-4C62-9814-BB6218B4561A}" type="slidenum">
              <a:rPr lang="en-US"/>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t>Contents</a:t>
            </a:r>
          </a:p>
        </p:txBody>
      </p:sp>
      <p:sp>
        <p:nvSpPr>
          <p:cNvPr id="21507" name="Content Placeholder 2"/>
          <p:cNvSpPr>
            <a:spLocks noGrp="1"/>
          </p:cNvSpPr>
          <p:nvPr>
            <p:ph idx="1"/>
          </p:nvPr>
        </p:nvSpPr>
        <p:spPr/>
        <p:txBody>
          <a:bodyPr/>
          <a:lstStyle/>
          <a:p>
            <a:r>
              <a:rPr lang="en-US"/>
              <a:t>Computer Programs</a:t>
            </a:r>
          </a:p>
          <a:p>
            <a:r>
              <a:rPr lang="en-US"/>
              <a:t>The Anatomy of a Computer</a:t>
            </a:r>
          </a:p>
          <a:p>
            <a:r>
              <a:rPr lang="en-US"/>
              <a:t>The Java Programming Language</a:t>
            </a:r>
          </a:p>
          <a:p>
            <a:r>
              <a:rPr lang="en-US"/>
              <a:t>Becoming Familiar with your Programming Environment</a:t>
            </a:r>
          </a:p>
          <a:p>
            <a:r>
              <a:rPr lang="en-US"/>
              <a:t>Analyzing Your First Program</a:t>
            </a:r>
          </a:p>
          <a:p>
            <a:r>
              <a:rPr lang="en-US"/>
              <a:t>Errors</a:t>
            </a:r>
          </a:p>
          <a:p>
            <a:r>
              <a:rPr lang="en-US"/>
              <a:t>Algorithms</a:t>
            </a:r>
          </a:p>
        </p:txBody>
      </p:sp>
      <p:sp>
        <p:nvSpPr>
          <p:cNvPr id="6" name="Slide Number Placeholder 5"/>
          <p:cNvSpPr>
            <a:spLocks noGrp="1"/>
          </p:cNvSpPr>
          <p:nvPr>
            <p:ph type="sldNum" sz="quarter" idx="11"/>
          </p:nvPr>
        </p:nvSpPr>
        <p:spPr/>
        <p:txBody>
          <a:bodyPr/>
          <a:lstStyle/>
          <a:p>
            <a:pPr>
              <a:defRPr/>
            </a:pPr>
            <a:r>
              <a:rPr lang="en-US"/>
              <a:t>Page </a:t>
            </a:r>
            <a:fld id="{4866BA61-4AC9-492B-9782-64BBBFE9242A}" type="slidenum">
              <a:rPr lang="en-US"/>
              <a:pPr>
                <a:defRPr/>
              </a:pPr>
              <a:t>3</a:t>
            </a:fld>
            <a:endParaRPr lang="en-US"/>
          </a:p>
        </p:txBody>
      </p:sp>
      <p:pic>
        <p:nvPicPr>
          <p:cNvPr id="21510" name="Picture 9"/>
          <p:cNvPicPr>
            <a:picLocks noChangeAspect="1" noChangeArrowheads="1"/>
          </p:cNvPicPr>
          <p:nvPr/>
        </p:nvPicPr>
        <p:blipFill>
          <a:blip r:embed="rId2" cstate="print"/>
          <a:srcRect/>
          <a:stretch>
            <a:fillRect/>
          </a:stretch>
        </p:blipFill>
        <p:spPr bwMode="auto">
          <a:xfrm>
            <a:off x="5105400" y="4572000"/>
            <a:ext cx="2676525" cy="182562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z="3600"/>
              <a:t>Text Problem to Algorithm</a:t>
            </a:r>
          </a:p>
        </p:txBody>
      </p:sp>
      <p:sp>
        <p:nvSpPr>
          <p:cNvPr id="8" name="Content Placeholder 7"/>
          <p:cNvSpPr>
            <a:spLocks noGrp="1"/>
          </p:cNvSpPr>
          <p:nvPr>
            <p:ph idx="1"/>
          </p:nvPr>
        </p:nvSpPr>
        <p:spPr/>
        <p:txBody>
          <a:bodyPr/>
          <a:lstStyle/>
          <a:p>
            <a:pPr>
              <a:defRPr/>
            </a:pPr>
            <a:r>
              <a:rPr lang="en-US"/>
              <a:t>Given the problem:</a:t>
            </a:r>
          </a:p>
          <a:p>
            <a:pPr lvl="1">
              <a:defRPr/>
            </a:pPr>
            <a:r>
              <a:rPr lang="en-US" sz="2400">
                <a:latin typeface="Times New Roman" pitchFamily="18" charset="0"/>
                <a:ea typeface="+mn-ea"/>
                <a:cs typeface="Times New Roman" pitchFamily="18" charset="0"/>
              </a:rPr>
              <a:t>You put €10,000 into a bank account that earns 5 percent interest per year. How many years does it take for the account balance to be double the original? </a:t>
            </a:r>
          </a:p>
          <a:p>
            <a:pPr>
              <a:defRPr/>
            </a:pPr>
            <a:r>
              <a:rPr lang="en-US"/>
              <a:t>How would you solve it?</a:t>
            </a:r>
          </a:p>
          <a:p>
            <a:pPr lvl="1">
              <a:defRPr/>
            </a:pPr>
            <a:r>
              <a:rPr lang="en-US"/>
              <a:t>Manual method</a:t>
            </a:r>
          </a:p>
          <a:p>
            <a:pPr lvl="2">
              <a:defRPr/>
            </a:pPr>
            <a:r>
              <a:rPr lang="en-US"/>
              <a:t>Make a table</a:t>
            </a:r>
          </a:p>
          <a:p>
            <a:pPr lvl="2">
              <a:defRPr/>
            </a:pPr>
            <a:r>
              <a:rPr lang="en-US"/>
              <a:t>Add lines until done</a:t>
            </a:r>
          </a:p>
          <a:p>
            <a:pPr lvl="1">
              <a:defRPr/>
            </a:pPr>
            <a:r>
              <a:rPr lang="en-US"/>
              <a:t>Use a spreadsheet!</a:t>
            </a:r>
          </a:p>
          <a:p>
            <a:pPr lvl="2">
              <a:defRPr/>
            </a:pPr>
            <a:r>
              <a:rPr lang="en-US"/>
              <a:t>Write a formula</a:t>
            </a:r>
          </a:p>
          <a:p>
            <a:pPr lvl="3">
              <a:defRPr/>
            </a:pPr>
            <a:r>
              <a:rPr lang="en-US"/>
              <a:t>Per line, based on line above</a:t>
            </a:r>
          </a:p>
        </p:txBody>
      </p:sp>
      <p:sp>
        <p:nvSpPr>
          <p:cNvPr id="6" name="Slide Number Placeholder 5"/>
          <p:cNvSpPr>
            <a:spLocks noGrp="1"/>
          </p:cNvSpPr>
          <p:nvPr>
            <p:ph type="sldNum" sz="quarter" idx="11"/>
          </p:nvPr>
        </p:nvSpPr>
        <p:spPr/>
        <p:txBody>
          <a:bodyPr/>
          <a:lstStyle/>
          <a:p>
            <a:pPr>
              <a:defRPr/>
            </a:pPr>
            <a:r>
              <a:rPr lang="en-US"/>
              <a:t>Page </a:t>
            </a:r>
            <a:fld id="{1B076C1B-D49B-452F-BB92-6ED019FFD205}" type="slidenum">
              <a:rPr lang="en-US"/>
              <a:pPr>
                <a:defRPr/>
              </a:pPr>
              <a:t>30</a:t>
            </a:fld>
            <a:endParaRPr lang="en-US"/>
          </a:p>
        </p:txBody>
      </p:sp>
      <p:pic>
        <p:nvPicPr>
          <p:cNvPr id="47110" name="Picture 7"/>
          <p:cNvPicPr>
            <a:picLocks noChangeAspect="1" noChangeArrowheads="1"/>
          </p:cNvPicPr>
          <p:nvPr/>
        </p:nvPicPr>
        <p:blipFill>
          <a:blip r:embed="rId2" cstate="print"/>
          <a:srcRect/>
          <a:stretch>
            <a:fillRect/>
          </a:stretch>
        </p:blipFill>
        <p:spPr bwMode="auto">
          <a:xfrm>
            <a:off x="4419600" y="3505200"/>
            <a:ext cx="4360863" cy="22098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z="3600"/>
              <a:t>Text Problem to Algorithm Steps</a:t>
            </a:r>
          </a:p>
        </p:txBody>
      </p:sp>
      <p:sp>
        <p:nvSpPr>
          <p:cNvPr id="8" name="Content Placeholder 7"/>
          <p:cNvSpPr>
            <a:spLocks noGrp="1"/>
          </p:cNvSpPr>
          <p:nvPr>
            <p:ph idx="1"/>
          </p:nvPr>
        </p:nvSpPr>
        <p:spPr>
          <a:xfrm>
            <a:off x="228600" y="1066800"/>
            <a:ext cx="8458200" cy="5105400"/>
          </a:xfrm>
        </p:spPr>
        <p:txBody>
          <a:bodyPr/>
          <a:lstStyle/>
          <a:p>
            <a:pPr lvl="1">
              <a:defRPr/>
            </a:pPr>
            <a:r>
              <a:rPr lang="en-US" sz="2400">
                <a:latin typeface="Times New Roman" pitchFamily="18" charset="0"/>
                <a:ea typeface="+mn-ea"/>
                <a:cs typeface="Times New Roman" pitchFamily="18" charset="0"/>
              </a:rPr>
              <a:t>You put €10,000 into a bank account that earns 5 percent interest per year. How many years does it take for the account balance to be double the original? </a:t>
            </a:r>
          </a:p>
          <a:p>
            <a:pPr>
              <a:defRPr/>
            </a:pPr>
            <a:r>
              <a:rPr lang="en-US"/>
              <a:t>Break it into steps</a:t>
            </a:r>
          </a:p>
          <a:p>
            <a:pPr lvl="1">
              <a:defRPr/>
            </a:pPr>
            <a:r>
              <a:rPr lang="en-US" sz="2400"/>
              <a:t>Start with a year value of 0 and a balance of €10,000</a:t>
            </a:r>
          </a:p>
          <a:p>
            <a:pPr lvl="1">
              <a:defRPr/>
            </a:pPr>
            <a:r>
              <a:rPr lang="en-US" sz="2400"/>
              <a:t>Repeat the following while the balance is less than €20,000</a:t>
            </a:r>
            <a:endParaRPr lang="en-US" sz="2000"/>
          </a:p>
          <a:p>
            <a:pPr lvl="2">
              <a:defRPr/>
            </a:pPr>
            <a:r>
              <a:rPr lang="en-US"/>
              <a:t>Add 1 to the year value</a:t>
            </a:r>
          </a:p>
          <a:p>
            <a:pPr lvl="2">
              <a:defRPr/>
            </a:pPr>
            <a:r>
              <a:rPr lang="en-US"/>
              <a:t>Multiply the balance by 1.05</a:t>
            </a:r>
          </a:p>
          <a:p>
            <a:pPr lvl="3">
              <a:defRPr/>
            </a:pPr>
            <a:r>
              <a:rPr lang="en-US" sz="1800"/>
              <a:t>(5% increase)</a:t>
            </a:r>
          </a:p>
          <a:p>
            <a:pPr lvl="1">
              <a:buFont typeface="Wingdings" pitchFamily="2" charset="2"/>
              <a:buNone/>
              <a:defRPr/>
            </a:pPr>
            <a:endParaRPr lang="en-US" sz="2000"/>
          </a:p>
          <a:p>
            <a:pPr lvl="1">
              <a:defRPr/>
            </a:pPr>
            <a:endParaRPr lang="en-US" sz="1600"/>
          </a:p>
          <a:p>
            <a:pPr lvl="1">
              <a:defRPr/>
            </a:pPr>
            <a:r>
              <a:rPr lang="en-US" sz="2400"/>
              <a:t>Report the final year value as the answer</a:t>
            </a:r>
          </a:p>
        </p:txBody>
      </p:sp>
      <p:sp>
        <p:nvSpPr>
          <p:cNvPr id="6" name="Slide Number Placeholder 5"/>
          <p:cNvSpPr>
            <a:spLocks noGrp="1"/>
          </p:cNvSpPr>
          <p:nvPr>
            <p:ph type="sldNum" sz="quarter" idx="11"/>
          </p:nvPr>
        </p:nvSpPr>
        <p:spPr/>
        <p:txBody>
          <a:bodyPr/>
          <a:lstStyle/>
          <a:p>
            <a:pPr>
              <a:defRPr/>
            </a:pPr>
            <a:r>
              <a:rPr lang="en-US"/>
              <a:t>Page </a:t>
            </a:r>
            <a:fld id="{2C0480B9-C641-4692-9AE7-23B2C8E728AF}" type="slidenum">
              <a:rPr lang="en-US"/>
              <a:pPr>
                <a:defRPr/>
              </a:pPr>
              <a:t>31</a:t>
            </a:fld>
            <a:endParaRPr lang="en-US"/>
          </a:p>
        </p:txBody>
      </p:sp>
      <p:pic>
        <p:nvPicPr>
          <p:cNvPr id="48134" name="Picture 8"/>
          <p:cNvPicPr>
            <a:picLocks noChangeAspect="1" noChangeArrowheads="1"/>
          </p:cNvPicPr>
          <p:nvPr/>
        </p:nvPicPr>
        <p:blipFill>
          <a:blip r:embed="rId2" cstate="print"/>
          <a:srcRect b="20277"/>
          <a:stretch>
            <a:fillRect/>
          </a:stretch>
        </p:blipFill>
        <p:spPr bwMode="auto">
          <a:xfrm>
            <a:off x="6324600" y="1905000"/>
            <a:ext cx="2438400" cy="896938"/>
          </a:xfrm>
          <a:prstGeom prst="rect">
            <a:avLst/>
          </a:prstGeom>
          <a:noFill/>
          <a:ln w="9525">
            <a:noFill/>
            <a:miter lim="800000"/>
            <a:headEnd/>
            <a:tailEnd/>
          </a:ln>
        </p:spPr>
      </p:pic>
      <p:pic>
        <p:nvPicPr>
          <p:cNvPr id="48135" name="Picture 9"/>
          <p:cNvPicPr>
            <a:picLocks noChangeAspect="1" noChangeArrowheads="1"/>
          </p:cNvPicPr>
          <p:nvPr/>
        </p:nvPicPr>
        <p:blipFill>
          <a:blip r:embed="rId3" cstate="print"/>
          <a:srcRect/>
          <a:stretch>
            <a:fillRect/>
          </a:stretch>
        </p:blipFill>
        <p:spPr bwMode="auto">
          <a:xfrm>
            <a:off x="6324600" y="3657600"/>
            <a:ext cx="2514600" cy="2414588"/>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sz="3600"/>
              <a:t>Text Problem to Pseudocode</a:t>
            </a:r>
          </a:p>
        </p:txBody>
      </p:sp>
      <p:sp>
        <p:nvSpPr>
          <p:cNvPr id="49155" name="Content Placeholder 7"/>
          <p:cNvSpPr>
            <a:spLocks noGrp="1"/>
          </p:cNvSpPr>
          <p:nvPr>
            <p:ph idx="1"/>
          </p:nvPr>
        </p:nvSpPr>
        <p:spPr>
          <a:xfrm>
            <a:off x="228600" y="1066800"/>
            <a:ext cx="8458200" cy="5105400"/>
          </a:xfrm>
        </p:spPr>
        <p:txBody>
          <a:bodyPr/>
          <a:lstStyle/>
          <a:p>
            <a:r>
              <a:rPr lang="en-US" err="1"/>
              <a:t>Pseudocode</a:t>
            </a:r>
            <a:endParaRPr lang="en-US"/>
          </a:p>
          <a:p>
            <a:pPr lvl="1"/>
            <a:r>
              <a:rPr lang="en-US"/>
              <a:t>An informal description of a sequence of steps for solving a problem</a:t>
            </a:r>
          </a:p>
          <a:p>
            <a:r>
              <a:rPr lang="en-US"/>
              <a:t>Modified Steps</a:t>
            </a:r>
          </a:p>
          <a:p>
            <a:pPr lvl="1"/>
            <a:r>
              <a:rPr lang="en-US" sz="2400">
                <a:solidFill>
                  <a:srgbClr val="0033CC"/>
                </a:solidFill>
              </a:rPr>
              <a:t>Set</a:t>
            </a:r>
            <a:r>
              <a:rPr lang="en-US" sz="2400"/>
              <a:t> the year value of 0</a:t>
            </a:r>
          </a:p>
          <a:p>
            <a:pPr lvl="1"/>
            <a:r>
              <a:rPr lang="en-US" sz="2400">
                <a:solidFill>
                  <a:srgbClr val="0033CC"/>
                </a:solidFill>
              </a:rPr>
              <a:t>Set </a:t>
            </a:r>
            <a:r>
              <a:rPr lang="en-US" sz="2400"/>
              <a:t>the balance to €10,000</a:t>
            </a:r>
          </a:p>
          <a:p>
            <a:pPr lvl="1"/>
            <a:r>
              <a:rPr lang="en-US" sz="2400">
                <a:solidFill>
                  <a:srgbClr val="0033CC"/>
                </a:solidFill>
              </a:rPr>
              <a:t>While</a:t>
            </a:r>
            <a:r>
              <a:rPr lang="en-US" sz="2400"/>
              <a:t> the balance is less than €20,000</a:t>
            </a:r>
            <a:endParaRPr lang="en-US" sz="2000"/>
          </a:p>
          <a:p>
            <a:pPr lvl="2"/>
            <a:r>
              <a:rPr lang="en-US"/>
              <a:t>Add 1 to the year value</a:t>
            </a:r>
          </a:p>
          <a:p>
            <a:pPr lvl="2"/>
            <a:r>
              <a:rPr lang="en-US"/>
              <a:t>Multiply the balance by 1.05</a:t>
            </a:r>
          </a:p>
          <a:p>
            <a:pPr lvl="1"/>
            <a:r>
              <a:rPr lang="en-US" sz="2400"/>
              <a:t>Report the final year value as the answer</a:t>
            </a:r>
          </a:p>
          <a:p>
            <a:r>
              <a:rPr lang="en-US" sz="2800"/>
              <a:t>This can be translated into Java fairly easily</a:t>
            </a:r>
          </a:p>
        </p:txBody>
      </p:sp>
      <p:sp>
        <p:nvSpPr>
          <p:cNvPr id="6" name="Slide Number Placeholder 5"/>
          <p:cNvSpPr>
            <a:spLocks noGrp="1"/>
          </p:cNvSpPr>
          <p:nvPr>
            <p:ph type="sldNum" sz="quarter" idx="11"/>
          </p:nvPr>
        </p:nvSpPr>
        <p:spPr/>
        <p:txBody>
          <a:bodyPr/>
          <a:lstStyle/>
          <a:p>
            <a:pPr>
              <a:defRPr/>
            </a:pPr>
            <a:r>
              <a:rPr lang="en-US"/>
              <a:t>Page </a:t>
            </a:r>
            <a:fld id="{78B0A9AE-D857-4F5D-A332-A83F6D8BEA1D}" type="slidenum">
              <a:rPr lang="en-US"/>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z="3600"/>
              <a:t>Algorithm Defined</a:t>
            </a:r>
          </a:p>
        </p:txBody>
      </p:sp>
      <p:sp>
        <p:nvSpPr>
          <p:cNvPr id="50179" name="Content Placeholder 7"/>
          <p:cNvSpPr>
            <a:spLocks noGrp="1"/>
          </p:cNvSpPr>
          <p:nvPr>
            <p:ph idx="1"/>
          </p:nvPr>
        </p:nvSpPr>
        <p:spPr>
          <a:xfrm>
            <a:off x="304800" y="1143000"/>
            <a:ext cx="6400800" cy="5105400"/>
          </a:xfrm>
        </p:spPr>
        <p:txBody>
          <a:bodyPr/>
          <a:lstStyle/>
          <a:p>
            <a:r>
              <a:rPr lang="en-US"/>
              <a:t>An algorithm describes a sequence of steps that is:</a:t>
            </a:r>
          </a:p>
          <a:p>
            <a:pPr lvl="1"/>
            <a:r>
              <a:rPr lang="en-US"/>
              <a:t>Unambiguous</a:t>
            </a:r>
          </a:p>
          <a:p>
            <a:pPr lvl="2"/>
            <a:r>
              <a:rPr lang="en-US"/>
              <a:t>Do not require ‘assumptions’</a:t>
            </a:r>
          </a:p>
          <a:p>
            <a:pPr lvl="2"/>
            <a:r>
              <a:rPr lang="en-US"/>
              <a:t>Uses precise instructions</a:t>
            </a:r>
          </a:p>
          <a:p>
            <a:pPr lvl="1"/>
            <a:r>
              <a:rPr lang="en-US"/>
              <a:t>Executable</a:t>
            </a:r>
          </a:p>
          <a:p>
            <a:pPr lvl="2"/>
            <a:r>
              <a:rPr lang="en-US"/>
              <a:t>Can be carried out in practice</a:t>
            </a:r>
          </a:p>
          <a:p>
            <a:pPr lvl="1"/>
            <a:r>
              <a:rPr lang="en-US"/>
              <a:t>Terminating</a:t>
            </a:r>
          </a:p>
          <a:p>
            <a:pPr lvl="2"/>
            <a:r>
              <a:rPr lang="en-US"/>
              <a:t>Will eventually come to an end</a:t>
            </a:r>
          </a:p>
          <a:p>
            <a:endParaRPr lang="en-US"/>
          </a:p>
        </p:txBody>
      </p:sp>
      <p:sp>
        <p:nvSpPr>
          <p:cNvPr id="6" name="Slide Number Placeholder 5"/>
          <p:cNvSpPr>
            <a:spLocks noGrp="1"/>
          </p:cNvSpPr>
          <p:nvPr>
            <p:ph type="sldNum" sz="quarter" idx="11"/>
          </p:nvPr>
        </p:nvSpPr>
        <p:spPr/>
        <p:txBody>
          <a:bodyPr/>
          <a:lstStyle/>
          <a:p>
            <a:pPr>
              <a:defRPr/>
            </a:pPr>
            <a:r>
              <a:rPr lang="en-US"/>
              <a:t>Page </a:t>
            </a:r>
            <a:fld id="{02026F90-F285-4946-B5ED-BE625AF2F603}" type="slidenum">
              <a:rPr lang="en-US"/>
              <a:pPr>
                <a:defRPr/>
              </a:pPr>
              <a:t>33</a:t>
            </a:fld>
            <a:endParaRPr lang="en-US"/>
          </a:p>
        </p:txBody>
      </p:sp>
      <p:pic>
        <p:nvPicPr>
          <p:cNvPr id="50182" name="Picture 7"/>
          <p:cNvPicPr>
            <a:picLocks noChangeAspect="1" noChangeArrowheads="1"/>
          </p:cNvPicPr>
          <p:nvPr/>
        </p:nvPicPr>
        <p:blipFill>
          <a:blip r:embed="rId2" cstate="print"/>
          <a:srcRect/>
          <a:stretch>
            <a:fillRect/>
          </a:stretch>
        </p:blipFill>
        <p:spPr bwMode="auto">
          <a:xfrm>
            <a:off x="6096000" y="228600"/>
            <a:ext cx="1787525" cy="6346825"/>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t>Summary:  Computer Basics</a:t>
            </a:r>
          </a:p>
        </p:txBody>
      </p:sp>
      <p:sp>
        <p:nvSpPr>
          <p:cNvPr id="51203" name="Content Placeholder 2"/>
          <p:cNvSpPr>
            <a:spLocks noGrp="1"/>
          </p:cNvSpPr>
          <p:nvPr>
            <p:ph idx="1"/>
          </p:nvPr>
        </p:nvSpPr>
        <p:spPr/>
        <p:txBody>
          <a:bodyPr/>
          <a:lstStyle/>
          <a:p>
            <a:r>
              <a:rPr lang="en-US" sz="2800"/>
              <a:t>Computers execute very basic instructions in rapid succession.</a:t>
            </a:r>
          </a:p>
          <a:p>
            <a:r>
              <a:rPr lang="en-US" sz="2800"/>
              <a:t>A computer program is a sequence of instructions and decisions.</a:t>
            </a:r>
          </a:p>
          <a:p>
            <a:r>
              <a:rPr lang="en-US" sz="2800"/>
              <a:t>Programming is the act of designing and implementing computer programs. </a:t>
            </a:r>
          </a:p>
          <a:p>
            <a:r>
              <a:rPr lang="en-US" sz="2800"/>
              <a:t>The central processing unit (CPU) performs program control and data processing.</a:t>
            </a:r>
          </a:p>
          <a:p>
            <a:r>
              <a:rPr lang="en-US" sz="2800"/>
              <a:t>Storage devices include memory and secondary storage</a:t>
            </a:r>
            <a:r>
              <a:rPr lang="en-US" sz="2400"/>
              <a:t>. </a:t>
            </a:r>
          </a:p>
        </p:txBody>
      </p:sp>
      <p:sp>
        <p:nvSpPr>
          <p:cNvPr id="6" name="Slide Number Placeholder 5"/>
          <p:cNvSpPr>
            <a:spLocks noGrp="1"/>
          </p:cNvSpPr>
          <p:nvPr>
            <p:ph type="sldNum" sz="quarter" idx="11"/>
          </p:nvPr>
        </p:nvSpPr>
        <p:spPr/>
        <p:txBody>
          <a:bodyPr/>
          <a:lstStyle/>
          <a:p>
            <a:pPr>
              <a:defRPr/>
            </a:pPr>
            <a:r>
              <a:rPr lang="en-US"/>
              <a:t>Page </a:t>
            </a:r>
            <a:fld id="{239A7F43-2550-4DDF-90BF-5C7BAD9283F4}" type="slidenum">
              <a:rPr lang="en-US"/>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t>Summary: Java</a:t>
            </a:r>
          </a:p>
        </p:txBody>
      </p:sp>
      <p:sp>
        <p:nvSpPr>
          <p:cNvPr id="52227" name="Content Placeholder 2"/>
          <p:cNvSpPr>
            <a:spLocks noGrp="1"/>
          </p:cNvSpPr>
          <p:nvPr>
            <p:ph idx="1"/>
          </p:nvPr>
        </p:nvSpPr>
        <p:spPr/>
        <p:txBody>
          <a:bodyPr/>
          <a:lstStyle/>
          <a:p>
            <a:r>
              <a:rPr lang="en-US" sz="2800"/>
              <a:t>Java was originally designed for programming consumer devices, but it was first successfully used to write Internet applets.</a:t>
            </a:r>
          </a:p>
          <a:p>
            <a:r>
              <a:rPr lang="en-US" sz="2800"/>
              <a:t>Java was designed to be safe and portable, benefiting both Internet users and students.</a:t>
            </a:r>
          </a:p>
          <a:p>
            <a:r>
              <a:rPr lang="en-US" sz="2800"/>
              <a:t>Java programs are distributed as instructions for a virtual machine, making them platform-independent.</a:t>
            </a:r>
          </a:p>
          <a:p>
            <a:r>
              <a:rPr lang="en-US" sz="2800"/>
              <a:t>Java has a very large set of libraries. Focus on learning those parts of libraries that you need for your programming projects.</a:t>
            </a:r>
          </a:p>
        </p:txBody>
      </p:sp>
      <p:sp>
        <p:nvSpPr>
          <p:cNvPr id="6" name="Slide Number Placeholder 5"/>
          <p:cNvSpPr>
            <a:spLocks noGrp="1"/>
          </p:cNvSpPr>
          <p:nvPr>
            <p:ph type="sldNum" sz="quarter" idx="11"/>
          </p:nvPr>
        </p:nvSpPr>
        <p:spPr/>
        <p:txBody>
          <a:bodyPr/>
          <a:lstStyle/>
          <a:p>
            <a:pPr>
              <a:defRPr/>
            </a:pPr>
            <a:r>
              <a:rPr lang="en-US"/>
              <a:t>Page </a:t>
            </a:r>
            <a:fld id="{F9077CCB-C445-4685-9C75-8C992F94FC52}" type="slidenum">
              <a:rPr lang="en-US"/>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t>Summary: Java</a:t>
            </a:r>
          </a:p>
        </p:txBody>
      </p:sp>
      <p:sp>
        <p:nvSpPr>
          <p:cNvPr id="53251" name="Content Placeholder 2"/>
          <p:cNvSpPr>
            <a:spLocks noGrp="1"/>
          </p:cNvSpPr>
          <p:nvPr>
            <p:ph idx="1"/>
          </p:nvPr>
        </p:nvSpPr>
        <p:spPr/>
        <p:txBody>
          <a:bodyPr/>
          <a:lstStyle/>
          <a:p>
            <a:r>
              <a:rPr lang="en-US" sz="2800"/>
              <a:t>Set aside some time to become familiar with the programming environment that you will use for your class work.</a:t>
            </a:r>
          </a:p>
          <a:p>
            <a:r>
              <a:rPr lang="en-US" sz="2800"/>
              <a:t>An editor is a program for entering and modifying text, such as a Java program.</a:t>
            </a:r>
          </a:p>
          <a:p>
            <a:r>
              <a:rPr lang="en-US" sz="2800"/>
              <a:t>Java is case sensitive. You must be careful about distinguishing between upper and lowercase letters.</a:t>
            </a:r>
          </a:p>
          <a:p>
            <a:r>
              <a:rPr lang="en-US" sz="2800"/>
              <a:t>The Java compiler translates source code into class files that contain instructions for the Java virtual machine.</a:t>
            </a:r>
          </a:p>
        </p:txBody>
      </p:sp>
      <p:sp>
        <p:nvSpPr>
          <p:cNvPr id="6" name="Slide Number Placeholder 5"/>
          <p:cNvSpPr>
            <a:spLocks noGrp="1"/>
          </p:cNvSpPr>
          <p:nvPr>
            <p:ph type="sldNum" sz="quarter" idx="11"/>
          </p:nvPr>
        </p:nvSpPr>
        <p:spPr/>
        <p:txBody>
          <a:bodyPr/>
          <a:lstStyle/>
          <a:p>
            <a:pPr>
              <a:defRPr/>
            </a:pPr>
            <a:r>
              <a:rPr lang="en-US"/>
              <a:t>Page </a:t>
            </a:r>
            <a:fld id="{B4E8B8BB-13E6-48B2-9FAB-8FD600A48E64}" type="slidenum">
              <a:rPr lang="en-US"/>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a:t>Summary: Java</a:t>
            </a:r>
          </a:p>
        </p:txBody>
      </p:sp>
      <p:sp>
        <p:nvSpPr>
          <p:cNvPr id="54275" name="Content Placeholder 2"/>
          <p:cNvSpPr>
            <a:spLocks noGrp="1"/>
          </p:cNvSpPr>
          <p:nvPr>
            <p:ph idx="1"/>
          </p:nvPr>
        </p:nvSpPr>
        <p:spPr/>
        <p:txBody>
          <a:bodyPr/>
          <a:lstStyle/>
          <a:p>
            <a:r>
              <a:rPr lang="en-US" sz="2800"/>
              <a:t>Classes are the fundamental building blocks of Java programs. </a:t>
            </a:r>
          </a:p>
          <a:p>
            <a:r>
              <a:rPr lang="en-US" sz="2800"/>
              <a:t>Every Java application contains a class with a main method. When the application starts, the instructions in the main method are executed.</a:t>
            </a:r>
          </a:p>
          <a:p>
            <a:r>
              <a:rPr lang="en-US" sz="2800"/>
              <a:t>Each class contains declarations of methods. Each method contains a sequence of instructions.</a:t>
            </a:r>
          </a:p>
          <a:p>
            <a:r>
              <a:rPr lang="en-US" sz="2800"/>
              <a:t>A method is called by specifying the method and its parameters.</a:t>
            </a:r>
          </a:p>
          <a:p>
            <a:r>
              <a:rPr lang="en-US" sz="2800"/>
              <a:t>A string is a sequence of characters enclosed in quotation marks.</a:t>
            </a:r>
          </a:p>
        </p:txBody>
      </p:sp>
      <p:sp>
        <p:nvSpPr>
          <p:cNvPr id="6" name="Slide Number Placeholder 5"/>
          <p:cNvSpPr>
            <a:spLocks noGrp="1"/>
          </p:cNvSpPr>
          <p:nvPr>
            <p:ph type="sldNum" sz="quarter" idx="11"/>
          </p:nvPr>
        </p:nvSpPr>
        <p:spPr/>
        <p:txBody>
          <a:bodyPr/>
          <a:lstStyle/>
          <a:p>
            <a:pPr>
              <a:defRPr/>
            </a:pPr>
            <a:r>
              <a:rPr lang="en-US"/>
              <a:t>Page </a:t>
            </a:r>
            <a:fld id="{C53D701E-F426-4D04-A0A3-709F9847DD39}" type="slidenum">
              <a:rPr lang="en-US"/>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1600200" y="274638"/>
            <a:ext cx="7315200" cy="715962"/>
          </a:xfrm>
        </p:spPr>
        <p:txBody>
          <a:bodyPr/>
          <a:lstStyle/>
          <a:p>
            <a:r>
              <a:rPr lang="en-US" sz="3600"/>
              <a:t>Summary: Errors and Pseudocode</a:t>
            </a:r>
          </a:p>
        </p:txBody>
      </p:sp>
      <p:sp>
        <p:nvSpPr>
          <p:cNvPr id="55299" name="Content Placeholder 2"/>
          <p:cNvSpPr>
            <a:spLocks noGrp="1"/>
          </p:cNvSpPr>
          <p:nvPr>
            <p:ph idx="1"/>
          </p:nvPr>
        </p:nvSpPr>
        <p:spPr/>
        <p:txBody>
          <a:bodyPr/>
          <a:lstStyle/>
          <a:p>
            <a:r>
              <a:rPr lang="en-US" sz="2800"/>
              <a:t>A compile-time error is a violation of the programming language rules that is detected by the compiler.</a:t>
            </a:r>
          </a:p>
          <a:p>
            <a:r>
              <a:rPr lang="en-US" sz="2800"/>
              <a:t>A run-time error causes a program to take an action that the programmer did not intend.</a:t>
            </a:r>
          </a:p>
          <a:p>
            <a:r>
              <a:rPr lang="en-US" sz="2800"/>
              <a:t>Pseudocode is an informal description of a sequence of steps for solving a problem.</a:t>
            </a:r>
          </a:p>
          <a:p>
            <a:r>
              <a:rPr lang="en-US" sz="2800"/>
              <a:t>An algorithm for solving a problem is a sequence of steps that is unambiguous, executable, and terminating.</a:t>
            </a:r>
            <a:endParaRPr lang="en-US"/>
          </a:p>
        </p:txBody>
      </p:sp>
      <p:sp>
        <p:nvSpPr>
          <p:cNvPr id="6" name="Slide Number Placeholder 5"/>
          <p:cNvSpPr>
            <a:spLocks noGrp="1"/>
          </p:cNvSpPr>
          <p:nvPr>
            <p:ph type="sldNum" sz="quarter" idx="11"/>
          </p:nvPr>
        </p:nvSpPr>
        <p:spPr/>
        <p:txBody>
          <a:bodyPr/>
          <a:lstStyle/>
          <a:p>
            <a:pPr>
              <a:defRPr/>
            </a:pPr>
            <a:r>
              <a:rPr lang="en-US"/>
              <a:t>Page </a:t>
            </a:r>
            <a:fld id="{5DAA5428-AA20-4394-B803-103666EE36B2}" type="slidenum">
              <a:rPr lang="en-US"/>
              <a:pPr>
                <a:defRPr/>
              </a:pPr>
              <a:t>38</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t>1.1 Computer Programs</a:t>
            </a:r>
          </a:p>
        </p:txBody>
      </p:sp>
      <p:sp>
        <p:nvSpPr>
          <p:cNvPr id="22531" name="Content Placeholder 2"/>
          <p:cNvSpPr>
            <a:spLocks noGrp="1"/>
          </p:cNvSpPr>
          <p:nvPr>
            <p:ph idx="1"/>
          </p:nvPr>
        </p:nvSpPr>
        <p:spPr/>
        <p:txBody>
          <a:bodyPr/>
          <a:lstStyle/>
          <a:p>
            <a:r>
              <a:rPr lang="en-US"/>
              <a:t>A Computer Program is a sequence of instructions and decisions</a:t>
            </a:r>
          </a:p>
          <a:p>
            <a:r>
              <a:rPr lang="en-US"/>
              <a:t>Computers execute very basic instructions in rapid succession</a:t>
            </a:r>
          </a:p>
          <a:p>
            <a:r>
              <a:rPr lang="en-US"/>
              <a:t>Programming is the act of designing and implementing computer programs</a:t>
            </a:r>
          </a:p>
          <a:p>
            <a:pPr lvl="1">
              <a:buFont typeface="Wingdings" pitchFamily="2" charset="2"/>
              <a:buNone/>
            </a:pPr>
            <a:endParaRPr lang="en-US"/>
          </a:p>
          <a:p>
            <a:pPr>
              <a:buFont typeface="Wingdings" pitchFamily="2" charset="2"/>
              <a:buNone/>
            </a:pPr>
            <a:endParaRPr lang="en-US" sz="2800"/>
          </a:p>
          <a:p>
            <a:pPr>
              <a:buFont typeface="Wingdings" pitchFamily="2" charset="2"/>
              <a:buNone/>
            </a:pPr>
            <a:endParaRPr lang="en-US" sz="2800"/>
          </a:p>
        </p:txBody>
      </p:sp>
      <p:sp>
        <p:nvSpPr>
          <p:cNvPr id="13316" name="Footer Placeholder 3"/>
          <p:cNvSpPr>
            <a:spLocks noGrp="1"/>
          </p:cNvSpPr>
          <p:nvPr>
            <p:ph type="ftr" sz="quarter" idx="4294967295"/>
          </p:nvPr>
        </p:nvSpPr>
        <p:spPr>
          <a:xfrm>
            <a:off x="381000" y="6324600"/>
            <a:ext cx="4038600" cy="400050"/>
          </a:xfrm>
          <a:prstGeom prst="rect">
            <a:avLst/>
          </a:prstGeom>
        </p:spPr>
        <p:txBody>
          <a:bodyPr/>
          <a:lstStyle/>
          <a:p>
            <a:pPr>
              <a:defRPr/>
            </a:pPr>
            <a:endParaRPr lang="en-US" i="0"/>
          </a:p>
          <a:p>
            <a:pPr>
              <a:defRPr/>
            </a:pPr>
            <a:endParaRPr lang="en-US" i="0"/>
          </a:p>
        </p:txBody>
      </p:sp>
      <p:sp>
        <p:nvSpPr>
          <p:cNvPr id="6" name="Slide Number Placeholder 5"/>
          <p:cNvSpPr>
            <a:spLocks noGrp="1"/>
          </p:cNvSpPr>
          <p:nvPr>
            <p:ph type="sldNum" sz="quarter" idx="11"/>
          </p:nvPr>
        </p:nvSpPr>
        <p:spPr/>
        <p:txBody>
          <a:bodyPr/>
          <a:lstStyle/>
          <a:p>
            <a:pPr>
              <a:defRPr/>
            </a:pPr>
            <a:r>
              <a:rPr lang="en-US"/>
              <a:t>Page </a:t>
            </a:r>
            <a:fld id="{4646D9CE-A5C3-4FC9-9E37-DD866D243C29}" type="slidenum">
              <a:rPr lang="en-US"/>
              <a:pPr>
                <a:defRPr/>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8"/>
          <p:cNvPicPr>
            <a:picLocks noChangeAspect="1" noChangeArrowheads="1"/>
          </p:cNvPicPr>
          <p:nvPr/>
        </p:nvPicPr>
        <p:blipFill>
          <a:blip r:embed="rId2" cstate="print"/>
          <a:srcRect/>
          <a:stretch>
            <a:fillRect/>
          </a:stretch>
        </p:blipFill>
        <p:spPr bwMode="auto">
          <a:xfrm>
            <a:off x="6629400" y="1066800"/>
            <a:ext cx="2057400" cy="1966913"/>
          </a:xfrm>
          <a:prstGeom prst="rect">
            <a:avLst/>
          </a:prstGeom>
          <a:noFill/>
          <a:ln w="9525">
            <a:noFill/>
            <a:miter lim="800000"/>
            <a:headEnd/>
            <a:tailEnd/>
          </a:ln>
        </p:spPr>
      </p:pic>
      <p:sp>
        <p:nvSpPr>
          <p:cNvPr id="23555" name="Title 1"/>
          <p:cNvSpPr>
            <a:spLocks noGrp="1"/>
          </p:cNvSpPr>
          <p:nvPr>
            <p:ph type="title"/>
          </p:nvPr>
        </p:nvSpPr>
        <p:spPr/>
        <p:txBody>
          <a:bodyPr/>
          <a:lstStyle/>
          <a:p>
            <a:r>
              <a:rPr lang="en-US" sz="3600"/>
              <a:t>1.2  The Anatomy of a Computer</a:t>
            </a:r>
          </a:p>
        </p:txBody>
      </p:sp>
      <p:sp>
        <p:nvSpPr>
          <p:cNvPr id="23556" name="Content Placeholder 7"/>
          <p:cNvSpPr>
            <a:spLocks noGrp="1"/>
          </p:cNvSpPr>
          <p:nvPr>
            <p:ph idx="1"/>
          </p:nvPr>
        </p:nvSpPr>
        <p:spPr>
          <a:xfrm>
            <a:off x="304800" y="1066800"/>
            <a:ext cx="6705600" cy="5105400"/>
          </a:xfrm>
        </p:spPr>
        <p:txBody>
          <a:bodyPr/>
          <a:lstStyle/>
          <a:p>
            <a:r>
              <a:rPr lang="en-US" sz="2800"/>
              <a:t>The central processing unit (CPU) performs program control and data processing</a:t>
            </a:r>
          </a:p>
          <a:p>
            <a:r>
              <a:rPr lang="en-US" sz="2800"/>
              <a:t>Storage devices include memory (RAM) and secondary storage</a:t>
            </a:r>
          </a:p>
          <a:p>
            <a:pPr lvl="1"/>
            <a:r>
              <a:rPr lang="en-US" sz="2400"/>
              <a:t>Hard disk</a:t>
            </a:r>
          </a:p>
          <a:p>
            <a:pPr lvl="1"/>
            <a:r>
              <a:rPr lang="en-US" sz="2400"/>
              <a:t>Flash drives</a:t>
            </a:r>
          </a:p>
          <a:p>
            <a:pPr lvl="1"/>
            <a:r>
              <a:rPr lang="en-US" sz="2400"/>
              <a:t>CD/DVD drives</a:t>
            </a:r>
          </a:p>
          <a:p>
            <a:r>
              <a:rPr lang="en-US" sz="2800"/>
              <a:t>Input/Output devices allow the user to interact with the computer</a:t>
            </a:r>
          </a:p>
          <a:p>
            <a:pPr lvl="1"/>
            <a:r>
              <a:rPr lang="en-US" sz="2400"/>
              <a:t>Mouse, keyboard, printer, screen…</a:t>
            </a:r>
          </a:p>
        </p:txBody>
      </p:sp>
      <p:sp>
        <p:nvSpPr>
          <p:cNvPr id="6" name="Slide Number Placeholder 5"/>
          <p:cNvSpPr>
            <a:spLocks noGrp="1"/>
          </p:cNvSpPr>
          <p:nvPr>
            <p:ph type="sldNum" sz="quarter" idx="11"/>
          </p:nvPr>
        </p:nvSpPr>
        <p:spPr/>
        <p:txBody>
          <a:bodyPr/>
          <a:lstStyle/>
          <a:p>
            <a:pPr>
              <a:defRPr/>
            </a:pPr>
            <a:r>
              <a:rPr lang="en-US"/>
              <a:t>Page </a:t>
            </a:r>
            <a:fld id="{9B951DC5-99B5-4096-8BAA-60D1469596C9}" type="slidenum">
              <a:rPr lang="en-US"/>
              <a:pPr>
                <a:defRPr/>
              </a:pPr>
              <a:t>5</a:t>
            </a:fld>
            <a:endParaRPr lang="en-US"/>
          </a:p>
        </p:txBody>
      </p:sp>
      <p:pic>
        <p:nvPicPr>
          <p:cNvPr id="23559" name="Picture 10"/>
          <p:cNvPicPr>
            <a:picLocks noChangeAspect="1" noChangeArrowheads="1"/>
          </p:cNvPicPr>
          <p:nvPr/>
        </p:nvPicPr>
        <p:blipFill>
          <a:blip r:embed="rId3" cstate="print"/>
          <a:srcRect/>
          <a:stretch>
            <a:fillRect/>
          </a:stretch>
        </p:blipFill>
        <p:spPr bwMode="auto">
          <a:xfrm>
            <a:off x="6172200" y="3200400"/>
            <a:ext cx="2286000" cy="140335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Schematic Design of a PC</a:t>
            </a:r>
          </a:p>
        </p:txBody>
      </p:sp>
      <p:sp>
        <p:nvSpPr>
          <p:cNvPr id="15363" name="Footer Placeholder 3"/>
          <p:cNvSpPr>
            <a:spLocks noGrp="1"/>
          </p:cNvSpPr>
          <p:nvPr>
            <p:ph type="ftr" sz="quarter" idx="4294967295"/>
          </p:nvPr>
        </p:nvSpPr>
        <p:spPr>
          <a:xfrm>
            <a:off x="381000" y="6324600"/>
            <a:ext cx="4038600" cy="400050"/>
          </a:xfrm>
          <a:prstGeom prst="rect">
            <a:avLst/>
          </a:prstGeom>
        </p:spPr>
        <p:txBody>
          <a:bodyPr/>
          <a:lstStyle/>
          <a:p>
            <a:pPr>
              <a:defRPr/>
            </a:pPr>
            <a:endParaRPr lang="en-US" i="0"/>
          </a:p>
          <a:p>
            <a:pPr>
              <a:defRPr/>
            </a:pPr>
            <a:endParaRPr lang="en-US" i="0"/>
          </a:p>
        </p:txBody>
      </p:sp>
      <p:sp>
        <p:nvSpPr>
          <p:cNvPr id="6" name="Slide Number Placeholder 5"/>
          <p:cNvSpPr>
            <a:spLocks noGrp="1"/>
          </p:cNvSpPr>
          <p:nvPr>
            <p:ph type="sldNum" sz="quarter" idx="11"/>
          </p:nvPr>
        </p:nvSpPr>
        <p:spPr/>
        <p:txBody>
          <a:bodyPr/>
          <a:lstStyle/>
          <a:p>
            <a:pPr>
              <a:defRPr/>
            </a:pPr>
            <a:r>
              <a:rPr lang="en-US"/>
              <a:t>Page </a:t>
            </a:r>
            <a:fld id="{1C3053FE-0A3E-47B6-B9DF-F7F6C4D1A1D5}" type="slidenum">
              <a:rPr lang="en-US"/>
              <a:pPr>
                <a:defRPr/>
              </a:pPr>
              <a:t>6</a:t>
            </a:fld>
            <a:endParaRPr lang="en-US"/>
          </a:p>
        </p:txBody>
      </p:sp>
      <p:pic>
        <p:nvPicPr>
          <p:cNvPr id="24581" name="Picture 6"/>
          <p:cNvPicPr>
            <a:picLocks noChangeAspect="1" noChangeArrowheads="1"/>
          </p:cNvPicPr>
          <p:nvPr/>
        </p:nvPicPr>
        <p:blipFill>
          <a:blip r:embed="rId2" cstate="print"/>
          <a:srcRect/>
          <a:stretch>
            <a:fillRect/>
          </a:stretch>
        </p:blipFill>
        <p:spPr bwMode="auto">
          <a:xfrm>
            <a:off x="457200" y="1143000"/>
            <a:ext cx="7924800" cy="48133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8"/>
          <p:cNvSpPr>
            <a:spLocks noGrp="1"/>
          </p:cNvSpPr>
          <p:nvPr>
            <p:ph type="title"/>
          </p:nvPr>
        </p:nvSpPr>
        <p:spPr/>
        <p:txBody>
          <a:bodyPr/>
          <a:lstStyle/>
          <a:p>
            <a:r>
              <a:rPr lang="en-US"/>
              <a:t>When you ‘run’ a program</a:t>
            </a:r>
          </a:p>
        </p:txBody>
      </p:sp>
      <p:sp>
        <p:nvSpPr>
          <p:cNvPr id="25603" name="Content Placeholder 9"/>
          <p:cNvSpPr>
            <a:spLocks noGrp="1"/>
          </p:cNvSpPr>
          <p:nvPr>
            <p:ph idx="1"/>
          </p:nvPr>
        </p:nvSpPr>
        <p:spPr>
          <a:xfrm>
            <a:off x="228600" y="1066800"/>
            <a:ext cx="8686800" cy="5105400"/>
          </a:xfrm>
        </p:spPr>
        <p:txBody>
          <a:bodyPr/>
          <a:lstStyle/>
          <a:p>
            <a:r>
              <a:rPr lang="en-US" sz="2800"/>
              <a:t>Program instructions and data (such as text, numbers, audio, or video) are stored on the hard disk, on a compact disk (or DVD), or elsewhere on the network. </a:t>
            </a:r>
          </a:p>
          <a:p>
            <a:r>
              <a:rPr lang="en-US" sz="2800"/>
              <a:t>When a program is started, it is brought into memory, where the CPU can read it. </a:t>
            </a:r>
          </a:p>
          <a:p>
            <a:r>
              <a:rPr lang="en-US" sz="2800"/>
              <a:t>The CPU runs the program one instruction at a time.  The program may react to user input</a:t>
            </a:r>
            <a:endParaRPr lang="en-US"/>
          </a:p>
          <a:p>
            <a:r>
              <a:rPr lang="en-US" sz="2800"/>
              <a:t>As directed by these instructions and the user, the CPU reads data, modifies it, and writes it back to memory, the screen or secondary storage.</a:t>
            </a:r>
          </a:p>
        </p:txBody>
      </p:sp>
      <p:sp>
        <p:nvSpPr>
          <p:cNvPr id="11268" name="Footer Placeholder 4"/>
          <p:cNvSpPr>
            <a:spLocks noGrp="1"/>
          </p:cNvSpPr>
          <p:nvPr>
            <p:ph type="ftr" sz="quarter" idx="4294967295"/>
          </p:nvPr>
        </p:nvSpPr>
        <p:spPr>
          <a:xfrm>
            <a:off x="381000" y="6324600"/>
            <a:ext cx="4038600" cy="400050"/>
          </a:xfrm>
          <a:prstGeom prst="rect">
            <a:avLst/>
          </a:prstGeom>
        </p:spPr>
        <p:txBody>
          <a:bodyPr/>
          <a:lstStyle/>
          <a:p>
            <a:pPr>
              <a:defRPr/>
            </a:pPr>
            <a:endParaRPr lang="en-US" i="0"/>
          </a:p>
          <a:p>
            <a:pPr>
              <a:defRPr/>
            </a:pPr>
            <a:endParaRPr lang="en-US" i="0"/>
          </a:p>
        </p:txBody>
      </p:sp>
      <p:sp>
        <p:nvSpPr>
          <p:cNvPr id="12" name="Slide Number Placeholder 11"/>
          <p:cNvSpPr>
            <a:spLocks noGrp="1"/>
          </p:cNvSpPr>
          <p:nvPr>
            <p:ph type="sldNum" sz="quarter" idx="11"/>
          </p:nvPr>
        </p:nvSpPr>
        <p:spPr/>
        <p:txBody>
          <a:bodyPr/>
          <a:lstStyle/>
          <a:p>
            <a:pPr>
              <a:defRPr/>
            </a:pPr>
            <a:r>
              <a:rPr lang="en-US"/>
              <a:t>Page </a:t>
            </a:r>
            <a:fld id="{0B871976-1DBC-4F99-9522-C9F9AB6BEA07}" type="slidenum">
              <a:rPr lang="en-US"/>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8"/>
          <p:cNvSpPr>
            <a:spLocks noGrp="1"/>
          </p:cNvSpPr>
          <p:nvPr>
            <p:ph type="title"/>
          </p:nvPr>
        </p:nvSpPr>
        <p:spPr/>
        <p:txBody>
          <a:bodyPr/>
          <a:lstStyle/>
          <a:p>
            <a:r>
              <a:rPr lang="en-US" sz="3600"/>
              <a:t>1.3  The Java Language</a:t>
            </a:r>
          </a:p>
        </p:txBody>
      </p:sp>
      <p:sp>
        <p:nvSpPr>
          <p:cNvPr id="26627" name="Content Placeholder 9"/>
          <p:cNvSpPr>
            <a:spLocks noGrp="1"/>
          </p:cNvSpPr>
          <p:nvPr>
            <p:ph idx="1"/>
          </p:nvPr>
        </p:nvSpPr>
        <p:spPr>
          <a:xfrm>
            <a:off x="304800" y="1143000"/>
            <a:ext cx="5943600" cy="5105400"/>
          </a:xfrm>
        </p:spPr>
        <p:txBody>
          <a:bodyPr/>
          <a:lstStyle/>
          <a:p>
            <a:r>
              <a:rPr lang="en-US" sz="2800"/>
              <a:t>In 1991, James Gosling of Sun Microsystems designed what would become the Java programming language </a:t>
            </a:r>
          </a:p>
          <a:p>
            <a:r>
              <a:rPr lang="en-US" sz="2800"/>
              <a:t>Java was originally designed for programming consumer devices, but it was first successfully used to write Internet applets</a:t>
            </a:r>
          </a:p>
          <a:p>
            <a:pPr lvl="1"/>
            <a:r>
              <a:rPr lang="en-US" sz="2400"/>
              <a:t>An applet is typically embedded inside a web page and runs in the context of a browser</a:t>
            </a:r>
          </a:p>
        </p:txBody>
      </p:sp>
      <p:sp>
        <p:nvSpPr>
          <p:cNvPr id="11268" name="Footer Placeholder 4"/>
          <p:cNvSpPr>
            <a:spLocks noGrp="1"/>
          </p:cNvSpPr>
          <p:nvPr>
            <p:ph type="ftr" sz="quarter" idx="4294967295"/>
          </p:nvPr>
        </p:nvSpPr>
        <p:spPr>
          <a:xfrm>
            <a:off x="381000" y="6324600"/>
            <a:ext cx="4038600" cy="400050"/>
          </a:xfrm>
          <a:prstGeom prst="rect">
            <a:avLst/>
          </a:prstGeom>
        </p:spPr>
        <p:txBody>
          <a:bodyPr/>
          <a:lstStyle/>
          <a:p>
            <a:pPr>
              <a:defRPr/>
            </a:pPr>
            <a:endParaRPr lang="en-US" i="0"/>
          </a:p>
          <a:p>
            <a:pPr>
              <a:defRPr/>
            </a:pPr>
            <a:endParaRPr lang="en-US" i="0"/>
          </a:p>
        </p:txBody>
      </p:sp>
      <p:sp>
        <p:nvSpPr>
          <p:cNvPr id="12" name="Slide Number Placeholder 11"/>
          <p:cNvSpPr>
            <a:spLocks noGrp="1"/>
          </p:cNvSpPr>
          <p:nvPr>
            <p:ph type="sldNum" sz="quarter" idx="11"/>
          </p:nvPr>
        </p:nvSpPr>
        <p:spPr/>
        <p:txBody>
          <a:bodyPr/>
          <a:lstStyle/>
          <a:p>
            <a:pPr>
              <a:defRPr/>
            </a:pPr>
            <a:r>
              <a:rPr lang="en-US"/>
              <a:t>Page </a:t>
            </a:r>
            <a:fld id="{245C836A-637E-4580-B8DF-0803CE150C89}" type="slidenum">
              <a:rPr lang="en-US"/>
              <a:pPr>
                <a:defRPr/>
              </a:pPr>
              <a:t>8</a:t>
            </a:fld>
            <a:endParaRPr lang="en-US"/>
          </a:p>
        </p:txBody>
      </p:sp>
      <p:pic>
        <p:nvPicPr>
          <p:cNvPr id="26630" name="Picture 2"/>
          <p:cNvPicPr>
            <a:picLocks noChangeAspect="1" noChangeArrowheads="1"/>
          </p:cNvPicPr>
          <p:nvPr/>
        </p:nvPicPr>
        <p:blipFill>
          <a:blip r:embed="rId2" cstate="print"/>
          <a:srcRect/>
          <a:stretch>
            <a:fillRect/>
          </a:stretch>
        </p:blipFill>
        <p:spPr bwMode="auto">
          <a:xfrm>
            <a:off x="7239000" y="1066800"/>
            <a:ext cx="1495425" cy="1828800"/>
          </a:xfrm>
          <a:prstGeom prst="rect">
            <a:avLst/>
          </a:prstGeom>
          <a:noFill/>
          <a:ln w="9525">
            <a:noFill/>
            <a:miter lim="800000"/>
            <a:headEnd/>
            <a:tailEnd/>
          </a:ln>
        </p:spPr>
      </p:pic>
      <p:pic>
        <p:nvPicPr>
          <p:cNvPr id="26631" name="Picture 3"/>
          <p:cNvPicPr>
            <a:picLocks noChangeAspect="1" noChangeArrowheads="1"/>
          </p:cNvPicPr>
          <p:nvPr/>
        </p:nvPicPr>
        <p:blipFill>
          <a:blip r:embed="rId3" cstate="print"/>
          <a:srcRect/>
          <a:stretch>
            <a:fillRect/>
          </a:stretch>
        </p:blipFill>
        <p:spPr bwMode="auto">
          <a:xfrm>
            <a:off x="6019800" y="3352800"/>
            <a:ext cx="2901950" cy="27051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8"/>
          <p:cNvSpPr>
            <a:spLocks noGrp="1"/>
          </p:cNvSpPr>
          <p:nvPr>
            <p:ph type="title"/>
          </p:nvPr>
        </p:nvSpPr>
        <p:spPr/>
        <p:txBody>
          <a:bodyPr/>
          <a:lstStyle/>
          <a:p>
            <a:r>
              <a:rPr lang="en-US"/>
              <a:t>Java History</a:t>
            </a:r>
          </a:p>
        </p:txBody>
      </p:sp>
      <p:sp>
        <p:nvSpPr>
          <p:cNvPr id="11267" name="Content Placeholder 9"/>
          <p:cNvSpPr>
            <a:spLocks noGrp="1"/>
          </p:cNvSpPr>
          <p:nvPr>
            <p:ph idx="1"/>
          </p:nvPr>
        </p:nvSpPr>
        <p:spPr>
          <a:xfrm>
            <a:off x="228600" y="1143000"/>
            <a:ext cx="8686800" cy="5105400"/>
          </a:xfrm>
        </p:spPr>
        <p:txBody>
          <a:bodyPr/>
          <a:lstStyle/>
          <a:p>
            <a:pPr>
              <a:defRPr/>
            </a:pPr>
            <a:r>
              <a:rPr lang="en-US"/>
              <a:t>Java Design Goals</a:t>
            </a:r>
          </a:p>
          <a:p>
            <a:pPr lvl="1">
              <a:defRPr/>
            </a:pPr>
            <a:r>
              <a:rPr lang="en-US">
                <a:ea typeface="+mn-ea"/>
                <a:cs typeface="+mn-cs"/>
              </a:rPr>
              <a:t>Safe:  Can be run inside a browser and will not attack your computer</a:t>
            </a:r>
          </a:p>
          <a:p>
            <a:pPr lvl="1">
              <a:defRPr/>
            </a:pPr>
            <a:r>
              <a:rPr lang="en-US">
                <a:ea typeface="+mn-ea"/>
                <a:cs typeface="+mn-cs"/>
              </a:rPr>
              <a:t>Portable:  Run on many Operating Systems</a:t>
            </a:r>
          </a:p>
          <a:p>
            <a:pPr lvl="2">
              <a:defRPr/>
            </a:pPr>
            <a:r>
              <a:rPr lang="en-US">
                <a:ea typeface="+mn-ea"/>
                <a:cs typeface="+mn-cs"/>
              </a:rPr>
              <a:t>Windows		</a:t>
            </a:r>
          </a:p>
          <a:p>
            <a:pPr lvl="2">
              <a:defRPr/>
            </a:pPr>
            <a:r>
              <a:rPr lang="en-US">
                <a:ea typeface="+mn-ea"/>
                <a:cs typeface="+mn-cs"/>
              </a:rPr>
              <a:t>Mac OS</a:t>
            </a:r>
          </a:p>
          <a:p>
            <a:pPr>
              <a:defRPr/>
            </a:pPr>
            <a:r>
              <a:rPr lang="en-US" sz="2800"/>
              <a:t>Java programs are distributed as instructions for a ‘virtual machine’, making them platform-independent</a:t>
            </a:r>
          </a:p>
          <a:p>
            <a:pPr lvl="1">
              <a:defRPr/>
            </a:pPr>
            <a:r>
              <a:rPr lang="en-US" sz="2400">
                <a:ea typeface="+mn-ea"/>
                <a:cs typeface="+mn-cs"/>
              </a:rPr>
              <a:t>Virtual machines are available for most Operating Systems.  The iPhone is a notable exception</a:t>
            </a:r>
          </a:p>
        </p:txBody>
      </p:sp>
      <p:sp>
        <p:nvSpPr>
          <p:cNvPr id="11268" name="Footer Placeholder 4"/>
          <p:cNvSpPr>
            <a:spLocks noGrp="1"/>
          </p:cNvSpPr>
          <p:nvPr>
            <p:ph type="ftr" sz="quarter" idx="4294967295"/>
          </p:nvPr>
        </p:nvSpPr>
        <p:spPr>
          <a:xfrm>
            <a:off x="381000" y="6324600"/>
            <a:ext cx="4038600" cy="400050"/>
          </a:xfrm>
          <a:prstGeom prst="rect">
            <a:avLst/>
          </a:prstGeom>
        </p:spPr>
        <p:txBody>
          <a:bodyPr/>
          <a:lstStyle/>
          <a:p>
            <a:pPr>
              <a:defRPr/>
            </a:pPr>
            <a:endParaRPr lang="en-US" i="0"/>
          </a:p>
          <a:p>
            <a:pPr>
              <a:defRPr/>
            </a:pPr>
            <a:endParaRPr lang="en-US" i="0"/>
          </a:p>
        </p:txBody>
      </p:sp>
      <p:sp>
        <p:nvSpPr>
          <p:cNvPr id="12" name="Slide Number Placeholder 11"/>
          <p:cNvSpPr>
            <a:spLocks noGrp="1"/>
          </p:cNvSpPr>
          <p:nvPr>
            <p:ph type="sldNum" sz="quarter" idx="11"/>
          </p:nvPr>
        </p:nvSpPr>
        <p:spPr/>
        <p:txBody>
          <a:bodyPr/>
          <a:lstStyle/>
          <a:p>
            <a:pPr>
              <a:defRPr/>
            </a:pPr>
            <a:r>
              <a:rPr lang="en-US"/>
              <a:t>Page </a:t>
            </a:r>
            <a:fld id="{AABBEE4B-DD58-4338-9339-CEB602944A5C}" type="slidenum">
              <a:rPr lang="en-US"/>
              <a:pPr>
                <a:defRPr/>
              </a:pPr>
              <a:t>9</a:t>
            </a:fld>
            <a:endParaRPr lang="en-US"/>
          </a:p>
        </p:txBody>
      </p:sp>
      <p:sp>
        <p:nvSpPr>
          <p:cNvPr id="7" name="Content Placeholder 9"/>
          <p:cNvSpPr txBox="1">
            <a:spLocks/>
          </p:cNvSpPr>
          <p:nvPr/>
        </p:nvSpPr>
        <p:spPr bwMode="auto">
          <a:xfrm>
            <a:off x="2514600" y="3124200"/>
            <a:ext cx="4953000" cy="3048000"/>
          </a:xfrm>
          <a:prstGeom prst="rect">
            <a:avLst/>
          </a:prstGeom>
          <a:noFill/>
          <a:ln w="9525">
            <a:noFill/>
            <a:miter lim="800000"/>
            <a:headEnd/>
            <a:tailEnd/>
          </a:ln>
        </p:spPr>
        <p:txBody>
          <a:bodyPr/>
          <a:lstStyle/>
          <a:p>
            <a:pPr marL="1143000" lvl="2" indent="-228600" eaLnBrk="0" hangingPunct="0">
              <a:spcBef>
                <a:spcPct val="20000"/>
              </a:spcBef>
              <a:buFontTx/>
              <a:buChar char="•"/>
              <a:defRPr/>
            </a:pPr>
            <a:r>
              <a:rPr lang="en-US" sz="2400" kern="0">
                <a:latin typeface="+mn-lt"/>
                <a:cs typeface="+mn-cs"/>
              </a:rPr>
              <a:t>Sun Solaris		</a:t>
            </a:r>
          </a:p>
          <a:p>
            <a:pPr marL="1143000" lvl="2" indent="-228600" eaLnBrk="0" hangingPunct="0">
              <a:spcBef>
                <a:spcPct val="20000"/>
              </a:spcBef>
              <a:buFontTx/>
              <a:buChar char="•"/>
              <a:defRPr/>
            </a:pPr>
            <a:r>
              <a:rPr lang="en-US" sz="2400" kern="0">
                <a:latin typeface="+mn-lt"/>
                <a:cs typeface="+mn-cs"/>
              </a:rPr>
              <a:t>Linux</a:t>
            </a:r>
          </a:p>
        </p:txBody>
      </p:sp>
    </p:spTree>
  </p:cSld>
  <p:clrMapOvr>
    <a:masterClrMapping/>
  </p:clrMapOvr>
</p:sld>
</file>

<file path=ppt/theme/theme1.xml><?xml version="1.0" encoding="utf-8"?>
<a:theme xmlns:a="http://schemas.openxmlformats.org/drawingml/2006/main" name="Default Design">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plate2">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38</Slides>
  <Notes>1</Notes>
  <HiddenSlides>0</HiddenSlides>
  <ScaleCrop>false</ScaleCrop>
  <HeadingPairs>
    <vt:vector size="4" baseType="variant">
      <vt:variant>
        <vt:lpstr>Theme</vt:lpstr>
      </vt:variant>
      <vt:variant>
        <vt:i4>2</vt:i4>
      </vt:variant>
      <vt:variant>
        <vt:lpstr>Slide Titles</vt:lpstr>
      </vt:variant>
      <vt:variant>
        <vt:i4>38</vt:i4>
      </vt:variant>
    </vt:vector>
  </HeadingPairs>
  <TitlesOfParts>
    <vt:vector size="40" baseType="lpstr">
      <vt:lpstr>Default Design</vt:lpstr>
      <vt:lpstr>Template2</vt:lpstr>
      <vt:lpstr>PowerPoint Presentation</vt:lpstr>
      <vt:lpstr>Chapter Goals</vt:lpstr>
      <vt:lpstr>Contents</vt:lpstr>
      <vt:lpstr>1.1 Computer Programs</vt:lpstr>
      <vt:lpstr>1.2  The Anatomy of a Computer</vt:lpstr>
      <vt:lpstr>Schematic Design of a PC</vt:lpstr>
      <vt:lpstr>When you ‘run’ a program</vt:lpstr>
      <vt:lpstr>1.3  The Java Language</vt:lpstr>
      <vt:lpstr>Java History</vt:lpstr>
      <vt:lpstr>Java Virtual Machines</vt:lpstr>
      <vt:lpstr>Java Timeline</vt:lpstr>
      <vt:lpstr>The Java API</vt:lpstr>
      <vt:lpstr>The Java SDK</vt:lpstr>
      <vt:lpstr>Where do you get the Java SDK?</vt:lpstr>
      <vt:lpstr>1.4 Programming Environment</vt:lpstr>
      <vt:lpstr>An Example IDE</vt:lpstr>
      <vt:lpstr>Which IDE will we use?</vt:lpstr>
      <vt:lpstr>Your First Program</vt:lpstr>
      <vt:lpstr>Text Editor Programming</vt:lpstr>
      <vt:lpstr>Source code to Running Program</vt:lpstr>
      <vt:lpstr>Organize your work</vt:lpstr>
      <vt:lpstr>1.5 Analyzing your First Program</vt:lpstr>
      <vt:lpstr>Syntax 1.1: The Java Program</vt:lpstr>
      <vt:lpstr>Calling Java Library methods</vt:lpstr>
      <vt:lpstr>Getting to know println</vt:lpstr>
      <vt:lpstr>1.6 Errors</vt:lpstr>
      <vt:lpstr>Syntax Errors</vt:lpstr>
      <vt:lpstr>Logic Errors</vt:lpstr>
      <vt:lpstr>1.7 Algorithms</vt:lpstr>
      <vt:lpstr>Text Problem to Algorithm</vt:lpstr>
      <vt:lpstr>Text Problem to Algorithm Steps</vt:lpstr>
      <vt:lpstr>Text Problem to Pseudocode</vt:lpstr>
      <vt:lpstr>Algorithm Defined</vt:lpstr>
      <vt:lpstr>Summary:  Computer Basics</vt:lpstr>
      <vt:lpstr>Summary: Java</vt:lpstr>
      <vt:lpstr>Summary: Java</vt:lpstr>
      <vt:lpstr>Summary: Java</vt:lpstr>
      <vt:lpstr>Summary: Errors and Pseudocode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subject>Java for Everyone</dc:subject>
  <dc:creator>Donald W. Smith</dc:creator>
  <dc:description>Integrated comments from reviewers, updated graphics to match final pages PDF</dc:description>
  <cp:lastModifiedBy>Raphael Salaja</cp:lastModifiedBy>
  <cp:revision>1</cp:revision>
  <dcterms:created xsi:type="dcterms:W3CDTF">2007-02-01T21:32:19Z</dcterms:created>
  <dcterms:modified xsi:type="dcterms:W3CDTF">2019-09-21T18:16:30Z</dcterms:modified>
  <cp:contentStatus>Final</cp:contentStatus>
</cp:coreProperties>
</file>