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65" r:id="rId2"/>
    <p:sldId id="258" r:id="rId3"/>
    <p:sldId id="372" r:id="rId4"/>
    <p:sldId id="366" r:id="rId5"/>
    <p:sldId id="368" r:id="rId6"/>
    <p:sldId id="447" r:id="rId7"/>
    <p:sldId id="367" r:id="rId8"/>
    <p:sldId id="431" r:id="rId9"/>
    <p:sldId id="430" r:id="rId10"/>
    <p:sldId id="432" r:id="rId11"/>
    <p:sldId id="448" r:id="rId12"/>
    <p:sldId id="433" r:id="rId13"/>
    <p:sldId id="369" r:id="rId14"/>
    <p:sldId id="370" r:id="rId15"/>
    <p:sldId id="435" r:id="rId16"/>
    <p:sldId id="388" r:id="rId17"/>
    <p:sldId id="389" r:id="rId18"/>
    <p:sldId id="451" r:id="rId19"/>
    <p:sldId id="452" r:id="rId20"/>
    <p:sldId id="390" r:id="rId21"/>
    <p:sldId id="391" r:id="rId22"/>
    <p:sldId id="392" r:id="rId23"/>
    <p:sldId id="393" r:id="rId24"/>
    <p:sldId id="394" r:id="rId25"/>
    <p:sldId id="379" r:id="rId26"/>
    <p:sldId id="378" r:id="rId27"/>
    <p:sldId id="381" r:id="rId28"/>
    <p:sldId id="438" r:id="rId29"/>
    <p:sldId id="437" r:id="rId30"/>
    <p:sldId id="471" r:id="rId31"/>
    <p:sldId id="453" r:id="rId32"/>
    <p:sldId id="436" r:id="rId33"/>
    <p:sldId id="440" r:id="rId34"/>
    <p:sldId id="441" r:id="rId35"/>
    <p:sldId id="442" r:id="rId36"/>
    <p:sldId id="443" r:id="rId37"/>
    <p:sldId id="454" r:id="rId38"/>
    <p:sldId id="456" r:id="rId39"/>
    <p:sldId id="457" r:id="rId40"/>
    <p:sldId id="474" r:id="rId41"/>
    <p:sldId id="472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7" r:id="rId50"/>
    <p:sldId id="468" r:id="rId51"/>
    <p:sldId id="469" r:id="rId52"/>
    <p:sldId id="465" r:id="rId53"/>
    <p:sldId id="473" r:id="rId54"/>
    <p:sldId id="429" r:id="rId55"/>
    <p:sldId id="444" r:id="rId56"/>
    <p:sldId id="470" r:id="rId57"/>
    <p:sldId id="445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AE1A4"/>
    <a:srgbClr val="333333"/>
    <a:srgbClr val="F8E55A"/>
    <a:srgbClr val="FFDC47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4598" autoAdjust="0"/>
  </p:normalViewPr>
  <p:slideViewPr>
    <p:cSldViewPr>
      <p:cViewPr>
        <p:scale>
          <a:sx n="90" d="100"/>
          <a:sy n="90" d="100"/>
        </p:scale>
        <p:origin x="-1170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5A26130-47A6-4FED-96B4-D93DE9D1DC31}" type="datetimeFigureOut">
              <a:rPr lang="en-US"/>
              <a:pPr>
                <a:defRPr/>
              </a:pPr>
              <a:t>9/22/2013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482252A-34A8-411C-B9C8-EB7DFC40D8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6400800"/>
            <a:ext cx="19812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866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600200" cy="30480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73F60EB-B27A-46C8-A3B1-693819854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1295400" y="838200"/>
            <a:ext cx="74676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670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00600" y="6400800"/>
            <a:ext cx="1981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Sept. 16,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0CBDA74F-285A-4D6B-AA87-E812F4C00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spect="1" noChangeArrowheads="1"/>
          </p:cNvSpPr>
          <p:nvPr/>
        </p:nvSpPr>
        <p:spPr bwMode="auto">
          <a:xfrm>
            <a:off x="609600" y="533400"/>
            <a:ext cx="8001000" cy="2667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 rIns="457200"/>
          <a:lstStyle/>
          <a:p>
            <a:pPr algn="r">
              <a:spcBef>
                <a:spcPct val="50000"/>
              </a:spcBef>
            </a:pPr>
            <a:endParaRPr lang="en-US" sz="4000" b="1"/>
          </a:p>
          <a:p>
            <a:pPr algn="r">
              <a:spcBef>
                <a:spcPct val="50000"/>
              </a:spcBef>
            </a:pPr>
            <a:r>
              <a:rPr lang="en-US" sz="4000" b="1"/>
              <a:t>2 </a:t>
            </a:r>
            <a:endParaRPr lang="en-US" sz="4000" b="1">
              <a:latin typeface="Stencil" pitchFamily="82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343400" y="2057400"/>
            <a:ext cx="36576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FUNDAMENTAL</a:t>
            </a:r>
          </a:p>
          <a:p>
            <a:pPr>
              <a:spcBef>
                <a:spcPts val="600"/>
              </a:spcBef>
            </a:pPr>
            <a:r>
              <a:rPr lang="en-US" sz="32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TYPES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1524000"/>
            <a:ext cx="64008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dirty="0">
                <a:solidFill>
                  <a:srgbClr val="FFCC00"/>
                </a:solidFill>
              </a:rPr>
              <a:t>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Literals in Java</a:t>
            </a:r>
          </a:p>
        </p:txBody>
      </p:sp>
      <p:sp>
        <p:nvSpPr>
          <p:cNvPr id="19459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05400"/>
          </a:xfrm>
        </p:spPr>
        <p:txBody>
          <a:bodyPr/>
          <a:lstStyle/>
          <a:p>
            <a:r>
              <a:rPr lang="en-US" sz="2800" smtClean="0"/>
              <a:t>Sometimes when you just type a number, the compiler has to ‘guess’ what type it is  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amt = 6 * 12.0;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PI = 3.14;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canVol = 0.335; 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2820F91-0DBA-4959-BE9F-442441DE6D7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3975" y="2057400"/>
            <a:ext cx="63785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304800" y="3962400"/>
            <a:ext cx="2133600" cy="1016000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Use the </a:t>
            </a:r>
            <a:r>
              <a:rPr lang="en-US" sz="2000">
                <a:latin typeface="Consolas" pitchFamily="49" charset="0"/>
              </a:rPr>
              <a:t>double</a:t>
            </a:r>
          </a:p>
          <a:p>
            <a:r>
              <a:rPr lang="en-US" sz="2000"/>
              <a:t>type for floating-</a:t>
            </a:r>
          </a:p>
          <a:p>
            <a:r>
              <a:rPr lang="en-US" sz="2000"/>
              <a:t>point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Floating Point Numbers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648200"/>
          </a:xfrm>
        </p:spPr>
        <p:txBody>
          <a:bodyPr/>
          <a:lstStyle/>
          <a:p>
            <a:r>
              <a:rPr lang="en-US" sz="2800" smtClean="0"/>
              <a:t>Java stores numbers with fractional parts as ‘floating point’ numbers.</a:t>
            </a:r>
          </a:p>
          <a:p>
            <a:r>
              <a:rPr lang="en-US" sz="2800" smtClean="0"/>
              <a:t>They are stored in four parts</a:t>
            </a:r>
          </a:p>
          <a:p>
            <a:pPr lvl="1"/>
            <a:r>
              <a:rPr lang="en-US" sz="2400" smtClean="0"/>
              <a:t>Sign</a:t>
            </a:r>
          </a:p>
          <a:p>
            <a:pPr lvl="1"/>
            <a:r>
              <a:rPr lang="en-US" sz="2400" smtClean="0"/>
              <a:t>Mantissa</a:t>
            </a:r>
          </a:p>
          <a:p>
            <a:pPr lvl="1"/>
            <a:r>
              <a:rPr lang="en-US" sz="2400" smtClean="0"/>
              <a:t>Radix</a:t>
            </a:r>
          </a:p>
          <a:p>
            <a:pPr lvl="1"/>
            <a:r>
              <a:rPr lang="en-US" sz="2400" smtClean="0"/>
              <a:t>Exponent</a:t>
            </a:r>
            <a:endParaRPr lang="en-US" smtClean="0"/>
          </a:p>
          <a:p>
            <a:r>
              <a:rPr lang="en-US" sz="2800" smtClean="0"/>
              <a:t>A ‘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</a:rPr>
              <a:t>double</a:t>
            </a:r>
            <a:r>
              <a:rPr lang="en-US" sz="2800" smtClean="0"/>
              <a:t>’ is a double-precision floating point number: It takes twice the storage (52 bit mantissa) as the smaller ‘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</a:rPr>
              <a:t>float</a:t>
            </a:r>
            <a:r>
              <a:rPr lang="en-US" sz="2800" smtClean="0"/>
              <a:t>’ (23 bit mantissa)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A06E375-3CA1-406D-B4E3-01069A1576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33800" y="3235325"/>
          <a:ext cx="4038600" cy="731520"/>
        </p:xfrm>
        <a:graphic>
          <a:graphicData uri="http://schemas.openxmlformats.org/drawingml/2006/table">
            <a:tbl>
              <a:tblPr/>
              <a:tblGrid>
                <a:gridCol w="914400"/>
                <a:gridCol w="1295400"/>
                <a:gridCol w="1828800"/>
              </a:tblGrid>
              <a:tr h="35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DC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Mantissa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Radix </a:t>
                      </a:r>
                      <a:r>
                        <a:rPr lang="en-US" baseline="30000" dirty="0"/>
                        <a:t>exponent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47"/>
                    </a:solidFill>
                  </a:tcPr>
                </a:tc>
              </a:tr>
              <a:tr h="320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47"/>
                    </a:solidFill>
                  </a:tcPr>
                </a:tc>
              </a:tr>
            </a:tbl>
          </a:graphicData>
        </a:graphic>
      </p:graphicFrame>
      <p:sp>
        <p:nvSpPr>
          <p:cNvPr id="204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</p:txBody>
      </p:sp>
      <p:sp>
        <p:nvSpPr>
          <p:cNvPr id="20495" name="TextBox 8"/>
          <p:cNvSpPr txBox="1">
            <a:spLocks noChangeArrowheads="1"/>
          </p:cNvSpPr>
          <p:nvPr/>
        </p:nvSpPr>
        <p:spPr bwMode="auto">
          <a:xfrm>
            <a:off x="3733800" y="2895600"/>
            <a:ext cx="3724275" cy="369888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Parts of a floating point number -5: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Variables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2286000"/>
          </a:xfrm>
        </p:spPr>
        <p:txBody>
          <a:bodyPr/>
          <a:lstStyle/>
          <a:p>
            <a:r>
              <a:rPr lang="en-US" dirty="0" smtClean="0"/>
              <a:t>Name should describe the purpose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>
                <a:latin typeface="Consolas" pitchFamily="49" charset="0"/>
              </a:rPr>
              <a:t>canVolume</a:t>
            </a:r>
            <a:r>
              <a:rPr lang="en-US" dirty="0" smtClean="0"/>
              <a:t>’ is better than ‘</a:t>
            </a:r>
            <a:r>
              <a:rPr lang="en-US" dirty="0" err="1" smtClean="0">
                <a:latin typeface="Consolas" pitchFamily="49" charset="0"/>
              </a:rPr>
              <a:t>cv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Use Five Simple Rules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1) Use only letters, digits or the underscore ( _ )</a:t>
            </a:r>
          </a:p>
          <a:p>
            <a:pPr lvl="2"/>
            <a:r>
              <a:rPr lang="en-US" dirty="0" smtClean="0"/>
              <a:t>Don’t start with a digit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2) Separate words with ‘</a:t>
            </a:r>
            <a:r>
              <a:rPr lang="en-US" dirty="0" err="1" smtClean="0"/>
              <a:t>camelHump</a:t>
            </a:r>
            <a:r>
              <a:rPr lang="en-US" dirty="0" smtClean="0"/>
              <a:t>’ notation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3) Variable names are </a:t>
            </a:r>
            <a:r>
              <a:rPr lang="en-US" i="1" dirty="0" smtClean="0"/>
              <a:t>case-sensitive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4) Don’t use reserved ‘Java’ words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5) Variables start with lower case, class names with upper case (by convention, not a ‘rule’)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D8259E2-79A1-4C82-83B7-DD225FD0F5D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52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Names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6CE150-0ECA-413E-843F-A64B840F14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2533" name="Content Placeholder 9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838200"/>
          </a:xfrm>
        </p:spPr>
        <p:txBody>
          <a:bodyPr/>
          <a:lstStyle/>
          <a:p>
            <a:r>
              <a:rPr lang="en-US" smtClean="0"/>
              <a:t>Legal and illegal variable names</a:t>
            </a:r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614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905000" y="3657600"/>
            <a:ext cx="2895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239000" y="3429000"/>
            <a:ext cx="1524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Comments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297F4BE-D45C-494C-9ABB-0A9B1945D6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3557" name="Content Placeholder 9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876800"/>
          </a:xfrm>
        </p:spPr>
        <p:txBody>
          <a:bodyPr/>
          <a:lstStyle/>
          <a:p>
            <a:r>
              <a:rPr lang="en-US" smtClean="0"/>
              <a:t>There are three forms of comments:</a:t>
            </a:r>
          </a:p>
          <a:p>
            <a:pPr lvl="1"/>
            <a:r>
              <a:rPr lang="en-US" sz="2400" smtClean="0"/>
              <a:t>1: 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//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33CC"/>
                </a:solidFill>
              </a:rPr>
              <a:t>single line (or rest of line to right) </a:t>
            </a:r>
          </a:p>
          <a:p>
            <a:pPr lvl="1"/>
            <a:r>
              <a:rPr lang="en-US" sz="2400" smtClean="0"/>
              <a:t>2: 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/* 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      </a:t>
            </a:r>
            <a:r>
              <a:rPr lang="en-US" sz="2400" smtClean="0">
                <a:solidFill>
                  <a:srgbClr val="0033CC"/>
                </a:solidFill>
              </a:rPr>
              <a:t>multi-line – all comment until matching</a:t>
            </a:r>
            <a:endParaRPr lang="en-US" sz="2400" smtClean="0">
              <a:solidFill>
                <a:srgbClr val="0033CC"/>
              </a:solidFill>
              <a:latin typeface="Consolas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    */</a:t>
            </a:r>
            <a:endParaRPr lang="en-US" sz="2400" smtClean="0"/>
          </a:p>
          <a:p>
            <a:pPr lvl="1"/>
            <a:r>
              <a:rPr lang="en-US" sz="2400" smtClean="0"/>
              <a:t>3: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/**</a:t>
            </a:r>
            <a:r>
              <a:rPr lang="en-US" sz="2400" smtClean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solidFill>
                  <a:srgbClr val="0033CC"/>
                </a:solidFill>
              </a:rPr>
              <a:t>            multi-line Javadoc comments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   */</a:t>
            </a:r>
          </a:p>
          <a:p>
            <a:endParaRPr lang="en-US" sz="2800" smtClean="0"/>
          </a:p>
          <a:p>
            <a:r>
              <a:rPr lang="en-US" sz="2800" smtClean="0"/>
              <a:t>Use comments at the beginning of each program, and to clarify details of the code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6248400" y="3124200"/>
            <a:ext cx="2590800" cy="1938338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Use comments to</a:t>
            </a:r>
          </a:p>
          <a:p>
            <a:r>
              <a:rPr lang="en-US" sz="2000"/>
              <a:t>add explanations for</a:t>
            </a:r>
          </a:p>
          <a:p>
            <a:r>
              <a:rPr lang="en-US" sz="2000"/>
              <a:t>humans who read</a:t>
            </a:r>
          </a:p>
          <a:p>
            <a:r>
              <a:rPr lang="en-US" sz="2000"/>
              <a:t>your code. The</a:t>
            </a:r>
          </a:p>
          <a:p>
            <a:r>
              <a:rPr lang="en-US" sz="2000"/>
              <a:t>compiler ignores</a:t>
            </a:r>
          </a:p>
          <a:p>
            <a:r>
              <a:rPr lang="en-US" sz="2000"/>
              <a:t>comments.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Java Comment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5029200"/>
            <a:ext cx="8458200" cy="990600"/>
          </a:xfrm>
        </p:spPr>
        <p:txBody>
          <a:bodyPr/>
          <a:lstStyle/>
          <a:p>
            <a:r>
              <a:rPr lang="en-US" sz="2400" smtClean="0"/>
              <a:t>Lines 1-3 are Javadoc comments for the class ‘Volume1’</a:t>
            </a:r>
          </a:p>
          <a:p>
            <a:r>
              <a:rPr lang="en-US" sz="2400" smtClean="0"/>
              <a:t>Line 9 uses a single-line comment to clarify the unit of measurement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9C5CFD5-BB69-4EDE-AE99-01A14AB36D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2772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Common Error 2.1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1066800"/>
          </a:xfrm>
        </p:spPr>
        <p:txBody>
          <a:bodyPr/>
          <a:lstStyle/>
          <a:p>
            <a:r>
              <a:rPr lang="en-US" smtClean="0"/>
              <a:t>Undeclared Variables</a:t>
            </a:r>
          </a:p>
          <a:p>
            <a:pPr lvl="1"/>
            <a:r>
              <a:rPr lang="en-US" smtClean="0"/>
              <a:t>You must declare a variable before you use it: (i.e. above in the code)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  double canVolume = 12 *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literPerOunce</a:t>
            </a:r>
            <a:r>
              <a:rPr lang="en-US" sz="2400" smtClean="0">
                <a:latin typeface="Consolas" pitchFamily="49" charset="0"/>
              </a:rPr>
              <a:t>; // ??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  double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literPerOunce</a:t>
            </a:r>
            <a:r>
              <a:rPr lang="en-US" sz="2400" smtClean="0">
                <a:latin typeface="Consolas" pitchFamily="49" charset="0"/>
              </a:rPr>
              <a:t> = 0.0296;</a:t>
            </a:r>
          </a:p>
          <a:p>
            <a:r>
              <a:rPr lang="en-US" smtClean="0"/>
              <a:t>Uninitialized Variables</a:t>
            </a:r>
          </a:p>
          <a:p>
            <a:pPr lvl="1"/>
            <a:r>
              <a:rPr lang="en-US" smtClean="0"/>
              <a:t>You must initialize (i.e. set) a variable’s contents before you use it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latin typeface="Consolas" pitchFamily="49" charset="0"/>
              </a:rPr>
              <a:t>  </a:t>
            </a:r>
            <a:r>
              <a:rPr lang="en-US" sz="2400" smtClean="0">
                <a:latin typeface="Consolas" pitchFamily="49" charset="0"/>
              </a:rPr>
              <a:t>int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bottles</a:t>
            </a:r>
            <a:r>
              <a:rPr lang="en-US" sz="2400" smtClean="0">
                <a:latin typeface="Consolas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  int bottleVolume =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bottles</a:t>
            </a:r>
            <a:r>
              <a:rPr lang="en-US" sz="2400" smtClean="0">
                <a:latin typeface="Consolas" pitchFamily="49" charset="0"/>
              </a:rPr>
              <a:t> * 2;   // ??</a:t>
            </a: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C698B59C-8DAE-4E2A-95A9-139EF94A396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524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of the Java Numeric Types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81000" y="5715000"/>
            <a:ext cx="8458200" cy="533400"/>
          </a:xfrm>
        </p:spPr>
        <p:txBody>
          <a:bodyPr/>
          <a:lstStyle/>
          <a:p>
            <a:r>
              <a:rPr lang="en-US" sz="2800" smtClean="0"/>
              <a:t>Each type has a range of values that it can hold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6D32A9E-3730-4053-974A-8E2DBF26DB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7000" y="1524000"/>
            <a:ext cx="1828800" cy="2209800"/>
          </a:xfrm>
          <a:prstGeom prst="rect">
            <a:avLst/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Whole Numbers (no fractions)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3810000"/>
            <a:ext cx="1828800" cy="1219200"/>
          </a:xfrm>
          <a:prstGeom prst="rect">
            <a:avLst/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Floating point Numbers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7000" y="5105400"/>
            <a:ext cx="1828800" cy="533400"/>
          </a:xfrm>
          <a:prstGeom prst="rect">
            <a:avLst/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Characters 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(no math)</a:t>
            </a:r>
          </a:p>
        </p:txBody>
      </p:sp>
      <p:pic>
        <p:nvPicPr>
          <p:cNvPr id="2663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24840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 Ranges per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899D9EB-8205-49A4-9D11-C133E205FD5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b="1" kern="0" dirty="0">
                <a:latin typeface="+mn-lt"/>
                <a:cs typeface="Courier New" pitchFamily="49" charset="0"/>
              </a:rPr>
              <a:t>Integer Types</a:t>
            </a:r>
            <a:endParaRPr lang="en-US" sz="2800" b="1" kern="0" dirty="0">
              <a:latin typeface="+mn-lt"/>
              <a:cs typeface="Courier New" pitchFamily="49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byte:</a:t>
            </a:r>
            <a:r>
              <a:rPr lang="en-US" sz="2400" b="1" kern="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latin typeface="+mn-lt"/>
                <a:cs typeface="Courier New" pitchFamily="49" charset="0"/>
              </a:rPr>
              <a:t>A very small number (-127 to +128)</a:t>
            </a:r>
            <a:endParaRPr lang="en-US" sz="2400" b="1" kern="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short: </a:t>
            </a:r>
            <a:r>
              <a:rPr lang="en-US" sz="2000" b="1" kern="0" dirty="0">
                <a:latin typeface="+mn-lt"/>
                <a:cs typeface="Courier New" pitchFamily="49" charset="0"/>
              </a:rPr>
              <a:t>A small number (-32768 to +32767)</a:t>
            </a:r>
            <a:endParaRPr lang="en-US" sz="2400" b="1" kern="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int:   </a:t>
            </a:r>
            <a:r>
              <a:rPr lang="en-US" sz="2000" b="1" kern="0" dirty="0">
                <a:latin typeface="+mn-lt"/>
                <a:cs typeface="Courier New" pitchFamily="49" charset="0"/>
              </a:rPr>
              <a:t>A large number (-2,147,483,648 to +2,147,483,647)</a:t>
            </a:r>
            <a:endParaRPr lang="en-US" sz="2400" b="1" kern="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long:  </a:t>
            </a:r>
            <a:r>
              <a:rPr lang="en-US" sz="2000" b="1" kern="0" dirty="0">
                <a:latin typeface="+mn-lt"/>
                <a:cs typeface="Courier New" pitchFamily="49" charset="0"/>
              </a:rPr>
              <a:t>A huge number </a:t>
            </a:r>
          </a:p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b="1" kern="0" dirty="0">
                <a:latin typeface="+mn-lt"/>
                <a:cs typeface="Courier New" pitchFamily="49" charset="0"/>
              </a:rPr>
              <a:t>Floating Point Types</a:t>
            </a:r>
            <a:endParaRPr lang="en-US" sz="2800" b="1" kern="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float: </a:t>
            </a:r>
            <a:r>
              <a:rPr lang="en-US" sz="2000" b="1" kern="0" dirty="0">
                <a:latin typeface="+mn-lt"/>
                <a:cs typeface="Courier New" pitchFamily="49" charset="0"/>
              </a:rPr>
              <a:t>A huge number with decimal places</a:t>
            </a:r>
            <a:endParaRPr lang="en-US" sz="2400" b="1" kern="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double: </a:t>
            </a:r>
            <a:r>
              <a:rPr lang="en-US" sz="2000" b="1" kern="0" dirty="0">
                <a:latin typeface="+mn-lt"/>
                <a:cs typeface="Courier New" pitchFamily="49" charset="0"/>
              </a:rPr>
              <a:t>Much more precise, for heavy math</a:t>
            </a:r>
          </a:p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b="1" kern="0" dirty="0">
                <a:latin typeface="+mn-lt"/>
                <a:cs typeface="Courier New" pitchFamily="49" charset="0"/>
              </a:rPr>
              <a:t>Other Types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boolean: true </a:t>
            </a:r>
            <a:r>
              <a:rPr lang="en-US" sz="2400" b="1" kern="0" dirty="0">
                <a:latin typeface="+mn-lt"/>
                <a:cs typeface="Courier New" pitchFamily="49" charset="0"/>
              </a:rPr>
              <a:t>or</a:t>
            </a:r>
            <a:r>
              <a:rPr lang="en-US" sz="2400" b="1" kern="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false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char:   </a:t>
            </a:r>
            <a:r>
              <a:rPr lang="en-US" sz="2000" b="1" kern="0" dirty="0">
                <a:latin typeface="+mn-lt"/>
                <a:cs typeface="Courier New" pitchFamily="49" charset="0"/>
              </a:rPr>
              <a:t>One symbol in single quotes ‘a’</a:t>
            </a:r>
            <a:endParaRPr lang="en-US" sz="2800" b="1" kern="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per Type (in bytes)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644FA0C-748E-4415-B670-2920A414246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b="1" kern="0" dirty="0">
                <a:latin typeface="+mn-lt"/>
                <a:cs typeface="Courier New" pitchFamily="49" charset="0"/>
              </a:rPr>
              <a:t>Integer Types</a:t>
            </a:r>
            <a:endParaRPr lang="en-US" sz="2800" b="1" kern="0" dirty="0">
              <a:latin typeface="+mn-lt"/>
              <a:cs typeface="Courier New" pitchFamily="49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byte: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short: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int: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long:</a:t>
            </a:r>
            <a:endParaRPr lang="en-US" sz="2000" b="1" kern="0" dirty="0">
              <a:latin typeface="Consolas" pitchFamily="49" charset="0"/>
              <a:cs typeface="Courier New" pitchFamily="49" charset="0"/>
            </a:endParaRPr>
          </a:p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b="1" kern="0" dirty="0">
                <a:latin typeface="+mn-lt"/>
                <a:cs typeface="Courier New" pitchFamily="49" charset="0"/>
              </a:rPr>
              <a:t>Floating Point Types</a:t>
            </a:r>
            <a:endParaRPr lang="en-US" sz="2800" b="1" kern="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float: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double:</a:t>
            </a:r>
            <a:endParaRPr lang="en-US" sz="2000" b="1" kern="0" dirty="0">
              <a:latin typeface="Consolas" pitchFamily="49" charset="0"/>
              <a:cs typeface="Courier New" pitchFamily="49" charset="0"/>
            </a:endParaRPr>
          </a:p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b="1" kern="0" dirty="0">
                <a:latin typeface="+mn-lt"/>
                <a:cs typeface="Courier New" pitchFamily="49" charset="0"/>
              </a:rPr>
              <a:t>Other Types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boolean: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char:</a:t>
            </a:r>
            <a:endParaRPr lang="en-US" sz="2000" kern="0" dirty="0">
              <a:latin typeface="+mn-lt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16764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133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133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290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958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956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290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624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958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292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626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960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294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95600" y="3810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429000" y="3810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962400" y="3810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95800" y="3810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956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4290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624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958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0292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626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0960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294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95600" y="5562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95600" y="5105400"/>
            <a:ext cx="762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29000" y="5562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Goals</a:t>
            </a:r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properties and limitations of integers and floating-point numbers</a:t>
            </a:r>
          </a:p>
          <a:p>
            <a:r>
              <a:rPr lang="en-US" dirty="0" smtClean="0"/>
              <a:t>To be able to declare and initialize variables and constants</a:t>
            </a:r>
          </a:p>
          <a:p>
            <a:r>
              <a:rPr lang="en-US" dirty="0" smtClean="0"/>
              <a:t>To write arithmetic expressions and assignment statements</a:t>
            </a:r>
          </a:p>
          <a:p>
            <a:r>
              <a:rPr lang="en-US" dirty="0" smtClean="0"/>
              <a:t>To create programs that read and process inputs, and display the results</a:t>
            </a:r>
          </a:p>
          <a:p>
            <a:r>
              <a:rPr lang="en-US" dirty="0" smtClean="0"/>
              <a:t>To learn how to use the Java </a:t>
            </a:r>
            <a:r>
              <a:rPr lang="en-US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 type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DFDF3BF-3AEE-4F08-8F21-416E8795D3B8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2.2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68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/>
              <a:t>Overflow means that storage for a variable cannot hold the result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oneThousand</a:t>
            </a:r>
            <a:r>
              <a:rPr lang="en-US" sz="2400" dirty="0" smtClean="0">
                <a:latin typeface="Consolas" pitchFamily="49" charset="0"/>
              </a:rPr>
              <a:t> = 1000;   // no problem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oneMillion</a:t>
            </a:r>
            <a:r>
              <a:rPr lang="en-US" sz="2400" dirty="0" smtClean="0">
                <a:latin typeface="Consolas" pitchFamily="49" charset="0"/>
              </a:rPr>
              <a:t> = 1000 * </a:t>
            </a:r>
            <a:r>
              <a:rPr lang="en-US" sz="2400" dirty="0" err="1" smtClean="0">
                <a:latin typeface="Consolas" pitchFamily="49" charset="0"/>
              </a:rPr>
              <a:t>oneThousand</a:t>
            </a:r>
            <a:r>
              <a:rPr lang="en-US" sz="2400" dirty="0" smtClean="0">
                <a:latin typeface="Consolas" pitchFamily="49" charset="0"/>
              </a:rPr>
              <a:t>;  // OK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oneBillion</a:t>
            </a:r>
            <a:r>
              <a:rPr lang="en-US" sz="2400" dirty="0" smtClean="0">
                <a:latin typeface="Consolas" pitchFamily="49" charset="0"/>
              </a:rPr>
              <a:t> = 1000 * </a:t>
            </a:r>
            <a:r>
              <a:rPr lang="en-US" sz="2400" dirty="0" err="1" smtClean="0">
                <a:latin typeface="Consolas" pitchFamily="49" charset="0"/>
              </a:rPr>
              <a:t>oneMillion</a:t>
            </a:r>
            <a:r>
              <a:rPr lang="en-US" sz="2400" dirty="0" smtClean="0">
                <a:latin typeface="Consolas" pitchFamily="49" charset="0"/>
              </a:rPr>
              <a:t>;   // OK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dirty="0" smtClean="0">
                <a:latin typeface="Consolas" pitchFamily="49" charset="0"/>
              </a:rPr>
              <a:t>  System.out.println(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3 *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oneBillion</a:t>
            </a:r>
            <a:r>
              <a:rPr lang="en-US" sz="2400" dirty="0" smtClean="0">
                <a:latin typeface="Consolas" pitchFamily="49" charset="0"/>
              </a:rPr>
              <a:t>);   // ??</a:t>
            </a:r>
            <a:endParaRPr lang="en-US" dirty="0" smtClean="0"/>
          </a:p>
          <a:p>
            <a:pPr>
              <a:spcBef>
                <a:spcPts val="200"/>
              </a:spcBef>
            </a:pPr>
            <a:r>
              <a:rPr lang="en-US" dirty="0" smtClean="0"/>
              <a:t>Will print out -1294976296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Why?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The result (3 billion) overflowed </a:t>
            </a:r>
            <a:r>
              <a:rPr lang="en-US" dirty="0" err="1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capacity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Maximum value for an </a:t>
            </a:r>
            <a:r>
              <a:rPr lang="en-US" dirty="0" err="1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is </a:t>
            </a:r>
            <a:r>
              <a:rPr lang="en-US" b="1" dirty="0" smtClean="0">
                <a:cs typeface="Courier New" pitchFamily="49" charset="0"/>
              </a:rPr>
              <a:t>+2,147,483,647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cs typeface="Courier New" pitchFamily="49" charset="0"/>
              </a:rPr>
              <a:t>Use a </a:t>
            </a:r>
            <a:r>
              <a:rPr lang="en-US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long</a:t>
            </a:r>
            <a:r>
              <a:rPr lang="en-US" dirty="0" smtClean="0">
                <a:cs typeface="Courier New" pitchFamily="49" charset="0"/>
              </a:rPr>
              <a:t> instead of an </a:t>
            </a:r>
            <a:r>
              <a:rPr lang="en-US" dirty="0" err="1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(or a </a:t>
            </a:r>
            <a:r>
              <a:rPr lang="en-US" dirty="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double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91E3605-029C-4520-B70D-F48A538BBE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524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 Variable Assignment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6858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mtClean="0"/>
              <a:t>You can use the ‘assignment operator’ ( = ) to place a new value into a variable</a:t>
            </a:r>
          </a:p>
          <a:p>
            <a:pPr lvl="1">
              <a:spcBef>
                <a:spcPts val="400"/>
              </a:spcBef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int cansPerPack = 6;   // declare &amp; initialize</a:t>
            </a:r>
          </a:p>
          <a:p>
            <a:pPr lvl="1">
              <a:spcBef>
                <a:spcPts val="400"/>
              </a:spcBef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cansPerPack = 8; 	    // assignment</a:t>
            </a:r>
            <a:endParaRPr lang="en-US" sz="2400" smtClean="0"/>
          </a:p>
          <a:p>
            <a:pPr>
              <a:spcBef>
                <a:spcPts val="400"/>
              </a:spcBef>
            </a:pPr>
            <a:r>
              <a:rPr lang="en-US" smtClean="0"/>
              <a:t>Beware:  The </a:t>
            </a:r>
            <a:r>
              <a:rPr lang="en-US" b="1" smtClean="0"/>
              <a:t>=</a:t>
            </a:r>
            <a:r>
              <a:rPr lang="en-US" smtClean="0"/>
              <a:t> sign is</a:t>
            </a:r>
            <a:r>
              <a:rPr lang="en-US" b="1" smtClean="0"/>
              <a:t> NOT </a:t>
            </a:r>
            <a:r>
              <a:rPr lang="en-US" smtClean="0"/>
              <a:t>used for comparison:</a:t>
            </a:r>
          </a:p>
          <a:p>
            <a:pPr lvl="1">
              <a:spcBef>
                <a:spcPts val="400"/>
              </a:spcBef>
            </a:pPr>
            <a:r>
              <a:rPr lang="en-US" smtClean="0"/>
              <a:t>It copies the value on the right side into the variable on the left side</a:t>
            </a:r>
          </a:p>
          <a:p>
            <a:pPr lvl="1">
              <a:spcBef>
                <a:spcPts val="400"/>
              </a:spcBef>
            </a:pPr>
            <a:r>
              <a:rPr lang="en-US" smtClean="0"/>
              <a:t>You will learn about the comparison operator in the next chapter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5F4408B-A61F-442D-BE32-A1EDF59B54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Incrementing a Variable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4800" y="3048000"/>
            <a:ext cx="8458200" cy="3124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Step by Step:</a:t>
            </a:r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  counter = counter + 1; 	</a:t>
            </a:r>
            <a:endParaRPr lang="en-US" sz="2400" dirty="0" smtClean="0"/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sz="2800" dirty="0" smtClean="0"/>
              <a:t>Do the right hand side of the assignment first:</a:t>
            </a:r>
          </a:p>
          <a:p>
            <a:pPr marL="514350" indent="-514350">
              <a:buSzPct val="100000"/>
              <a:buFont typeface="Wingdings" pitchFamily="2" charset="2"/>
              <a:buNone/>
              <a:defRPr/>
            </a:pPr>
            <a:r>
              <a:rPr lang="en-US" sz="2800" dirty="0" smtClean="0"/>
              <a:t>	Find the value stored in counter, and add 1 to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BEE701-680F-455C-BC7F-3E499E43DE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49625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43000"/>
            <a:ext cx="49815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49530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+mj-lt"/>
              <a:buAutoNum type="arabicPeriod" startAt="2"/>
              <a:defRPr/>
            </a:pPr>
            <a:r>
              <a:rPr lang="en-US" sz="2800" kern="0" dirty="0">
                <a:latin typeface="+mn-lt"/>
                <a:cs typeface="+mn-cs"/>
              </a:rPr>
              <a:t>Store the result in the variable named on the left side of the assignment operator (counter in this case)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Shorthand for Incrementing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2057400"/>
          </a:xfrm>
        </p:spPr>
        <p:txBody>
          <a:bodyPr/>
          <a:lstStyle/>
          <a:p>
            <a:r>
              <a:rPr lang="en-US" smtClean="0"/>
              <a:t>Incrementing (+1) and decrementing (-1) integer types is so common that there are shorthand version for each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C7821C2-7B97-401A-AA73-40448F18E88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895600"/>
          <a:ext cx="7772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32004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Long Way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Shortcut</a:t>
                      </a:r>
                      <a:endParaRPr lang="en-US" sz="20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counter = counter + 1;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counter++ ;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counter = counter - 1;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counter-- ;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Modifying a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2DEF670-7C6B-4660-ABCF-A4E80C461C5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3797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990600"/>
          </a:xfrm>
        </p:spPr>
        <p:txBody>
          <a:bodyPr/>
          <a:lstStyle/>
          <a:p>
            <a:r>
              <a:rPr lang="en-US" sz="2800" smtClean="0"/>
              <a:t>Assumes counter has already been declared: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int counter;</a:t>
            </a:r>
            <a:endParaRPr lang="en-US" sz="2400" smtClean="0"/>
          </a:p>
          <a:p>
            <a:endParaRPr lang="en-US" sz="2800" smtClean="0"/>
          </a:p>
        </p:txBody>
      </p:sp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6106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2.2: Assignment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762000"/>
          </a:xfrm>
        </p:spPr>
        <p:txBody>
          <a:bodyPr/>
          <a:lstStyle/>
          <a:p>
            <a:r>
              <a:rPr lang="en-US" smtClean="0"/>
              <a:t>The details of the assignment statement</a:t>
            </a:r>
          </a:p>
          <a:p>
            <a:pPr lvl="1"/>
            <a:r>
              <a:rPr lang="en-US" smtClean="0"/>
              <a:t>The value on the right is copied to the variable on the left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117E36B-116D-406A-9DDD-FDBCD94A321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569325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2.3  Reading Input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>
              <a:spcBef>
                <a:spcPts val="400"/>
              </a:spcBef>
              <a:defRPr/>
            </a:pPr>
            <a:r>
              <a:rPr lang="en-US" sz="2800" dirty="0" smtClean="0"/>
              <a:t>You might need to ask for input (aka prompt for input) and then save what was entered.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400" dirty="0" smtClean="0"/>
              <a:t>We will be reading input from the keyboard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400" dirty="0" smtClean="0"/>
              <a:t>For now, don’t worry about the details</a:t>
            </a:r>
          </a:p>
          <a:p>
            <a:pPr>
              <a:spcBef>
                <a:spcPts val="400"/>
              </a:spcBef>
              <a:defRPr/>
            </a:pPr>
            <a:r>
              <a:rPr lang="en-US" dirty="0" smtClean="0"/>
              <a:t>This is a three step process in Java</a:t>
            </a:r>
            <a:endParaRPr lang="en-US" sz="2400" dirty="0" smtClean="0"/>
          </a:p>
          <a:p>
            <a:pPr marL="914400" lvl="1" indent="-457200">
              <a:spcBef>
                <a:spcPts val="400"/>
              </a:spcBef>
              <a:buFont typeface="Wingdings" pitchFamily="2" charset="2"/>
              <a:buAutoNum type="arabicParenR"/>
              <a:defRPr/>
            </a:pPr>
            <a:r>
              <a:rPr lang="en-US" sz="2400" dirty="0" smtClean="0"/>
              <a:t>Import the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dirty="0" smtClean="0"/>
              <a:t> class from its ‘package’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java.util</a:t>
            </a:r>
          </a:p>
          <a:p>
            <a:pPr marL="1314450" lvl="2" indent="-457200">
              <a:spcBef>
                <a:spcPts val="400"/>
              </a:spcBef>
              <a:buFontTx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import java.util.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</a:rPr>
              <a:t>Scanner</a:t>
            </a:r>
            <a:r>
              <a:rPr lang="en-US" sz="2000" dirty="0" smtClean="0">
                <a:latin typeface="Consolas" pitchFamily="49" charset="0"/>
              </a:rPr>
              <a:t>;</a:t>
            </a:r>
            <a:endParaRPr lang="en-US" sz="2000" dirty="0" smtClean="0"/>
          </a:p>
          <a:p>
            <a:pPr marL="914400" lvl="1" indent="-457200">
              <a:spcBef>
                <a:spcPts val="400"/>
              </a:spcBef>
              <a:buFont typeface="Wingdings" pitchFamily="2" charset="2"/>
              <a:buAutoNum type="arabicParenR"/>
              <a:defRPr/>
            </a:pPr>
            <a:r>
              <a:rPr lang="en-US" sz="2400" dirty="0" smtClean="0"/>
              <a:t>Setup an object of the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dirty="0" smtClean="0"/>
              <a:t> class</a:t>
            </a:r>
          </a:p>
          <a:p>
            <a:pPr marL="1314450" lvl="2" indent="-457200">
              <a:spcBef>
                <a:spcPts val="400"/>
              </a:spcBef>
              <a:buFontTx/>
              <a:buNone/>
              <a:defRPr/>
            </a:pP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</a:rPr>
              <a:t>Scanner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= new 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</a:rPr>
              <a:t>Scanner</a:t>
            </a:r>
            <a:r>
              <a:rPr lang="en-US" sz="2000" dirty="0" smtClean="0">
                <a:latin typeface="Consolas" pitchFamily="49" charset="0"/>
              </a:rPr>
              <a:t>(System.in);</a:t>
            </a:r>
            <a:endParaRPr lang="en-US" sz="2000" dirty="0" smtClean="0"/>
          </a:p>
          <a:p>
            <a:pPr marL="914400" lvl="1" indent="-457200">
              <a:spcBef>
                <a:spcPts val="400"/>
              </a:spcBef>
              <a:buFont typeface="Wingdings" pitchFamily="2" charset="2"/>
              <a:buAutoNum type="arabicParenR"/>
              <a:defRPr/>
            </a:pPr>
            <a:r>
              <a:rPr lang="en-US" sz="2400" dirty="0" smtClean="0"/>
              <a:t>Use methods of the new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dirty="0" smtClean="0"/>
              <a:t> object to get input</a:t>
            </a:r>
          </a:p>
          <a:p>
            <a:pPr marL="914400" lvl="1" indent="-45720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000" dirty="0" smtClean="0">
                <a:latin typeface="Consolas" pitchFamily="49" charset="0"/>
              </a:rPr>
              <a:t>int bottles =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.nextInt();</a:t>
            </a:r>
          </a:p>
          <a:p>
            <a:pPr marL="914400" lvl="1" indent="-45720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double price =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.nextDouble();</a:t>
            </a:r>
            <a:endParaRPr lang="en-US" sz="2000" dirty="0" smtClean="0"/>
          </a:p>
          <a:p>
            <a:pPr marL="914400" lvl="1" indent="-457200">
              <a:spcBef>
                <a:spcPts val="400"/>
              </a:spcBef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C5EA44D-B1B1-4EF4-9E47-A0260F2A2A2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2.3: Input Statement</a:t>
            </a:r>
            <a:endParaRPr lang="en-US" smtClean="0">
              <a:solidFill>
                <a:srgbClr val="0033CC"/>
              </a:solidFill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A246AC9-2A17-40D8-91A5-D2177EDA50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686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762000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</a:rPr>
              <a:t>Scanner</a:t>
            </a:r>
            <a:r>
              <a:rPr lang="en-US" smtClean="0">
                <a:solidFill>
                  <a:srgbClr val="0033CC"/>
                </a:solidFill>
              </a:rPr>
              <a:t> </a:t>
            </a:r>
            <a:r>
              <a:rPr lang="en-US" smtClean="0"/>
              <a:t>class allows you to read keyboard input from the user</a:t>
            </a:r>
          </a:p>
          <a:p>
            <a:pPr lvl="1"/>
            <a:r>
              <a:rPr lang="en-US" smtClean="0"/>
              <a:t>It is part of the Java API </a:t>
            </a:r>
            <a:r>
              <a:rPr lang="en-US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util</a:t>
            </a:r>
            <a:r>
              <a:rPr lang="en-US" smtClean="0"/>
              <a:t> package</a:t>
            </a:r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29000"/>
            <a:ext cx="864711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Box 8"/>
          <p:cNvSpPr txBox="1">
            <a:spLocks noChangeArrowheads="1"/>
          </p:cNvSpPr>
          <p:nvPr/>
        </p:nvSpPr>
        <p:spPr bwMode="auto">
          <a:xfrm>
            <a:off x="4419600" y="2667000"/>
            <a:ext cx="4343400" cy="923925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Java classes are grouped into packages.  Use the </a:t>
            </a:r>
            <a:r>
              <a:rPr lang="en-US">
                <a:solidFill>
                  <a:srgbClr val="C00000"/>
                </a:solidFill>
                <a:latin typeface="Consolas" pitchFamily="49" charset="0"/>
              </a:rPr>
              <a:t>import</a:t>
            </a:r>
            <a:r>
              <a:rPr lang="en-US"/>
              <a:t> statement to use classes from packages.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9"/>
          <p:cNvPicPr>
            <a:picLocks noChangeAspect="1" noChangeArrowheads="1"/>
          </p:cNvPicPr>
          <p:nvPr/>
        </p:nvPicPr>
        <p:blipFill>
          <a:blip r:embed="rId2" cstate="print"/>
          <a:srcRect t="19131" r="4520" b="8842"/>
          <a:stretch>
            <a:fillRect/>
          </a:stretch>
        </p:blipFill>
        <p:spPr bwMode="auto">
          <a:xfrm>
            <a:off x="1447800" y="1981200"/>
            <a:ext cx="62388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Tip 2.2  Java API Documentation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73D63D7-6717-4AB5-A07D-F20153B30AE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3798" name="Content Placeholder 8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1066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Lists the classes and methods of the Java API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On the web at:  http://java.sun.com/javase/6/docs/api/</a:t>
            </a:r>
            <a:endParaRPr lang="en-US" sz="49200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152400" y="5334000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10" name="Left Arrow 9"/>
          <p:cNvSpPr/>
          <p:nvPr/>
        </p:nvSpPr>
        <p:spPr>
          <a:xfrm>
            <a:off x="3048000" y="2895600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Packages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6400800" y="5181600"/>
            <a:ext cx="1600200" cy="6858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2.4 Constants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582CD6E-386A-4034-8097-2ECC108138F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8917" name="Content Placeholder 8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4800600"/>
          </a:xfrm>
        </p:spPr>
        <p:txBody>
          <a:bodyPr/>
          <a:lstStyle/>
          <a:p>
            <a:r>
              <a:rPr lang="en-US" sz="2800" smtClean="0"/>
              <a:t>It is good practice to declare values that do not change as ‘constants’</a:t>
            </a:r>
          </a:p>
          <a:p>
            <a:pPr lvl="1"/>
            <a:r>
              <a:rPr lang="en-US" sz="2400" smtClean="0"/>
              <a:t>Use the reserved word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final</a:t>
            </a:r>
            <a:r>
              <a:rPr lang="en-US" sz="2400" smtClean="0">
                <a:solidFill>
                  <a:srgbClr val="0033CC"/>
                </a:solidFill>
              </a:rPr>
              <a:t> </a:t>
            </a:r>
            <a:r>
              <a:rPr lang="en-US" sz="2400" smtClean="0"/>
              <a:t>before the type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 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final</a:t>
            </a:r>
            <a:r>
              <a:rPr lang="en-US" sz="2400" smtClean="0">
                <a:latin typeface="Consolas" pitchFamily="49" charset="0"/>
              </a:rPr>
              <a:t> double BOTTLE_VOLUME = 1.75;</a:t>
            </a:r>
            <a:endParaRPr lang="en-US" sz="2400" smtClean="0"/>
          </a:p>
          <a:p>
            <a:r>
              <a:rPr lang="en-US" sz="2800" smtClean="0"/>
              <a:t>Then use the constant name instead of the value:</a:t>
            </a:r>
          </a:p>
          <a:p>
            <a:pPr lvl="1"/>
            <a:r>
              <a:rPr lang="en-US" sz="2400" smtClean="0"/>
              <a:t>They can be used by name just like variables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  double volume = bottles * BOTTLE_VOLUME;</a:t>
            </a:r>
            <a:endParaRPr lang="en-US" sz="2400" smtClean="0"/>
          </a:p>
          <a:p>
            <a:r>
              <a:rPr lang="en-US" sz="2400" smtClean="0"/>
              <a:t>Constants are usually declared near the beginning of a program or a class</a:t>
            </a:r>
          </a:p>
          <a:p>
            <a:pPr lvl="1"/>
            <a:r>
              <a:rPr lang="en-US" sz="2000" smtClean="0"/>
              <a:t>If you edit the constant value and re-compile, and the rest of the code will use the new value!</a:t>
            </a:r>
          </a:p>
        </p:txBody>
      </p:sp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4876800" y="5486400"/>
            <a:ext cx="3657600" cy="646113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You cannot assign a new value to a constant at run-time.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Declaring Variables</a:t>
            </a:r>
          </a:p>
          <a:p>
            <a:r>
              <a:rPr lang="en-US" smtClean="0"/>
              <a:t>Variable Assignment</a:t>
            </a:r>
          </a:p>
          <a:p>
            <a:r>
              <a:rPr lang="en-US" smtClean="0"/>
              <a:t>Reading Input</a:t>
            </a:r>
          </a:p>
          <a:p>
            <a:r>
              <a:rPr lang="en-US" smtClean="0"/>
              <a:t>Constants</a:t>
            </a:r>
          </a:p>
          <a:p>
            <a:r>
              <a:rPr lang="en-US" smtClean="0"/>
              <a:t>Arithmetic</a:t>
            </a:r>
          </a:p>
          <a:p>
            <a:r>
              <a:rPr lang="en-US" smtClean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E662312-8EED-4643-A3AC-FAFA0ABE9E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2133600" y="4648200"/>
            <a:ext cx="6680200" cy="1631950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Numbers and character strings (such as the ones in this</a:t>
            </a:r>
          </a:p>
          <a:p>
            <a:r>
              <a:rPr lang="en-US" sz="2000"/>
              <a:t>display board) are important data types in any Java</a:t>
            </a:r>
          </a:p>
          <a:p>
            <a:r>
              <a:rPr lang="en-US" sz="2000"/>
              <a:t>program. In this chapter, you will learn how to work with</a:t>
            </a:r>
          </a:p>
          <a:p>
            <a:r>
              <a:rPr lang="en-US" sz="2000"/>
              <a:t>numbers and text, and how to write simple programs that</a:t>
            </a:r>
          </a:p>
          <a:p>
            <a:r>
              <a:rPr lang="en-US" sz="2000"/>
              <a:t>perform useful tasks with them.</a:t>
            </a:r>
          </a:p>
        </p:txBody>
      </p:sp>
      <p:pic>
        <p:nvPicPr>
          <p:cNvPr id="1229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371600"/>
            <a:ext cx="3429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Keeping a running total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988CA9C-7BD4-4D72-A090-2157C3F540F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 cstate="print"/>
          <a:srcRect b="55893"/>
          <a:stretch>
            <a:fillRect/>
          </a:stretch>
        </p:blipFill>
        <p:spPr bwMode="auto">
          <a:xfrm>
            <a:off x="609600" y="2514600"/>
            <a:ext cx="699293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2057400"/>
          </a:xfrm>
        </p:spPr>
        <p:txBody>
          <a:bodyPr/>
          <a:lstStyle/>
          <a:p>
            <a:r>
              <a:rPr lang="en-US" sz="2800" smtClean="0"/>
              <a:t>Declare a ‘total’ variable to store the running total</a:t>
            </a:r>
          </a:p>
          <a:p>
            <a:pPr lvl="1"/>
            <a:r>
              <a:rPr lang="en-US" sz="2400" smtClean="0"/>
              <a:t>Initialize it to 0 or a starting value</a:t>
            </a:r>
          </a:p>
          <a:p>
            <a:pPr lvl="1"/>
            <a:r>
              <a:rPr lang="en-US" sz="2400" smtClean="0"/>
              <a:t>Add to the total as you go as shown: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</p:txBody>
      </p:sp>
      <p:pic>
        <p:nvPicPr>
          <p:cNvPr id="39943" name="Picture 2"/>
          <p:cNvPicPr>
            <a:picLocks noChangeAspect="1" noChangeArrowheads="1"/>
          </p:cNvPicPr>
          <p:nvPr/>
        </p:nvPicPr>
        <p:blipFill>
          <a:blip r:embed="rId2" cstate="print"/>
          <a:srcRect t="54054" b="3676"/>
          <a:stretch>
            <a:fillRect/>
          </a:stretch>
        </p:blipFill>
        <p:spPr bwMode="auto">
          <a:xfrm>
            <a:off x="1600200" y="4495800"/>
            <a:ext cx="7016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4953000" y="2895600"/>
            <a:ext cx="3810000" cy="646113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Note that </a:t>
            </a:r>
            <a:r>
              <a:rPr lang="en-US">
                <a:solidFill>
                  <a:srgbClr val="C00000"/>
                </a:solidFill>
                <a:latin typeface="Consolas" pitchFamily="49" charset="0"/>
              </a:rPr>
              <a:t>totalVolume</a:t>
            </a:r>
            <a:r>
              <a:rPr lang="en-US"/>
              <a:t> is on both sides of the assignment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Keeping a running total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9A04856-3647-4AD6-9519-2492F1559BA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2" cstate="print"/>
          <a:srcRect b="6219"/>
          <a:stretch>
            <a:fillRect/>
          </a:stretch>
        </p:blipFill>
        <p:spPr bwMode="auto">
          <a:xfrm>
            <a:off x="304800" y="1143000"/>
            <a:ext cx="68199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3436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505200"/>
            <a:ext cx="54292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5257800"/>
            <a:ext cx="39719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2.5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28BA848-F8C4-4CED-9AD0-91A859A175C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198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Java supports all of the same basic math as a calculator:</a:t>
            </a:r>
          </a:p>
          <a:p>
            <a:pPr lvl="1"/>
            <a:r>
              <a:rPr lang="en-US" sz="2400" smtClean="0"/>
              <a:t>Addition</a:t>
            </a:r>
          </a:p>
          <a:p>
            <a:pPr lvl="1"/>
            <a:r>
              <a:rPr lang="en-US" sz="2400" smtClean="0"/>
              <a:t>Subtraction</a:t>
            </a:r>
          </a:p>
          <a:p>
            <a:r>
              <a:rPr lang="en-US" sz="2800" smtClean="0"/>
              <a:t>You write your expressions a bit differently though..  Algebra		Java</a:t>
            </a:r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Precedence is similar to Algebra:</a:t>
            </a:r>
          </a:p>
          <a:p>
            <a:pPr lvl="1"/>
            <a:r>
              <a:rPr lang="en-US" sz="2400" smtClean="0"/>
              <a:t>PEMDAS</a:t>
            </a:r>
          </a:p>
          <a:p>
            <a:pPr lvl="2"/>
            <a:r>
              <a:rPr lang="en-US" sz="2000" smtClean="0"/>
              <a:t>Parenthesis, Exponent, Multiply/Divide, Add/Subtract</a:t>
            </a:r>
          </a:p>
          <a:p>
            <a:pPr lvl="1"/>
            <a:endParaRPr lang="en-US" sz="2400" smtClean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3200400" y="2057400"/>
            <a:ext cx="381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Multiplication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Division</a:t>
            </a:r>
          </a:p>
        </p:txBody>
      </p:sp>
      <p:pic>
        <p:nvPicPr>
          <p:cNvPr id="4199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886200"/>
            <a:ext cx="9810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962400"/>
            <a:ext cx="1447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Integer Division and Remainder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904D84E-C4EC-47E4-8AB2-E01A952D35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3013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If both operands are integer types, you need to be careful not to lose ‘precision’: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	int first = 7, second = 4, answer;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	answer =  first / second;  // answer is 1!</a:t>
            </a:r>
            <a:endParaRPr lang="en-US" sz="2000" smtClean="0"/>
          </a:p>
          <a:p>
            <a:pPr lvl="1">
              <a:spcBef>
                <a:spcPts val="200"/>
              </a:spcBef>
            </a:pPr>
            <a:r>
              <a:rPr lang="en-US" sz="2400" smtClean="0"/>
              <a:t>The result is an integer:  You lost the fraction!</a:t>
            </a:r>
          </a:p>
          <a:p>
            <a:pPr>
              <a:spcBef>
                <a:spcPts val="200"/>
              </a:spcBef>
            </a:pPr>
            <a:endParaRPr lang="en-US" sz="2400" smtClean="0"/>
          </a:p>
          <a:p>
            <a:pPr>
              <a:spcBef>
                <a:spcPts val="200"/>
              </a:spcBef>
            </a:pPr>
            <a:endParaRPr lang="en-US" sz="2400" smtClean="0"/>
          </a:p>
          <a:p>
            <a:pPr>
              <a:spcBef>
                <a:spcPts val="200"/>
              </a:spcBef>
            </a:pPr>
            <a:r>
              <a:rPr lang="en-US" sz="2400" smtClean="0"/>
              <a:t>To find the fractional part, use the remainder operator: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%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	int first = 7, second = 4, answer, remainder;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	answer =  first / second;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 remainder =  first </a:t>
            </a:r>
            <a:r>
              <a:rPr lang="en-US" sz="2000" smtClean="0">
                <a:solidFill>
                  <a:srgbClr val="0033CC"/>
                </a:solidFill>
                <a:latin typeface="Consolas" pitchFamily="49" charset="0"/>
              </a:rPr>
              <a:t>%</a:t>
            </a:r>
            <a:r>
              <a:rPr lang="en-US" sz="2000" smtClean="0">
                <a:latin typeface="Consolas" pitchFamily="49" charset="0"/>
              </a:rPr>
              <a:t> second;  // set to 3</a:t>
            </a:r>
            <a:endParaRPr lang="en-US" sz="2000" smtClean="0"/>
          </a:p>
          <a:p>
            <a:pPr lvl="1">
              <a:spcBef>
                <a:spcPts val="200"/>
              </a:spcBef>
            </a:pPr>
            <a:r>
              <a:rPr lang="en-US" sz="2400" smtClean="0"/>
              <a:t>Technically called the ‘modulus’ operator</a:t>
            </a:r>
          </a:p>
          <a:p>
            <a:pPr lvl="2">
              <a:spcBef>
                <a:spcPts val="200"/>
              </a:spcBef>
            </a:pPr>
            <a:r>
              <a:rPr lang="en-US" sz="2000" smtClean="0"/>
              <a:t>There is no equivalent operator in Algebra </a:t>
            </a:r>
          </a:p>
        </p:txBody>
      </p:sp>
      <p:sp>
        <p:nvSpPr>
          <p:cNvPr id="43014" name="TextBox 8"/>
          <p:cNvSpPr txBox="1">
            <a:spLocks noChangeArrowheads="1"/>
          </p:cNvSpPr>
          <p:nvPr/>
        </p:nvSpPr>
        <p:spPr bwMode="auto">
          <a:xfrm>
            <a:off x="1447800" y="3124200"/>
            <a:ext cx="7010400" cy="708025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Mixing integers and floating-point values in an arithmetic expression yields a floating-point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21050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Powers and Roots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E08CE84-7ECA-4511-9DCA-B7F76110139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4038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1066800"/>
          </a:xfrm>
        </p:spPr>
        <p:txBody>
          <a:bodyPr/>
          <a:lstStyle/>
          <a:p>
            <a:r>
              <a:rPr lang="en-US" sz="2800" smtClean="0"/>
              <a:t>No symbols for powers and roots in Java</a:t>
            </a:r>
          </a:p>
          <a:p>
            <a:pPr lvl="1"/>
            <a:r>
              <a:rPr lang="en-US" sz="2400" smtClean="0"/>
              <a:t>But we have methods of the Java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Math</a:t>
            </a:r>
            <a:r>
              <a:rPr lang="en-US" sz="2400" smtClean="0"/>
              <a:t> class!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819400" y="2209800"/>
            <a:ext cx="1752600" cy="685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Java</a:t>
            </a:r>
          </a:p>
        </p:txBody>
      </p:sp>
      <p:pic>
        <p:nvPicPr>
          <p:cNvPr id="44040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09800"/>
            <a:ext cx="4267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1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895600"/>
            <a:ext cx="71628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Converting between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B79ED86-1BB0-45AA-80A8-F8F81610644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800" smtClean="0"/>
              <a:t>It is safe to convert a value from an integer type to a floating point type</a:t>
            </a:r>
          </a:p>
          <a:p>
            <a:pPr lvl="1"/>
            <a:r>
              <a:rPr lang="en-US" sz="2400" smtClean="0"/>
              <a:t>No ‘precision’ is lost</a:t>
            </a:r>
          </a:p>
          <a:p>
            <a:r>
              <a:rPr lang="en-US" sz="2800" smtClean="0"/>
              <a:t>But going the other way can be dangerous</a:t>
            </a:r>
          </a:p>
          <a:p>
            <a:pPr lvl="1"/>
            <a:r>
              <a:rPr lang="en-US" sz="2400" smtClean="0"/>
              <a:t>All fractional information is lost</a:t>
            </a:r>
          </a:p>
          <a:p>
            <a:pPr lvl="1"/>
            <a:r>
              <a:rPr lang="en-US" sz="2400" smtClean="0"/>
              <a:t>To force a conversion that might lose precision, ‘cast’ a variable of one type to another type as follows: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	  double balance = total + tax;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    int dollars =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(int) </a:t>
            </a:r>
            <a:r>
              <a:rPr lang="en-US" sz="2400" smtClean="0">
                <a:latin typeface="Consolas" pitchFamily="49" charset="0"/>
              </a:rPr>
              <a:t>balance;</a:t>
            </a:r>
            <a:endParaRPr lang="en-US" sz="2400" smtClean="0"/>
          </a:p>
          <a:p>
            <a:pPr lvl="1"/>
            <a:r>
              <a:rPr lang="en-US" sz="2400" smtClean="0"/>
              <a:t>The fractional part is discarded (not rounded)</a:t>
            </a:r>
          </a:p>
          <a:p>
            <a:pPr lvl="1"/>
            <a:r>
              <a:rPr lang="en-US" sz="2400" smtClean="0"/>
              <a:t>If you do not use the cast, the compiler will generate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Arithmetic Expressions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B96ABA3-A707-4B5B-93C5-A7173705ADD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763000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Formatted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BAD0ED6-3204-4ABB-82DF-721188E77ED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44958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Outputting floating point values can look strange:</a:t>
            </a:r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 per liter:  1.21997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 smtClean="0"/>
              <a:t>To control the output appearance of numeric variables, use formatted output tools such as: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	System.out.printf(“%.2f”, price);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 per liter: 1.22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	System.out.printf(“%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</a:rPr>
              <a:t>10</a:t>
            </a:r>
            <a:r>
              <a:rPr lang="en-US" sz="2400" dirty="0" smtClean="0">
                <a:latin typeface="Consolas" pitchFamily="49" charset="0"/>
              </a:rPr>
              <a:t>.</a:t>
            </a:r>
            <a:r>
              <a:rPr lang="en-US" sz="2400" dirty="0" smtClean="0">
                <a:solidFill>
                  <a:srgbClr val="0033CC"/>
                </a:solidFill>
                <a:latin typeface="Consolas" pitchFamily="49" charset="0"/>
              </a:rPr>
              <a:t>2</a:t>
            </a:r>
            <a:r>
              <a:rPr lang="en-US" sz="2400" dirty="0" smtClean="0">
                <a:latin typeface="Consolas" pitchFamily="49" charset="0"/>
              </a:rPr>
              <a:t>f”, price);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 per liter:       1.22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  <a:defRPr/>
            </a:pPr>
            <a:endParaRPr lang="en-US" sz="2400" dirty="0" smtClean="0"/>
          </a:p>
          <a:p>
            <a:pPr lvl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nsolas" pitchFamily="49" charset="0"/>
              </a:rPr>
              <a:t>%10.2f </a:t>
            </a:r>
            <a:r>
              <a:rPr lang="en-US" sz="2400" dirty="0" smtClean="0"/>
              <a:t>is called a format specifier</a:t>
            </a:r>
          </a:p>
          <a:p>
            <a:pPr lvl="1">
              <a:defRPr/>
            </a:pPr>
            <a:endParaRPr lang="en-US" sz="2400" dirty="0" smtClean="0"/>
          </a:p>
        </p:txBody>
      </p:sp>
      <p:sp>
        <p:nvSpPr>
          <p:cNvPr id="8" name="Right Brace 7"/>
          <p:cNvSpPr/>
          <p:nvPr/>
        </p:nvSpPr>
        <p:spPr>
          <a:xfrm rot="5400000">
            <a:off x="4648200" y="3429000"/>
            <a:ext cx="685800" cy="3733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6324600" y="4800600"/>
            <a:ext cx="3810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7112" name="TextBox 9"/>
          <p:cNvSpPr txBox="1">
            <a:spLocks noChangeArrowheads="1"/>
          </p:cNvSpPr>
          <p:nvPr/>
        </p:nvSpPr>
        <p:spPr bwMode="auto">
          <a:xfrm>
            <a:off x="4267200" y="5410200"/>
            <a:ext cx="1352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10 spaces</a:t>
            </a:r>
          </a:p>
        </p:txBody>
      </p:sp>
      <p:sp>
        <p:nvSpPr>
          <p:cNvPr id="47113" name="TextBox 10"/>
          <p:cNvSpPr txBox="1">
            <a:spLocks noChangeArrowheads="1"/>
          </p:cNvSpPr>
          <p:nvPr/>
        </p:nvSpPr>
        <p:spPr bwMode="auto">
          <a:xfrm>
            <a:off x="6248400" y="5334000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33CC"/>
                </a:solidFill>
              </a:rPr>
              <a:t>2 spaces</a:t>
            </a:r>
          </a:p>
        </p:txBody>
      </p:sp>
      <p:pic>
        <p:nvPicPr>
          <p:cNvPr id="4711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495800"/>
            <a:ext cx="3821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Format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A1673A3-B653-4CC0-8836-358310C406A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8133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3276600"/>
          </a:xfrm>
        </p:spPr>
        <p:txBody>
          <a:bodyPr/>
          <a:lstStyle/>
          <a:p>
            <a:r>
              <a:rPr lang="en-US" sz="2800" smtClean="0"/>
              <a:t>Formatting is handy to align columns of output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You can also include text inside the quotes:</a:t>
            </a:r>
          </a:p>
          <a:p>
            <a:pPr lvl="1"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System.out.printf(“</a:t>
            </a:r>
            <a:r>
              <a:rPr lang="en-US" sz="2000" smtClean="0">
                <a:solidFill>
                  <a:srgbClr val="0033CC"/>
                </a:solidFill>
                <a:latin typeface="Consolas" pitchFamily="49" charset="0"/>
              </a:rPr>
              <a:t>Price per liter: </a:t>
            </a:r>
            <a:r>
              <a:rPr lang="en-US" sz="2000" smtClean="0">
                <a:latin typeface="Consolas" pitchFamily="49" charset="0"/>
              </a:rPr>
              <a:t>%10.2f”, price);</a:t>
            </a:r>
            <a:endParaRPr lang="en-US" sz="2000" smtClean="0"/>
          </a:p>
        </p:txBody>
      </p:sp>
      <p:pic>
        <p:nvPicPr>
          <p:cNvPr id="4813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0198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Format Flags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3AFF416-D827-46CC-B4D5-F8963072B55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9157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3124200"/>
          </a:xfrm>
        </p:spPr>
        <p:txBody>
          <a:bodyPr/>
          <a:lstStyle/>
          <a:p>
            <a:r>
              <a:rPr lang="en-US" sz="2800" smtClean="0"/>
              <a:t>You can also use format flags to change the way text and numeric values are output: </a:t>
            </a:r>
          </a:p>
        </p:txBody>
      </p:sp>
      <p:pic>
        <p:nvPicPr>
          <p:cNvPr id="491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8001000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2.1 Declaring Variables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computer programs hold temporary values in named storage locations</a:t>
            </a:r>
          </a:p>
          <a:p>
            <a:pPr lvl="1"/>
            <a:r>
              <a:rPr lang="en-US" smtClean="0"/>
              <a:t>Programmers name them for easy access</a:t>
            </a:r>
          </a:p>
          <a:p>
            <a:r>
              <a:rPr lang="en-US" smtClean="0"/>
              <a:t>There are many different types (sizes) of storage to hold different things</a:t>
            </a:r>
          </a:p>
          <a:p>
            <a:r>
              <a:rPr lang="en-US" smtClean="0"/>
              <a:t>You ‘declare’ a variable by telling the compiler:</a:t>
            </a:r>
          </a:p>
          <a:p>
            <a:pPr lvl="1"/>
            <a:r>
              <a:rPr lang="en-US" smtClean="0"/>
              <a:t>What type (size) of variable you need</a:t>
            </a:r>
          </a:p>
          <a:p>
            <a:pPr lvl="1"/>
            <a:r>
              <a:rPr lang="en-US" smtClean="0"/>
              <a:t>What name you will use to refer to it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5F05F6F-675E-4C7C-8451-A6BA2DDF3B04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Format Flag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67C3196-9581-4515-8FE9-5296ECC8D33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0181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3124200"/>
          </a:xfrm>
        </p:spPr>
        <p:txBody>
          <a:bodyPr/>
          <a:lstStyle/>
          <a:p>
            <a:r>
              <a:rPr lang="en-US" sz="2800" smtClean="0"/>
              <a:t>Left Justify a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   System.out.printf(“%-10s”, “Total:”);</a:t>
            </a:r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r>
              <a:rPr lang="en-US" sz="2800" smtClean="0"/>
              <a:t>Right justify a number with two decimal places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 </a:t>
            </a:r>
            <a:r>
              <a:rPr lang="en-US" sz="2000" smtClean="0">
                <a:latin typeface="Consolas" pitchFamily="49" charset="0"/>
              </a:rPr>
              <a:t>System.out.printf(“%10.2f”, price);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000" smtClean="0"/>
          </a:p>
          <a:p>
            <a:r>
              <a:rPr lang="en-US" sz="2800" smtClean="0"/>
              <a:t>And you can print multiple values:</a:t>
            </a:r>
          </a:p>
          <a:p>
            <a:pPr lvl="1"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System.out.printf(“%-10s%10.2f”, “Total:”, price);</a:t>
            </a:r>
            <a:endParaRPr lang="en-US" sz="2000" smtClean="0"/>
          </a:p>
        </p:txBody>
      </p:sp>
      <p:pic>
        <p:nvPicPr>
          <p:cNvPr id="50182" name="Picture 9"/>
          <p:cNvPicPr>
            <a:picLocks noChangeAspect="1" noChangeArrowheads="1"/>
          </p:cNvPicPr>
          <p:nvPr/>
        </p:nvPicPr>
        <p:blipFill>
          <a:blip r:embed="rId2" cstate="print"/>
          <a:srcRect r="49367"/>
          <a:stretch>
            <a:fillRect/>
          </a:stretch>
        </p:blipFill>
        <p:spPr bwMode="auto">
          <a:xfrm>
            <a:off x="5791200" y="1524000"/>
            <a:ext cx="30480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953000"/>
            <a:ext cx="14382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4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4953000"/>
            <a:ext cx="15049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029200"/>
            <a:ext cx="60198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6" name="Picture 10"/>
          <p:cNvPicPr>
            <a:picLocks noChangeAspect="1" noChangeArrowheads="1"/>
          </p:cNvPicPr>
          <p:nvPr/>
        </p:nvPicPr>
        <p:blipFill>
          <a:blip r:embed="rId2" cstate="print"/>
          <a:srcRect l="49367"/>
          <a:stretch>
            <a:fillRect/>
          </a:stretch>
        </p:blipFill>
        <p:spPr bwMode="auto">
          <a:xfrm>
            <a:off x="5791200" y="2971800"/>
            <a:ext cx="30480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 Black" pitchFamily="34" charset="0"/>
              </a:rPr>
              <a:t>Volume3.java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A9463E5-7217-4B11-87D2-EC0A4B8480B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8580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95800"/>
            <a:ext cx="68294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2.3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r>
              <a:rPr lang="en-US" smtClean="0"/>
              <a:t>Unintended Integer Division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System.out.print("Please enter your last three test scores: ");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int s1 = in.nextInt();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int s2 = in.nextInt()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int s3 = in.nextInt();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double average = (s1 + s2 + s3) / 3; </a:t>
            </a:r>
            <a:r>
              <a:rPr lang="en-US" sz="2000" smtClean="0">
                <a:solidFill>
                  <a:srgbClr val="00B0F0"/>
                </a:solidFill>
                <a:latin typeface="Consolas" pitchFamily="49" charset="0"/>
              </a:rPr>
              <a:t>// Error</a:t>
            </a:r>
          </a:p>
          <a:p>
            <a:r>
              <a:rPr lang="en-US" sz="2800" smtClean="0"/>
              <a:t>Why?</a:t>
            </a:r>
          </a:p>
          <a:p>
            <a:pPr lvl="1"/>
            <a:r>
              <a:rPr lang="en-US" sz="2400" smtClean="0">
                <a:cs typeface="Courier New" pitchFamily="49" charset="0"/>
              </a:rPr>
              <a:t>All of the calculation on the right happens first</a:t>
            </a:r>
          </a:p>
          <a:p>
            <a:pPr lvl="2"/>
            <a:r>
              <a:rPr lang="en-US" smtClean="0">
                <a:cs typeface="Courier New" pitchFamily="49" charset="0"/>
              </a:rPr>
              <a:t>Since all are </a:t>
            </a:r>
            <a:r>
              <a:rPr lang="en-US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int</a:t>
            </a:r>
            <a:r>
              <a:rPr lang="en-US" smtClean="0">
                <a:cs typeface="Courier New" pitchFamily="49" charset="0"/>
              </a:rPr>
              <a:t>s, the compiler uses integer division</a:t>
            </a:r>
          </a:p>
          <a:p>
            <a:pPr lvl="1"/>
            <a:r>
              <a:rPr lang="en-US" sz="2400" smtClean="0">
                <a:cs typeface="Courier New" pitchFamily="49" charset="0"/>
              </a:rPr>
              <a:t>Then the result (an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int</a:t>
            </a:r>
            <a:r>
              <a:rPr lang="en-US" sz="2400" smtClean="0">
                <a:cs typeface="Courier New" pitchFamily="49" charset="0"/>
              </a:rPr>
              <a:t>) is assigned to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double</a:t>
            </a:r>
            <a:r>
              <a:rPr lang="en-US" sz="2400" smtClean="0">
                <a:cs typeface="Courier New" pitchFamily="49" charset="0"/>
              </a:rPr>
              <a:t> </a:t>
            </a:r>
            <a:endParaRPr lang="en-US" sz="2400" smtClean="0"/>
          </a:p>
          <a:p>
            <a:pPr marL="1257300" lvl="4" indent="-342900"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sz="2400" smtClean="0">
                <a:cs typeface="Courier New" pitchFamily="49" charset="0"/>
              </a:rPr>
              <a:t>There is no fractional part of the</a:t>
            </a:r>
            <a:r>
              <a:rPr lang="en-US" sz="2400" smtClean="0">
                <a:ea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int</a:t>
            </a:r>
            <a:r>
              <a:rPr lang="en-US" sz="2400" smtClean="0">
                <a:ea typeface="Consolas" pitchFamily="49" charset="0"/>
                <a:cs typeface="Consolas" pitchFamily="49" charset="0"/>
              </a:rPr>
              <a:t> </a:t>
            </a:r>
            <a:r>
              <a:rPr lang="en-US" sz="2400" smtClean="0">
                <a:cs typeface="Courier New" pitchFamily="49" charset="0"/>
              </a:rPr>
              <a:t>result, so zero (.0) is assigned to the fractional part of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double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377F8AF-C475-464E-9C0A-4EB33495B9D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524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2.4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05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Unbalanced Parenthesis</a:t>
            </a:r>
          </a:p>
          <a:p>
            <a:pPr lvl="1">
              <a:defRPr/>
            </a:pPr>
            <a:r>
              <a:rPr lang="en-US" sz="2400" dirty="0" smtClean="0"/>
              <a:t>Which is correct?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sz="2000" dirty="0" smtClean="0">
                <a:latin typeface="Consolas" pitchFamily="49" charset="0"/>
              </a:rPr>
              <a:t>(-(b * b - 4 * a * c) / (2 * a)   </a:t>
            </a:r>
            <a:r>
              <a:rPr lang="pt-BR" sz="2000" dirty="0" smtClean="0">
                <a:solidFill>
                  <a:srgbClr val="00B050"/>
                </a:solidFill>
                <a:latin typeface="Consolas" pitchFamily="49" charset="0"/>
              </a:rPr>
              <a:t>// 3 (, 2 )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sz="2000" dirty="0" smtClean="0">
                <a:latin typeface="Consolas" pitchFamily="49" charset="0"/>
              </a:rPr>
              <a:t>-(b * b - (4 * a * c))) / 2 * a)  </a:t>
            </a:r>
            <a:r>
              <a:rPr lang="pt-BR" sz="2000" dirty="0" smtClean="0">
                <a:solidFill>
                  <a:srgbClr val="00B050"/>
                </a:solidFill>
                <a:latin typeface="Consolas" pitchFamily="49" charset="0"/>
              </a:rPr>
              <a:t>// 2 (, 2 )</a:t>
            </a:r>
          </a:p>
          <a:p>
            <a:pPr>
              <a:defRPr/>
            </a:pPr>
            <a:r>
              <a:rPr lang="en-US" sz="2800" dirty="0" smtClean="0"/>
              <a:t>The count of ( and ) must match</a:t>
            </a:r>
          </a:p>
          <a:p>
            <a:pPr>
              <a:defRPr/>
            </a:pPr>
            <a:r>
              <a:rPr lang="en-US" sz="2800" dirty="0" smtClean="0"/>
              <a:t>Unfortunately, it is hard for humans to keep track</a:t>
            </a:r>
          </a:p>
          <a:p>
            <a:pPr lvl="1">
              <a:defRPr/>
            </a:pPr>
            <a:r>
              <a:rPr lang="en-US" sz="2400" dirty="0" smtClean="0"/>
              <a:t>Here’s a handy trick</a:t>
            </a:r>
          </a:p>
          <a:p>
            <a:pPr lvl="1">
              <a:defRPr/>
            </a:pPr>
            <a:r>
              <a:rPr lang="en-US" sz="2400" dirty="0" smtClean="0">
                <a:cs typeface="Courier New" pitchFamily="49" charset="0"/>
              </a:rPr>
              <a:t>Count ( as +1, and ) as -1:  Goal:  0</a:t>
            </a:r>
            <a:endParaRPr lang="en-US" sz="2400" dirty="0" smtClean="0"/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pt-BR" sz="2000" dirty="0" smtClean="0">
                <a:latin typeface="Consolas" pitchFamily="49" charset="0"/>
              </a:rPr>
              <a:t> -(b * b - (4 * a * c) ) ) / 2 * a)</a:t>
            </a:r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pt-BR" sz="2000" dirty="0" smtClean="0">
                <a:latin typeface="Consolas" pitchFamily="49" charset="0"/>
              </a:rPr>
              <a:t>  </a:t>
            </a:r>
            <a:r>
              <a:rPr lang="pt-BR" sz="2000" dirty="0" smtClean="0">
                <a:solidFill>
                  <a:srgbClr val="0033CC"/>
                </a:solidFill>
                <a:latin typeface="Consolas" pitchFamily="49" charset="0"/>
              </a:rPr>
              <a:t>1        2         1 0 -1      -2  </a:t>
            </a:r>
          </a:p>
          <a:p>
            <a:pPr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1938E0C-9E59-479A-9DA7-5FF94C38A6C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524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800600"/>
            <a:ext cx="19907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 2.5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257800"/>
          </a:xfrm>
        </p:spPr>
        <p:txBody>
          <a:bodyPr/>
          <a:lstStyle/>
          <a:p>
            <a:r>
              <a:rPr lang="en-US" smtClean="0"/>
              <a:t>Round off Errors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latin typeface="Consolas" pitchFamily="49" charset="0"/>
              </a:rPr>
              <a:t>public class RoundoffDemo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latin typeface="Consolas" pitchFamily="49" charset="0"/>
              </a:rPr>
              <a:t>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latin typeface="Consolas" pitchFamily="49" charset="0"/>
              </a:rPr>
              <a:t>  public static void main(String[] args)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latin typeface="Consolas" pitchFamily="49" charset="0"/>
              </a:rPr>
              <a:t> 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latin typeface="Consolas" pitchFamily="49" charset="0"/>
              </a:rPr>
              <a:t>    double price = 4.35;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latin typeface="Consolas" pitchFamily="49" charset="0"/>
              </a:rPr>
              <a:t>    int cents = (int) (100 * price); // Should be 435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latin typeface="Consolas" pitchFamily="49" charset="0"/>
              </a:rPr>
              <a:t>    System.out.println(cents);       // Prints 434!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latin typeface="Consolas" pitchFamily="49" charset="0"/>
              </a:rPr>
              <a:t>  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latin typeface="Consolas" pitchFamily="49" charset="0"/>
              </a:rPr>
              <a:t>}</a:t>
            </a:r>
            <a:endParaRPr lang="en-US" sz="2400" smtClean="0">
              <a:latin typeface="Consolas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Why?</a:t>
            </a:r>
          </a:p>
          <a:p>
            <a:pPr lvl="1"/>
            <a:r>
              <a:rPr lang="en-US" sz="2400" smtClean="0">
                <a:cs typeface="Courier New" pitchFamily="49" charset="0"/>
              </a:rPr>
              <a:t>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float</a:t>
            </a:r>
            <a:r>
              <a:rPr lang="en-US" sz="2400" smtClean="0">
                <a:cs typeface="Courier New" pitchFamily="49" charset="0"/>
              </a:rPr>
              <a:t> value 4.35 (in binary) is not exact</a:t>
            </a:r>
          </a:p>
          <a:p>
            <a:pPr lvl="1"/>
            <a:r>
              <a:rPr lang="en-US" sz="2400" smtClean="0">
                <a:cs typeface="Courier New" pitchFamily="49" charset="0"/>
              </a:rPr>
              <a:t>Multiplying by 100 adds to the inaccuracy</a:t>
            </a:r>
          </a:p>
          <a:p>
            <a:pPr lvl="1"/>
            <a:r>
              <a:rPr lang="en-US" sz="2400" smtClean="0">
                <a:cs typeface="Courier New" pitchFamily="49" charset="0"/>
              </a:rPr>
              <a:t>When a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float</a:t>
            </a:r>
            <a:r>
              <a:rPr lang="en-US" sz="2400" smtClean="0">
                <a:cs typeface="Courier New" pitchFamily="49" charset="0"/>
              </a:rPr>
              <a:t> is converted to an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int</a:t>
            </a:r>
            <a:r>
              <a:rPr lang="en-US" sz="2400" smtClean="0">
                <a:cs typeface="Courier New" pitchFamily="49" charset="0"/>
              </a:rPr>
              <a:t>, the entire fractional part is thrown away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CEEBAD2-3F33-4B33-9848-059E5826ED4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52400"/>
            <a:ext cx="1666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2.6 </a:t>
            </a:r>
            <a:r>
              <a:rPr lang="en-US" sz="36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D4766C6-33F4-4C68-86CE-759AC206962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530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 Type:</a:t>
            </a:r>
          </a:p>
          <a:p>
            <a:pPr lvl="1"/>
            <a:r>
              <a:rPr lang="en-US" sz="2400" smtClean="0"/>
              <a:t>           Variable      Literal </a:t>
            </a:r>
          </a:p>
          <a:p>
            <a:pPr lvl="1"/>
            <a:r>
              <a:rPr lang="en-US" sz="2400" smtClean="0">
                <a:latin typeface="Consolas" pitchFamily="49" charset="0"/>
              </a:rPr>
              <a:t>String name = “Harry”</a:t>
            </a:r>
          </a:p>
          <a:p>
            <a:r>
              <a:rPr lang="en-US" sz="2800" smtClean="0"/>
              <a:t>Once you have a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 variable, you can use methods such as: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</a:t>
            </a:r>
            <a:r>
              <a:rPr lang="en-US" sz="2200" smtClean="0">
                <a:latin typeface="Consolas" pitchFamily="49" charset="0"/>
              </a:rPr>
              <a:t>int n = name.length();  </a:t>
            </a:r>
            <a:r>
              <a:rPr lang="en-US" sz="2200" smtClean="0">
                <a:solidFill>
                  <a:srgbClr val="00B0F0"/>
                </a:solidFill>
                <a:latin typeface="Consolas" pitchFamily="49" charset="0"/>
              </a:rPr>
              <a:t>// n will be assigned 5  </a:t>
            </a:r>
            <a:endParaRPr lang="en-US" sz="2200" smtClean="0">
              <a:solidFill>
                <a:srgbClr val="00B0F0"/>
              </a:solidFill>
            </a:endParaRPr>
          </a:p>
          <a:p>
            <a:r>
              <a:rPr lang="en-US" sz="2800" smtClean="0"/>
              <a:t>A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’s length is the number of characters inside:</a:t>
            </a:r>
          </a:p>
          <a:p>
            <a:pPr lvl="1"/>
            <a:r>
              <a:rPr lang="en-US" sz="2400" smtClean="0"/>
              <a:t>An empty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 (length 0) is shown as </a:t>
            </a:r>
            <a:r>
              <a:rPr lang="en-US" sz="2400" smtClean="0">
                <a:latin typeface="Consolas" pitchFamily="49" charset="0"/>
              </a:rPr>
              <a:t>“”</a:t>
            </a:r>
          </a:p>
          <a:p>
            <a:pPr lvl="1"/>
            <a:r>
              <a:rPr lang="en-US" sz="2400" smtClean="0"/>
              <a:t>The maximum length is VERY long (an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int</a:t>
            </a:r>
            <a:r>
              <a:rPr lang="en-US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3600" smtClean="0"/>
              <a:t> Concatenation (+)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06E01B7-EB51-40C9-8B02-9FF13179D12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632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You can ‘add’ one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 onto the end of another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String fName = “Harry”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String lName = “Morgan”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String name = fname + lname;  // HarryMorgan</a:t>
            </a:r>
          </a:p>
          <a:p>
            <a:r>
              <a:rPr lang="en-US" sz="2800" smtClean="0"/>
              <a:t>You wanted a space in between?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String name = fname + “ ” + lname;  // Harry Morgan</a:t>
            </a:r>
            <a:endParaRPr lang="en-US" smtClean="0"/>
          </a:p>
          <a:p>
            <a:r>
              <a:rPr lang="en-US" sz="2800" smtClean="0"/>
              <a:t>To concatenate a numeric variable to a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: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String a = “Agent”;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int n = 7;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String bond = a + n;    // Agent7</a:t>
            </a:r>
            <a:endParaRPr lang="en-US" sz="2000" smtClean="0"/>
          </a:p>
          <a:p>
            <a:r>
              <a:rPr lang="en-US" sz="2800" smtClean="0"/>
              <a:t>Concatenate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s and numerics inside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println</a:t>
            </a:r>
            <a:r>
              <a:rPr lang="en-US" sz="2800" smtClean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System.out.println("The total is " + total);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3600" smtClean="0"/>
              <a:t> Input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0ABF96F-B8E3-4B94-8FC3-085F2B8548C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734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You can read a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 from the console with:</a:t>
            </a:r>
            <a:endParaRPr lang="en-US" sz="240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System.out.print("Please enter your name: ");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String name = </a:t>
            </a:r>
            <a:r>
              <a:rPr lang="en-US" sz="2000" smtClean="0">
                <a:solidFill>
                  <a:srgbClr val="0033CC"/>
                </a:solidFill>
                <a:latin typeface="Consolas" pitchFamily="49" charset="0"/>
              </a:rPr>
              <a:t>in.next();</a:t>
            </a:r>
          </a:p>
          <a:p>
            <a:pPr lvl="1"/>
            <a:r>
              <a:rPr lang="en-US" sz="2400" smtClean="0"/>
              <a:t>The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next</a:t>
            </a:r>
            <a:r>
              <a:rPr lang="en-US" sz="2400" smtClean="0"/>
              <a:t> method reads one word at a time</a:t>
            </a:r>
          </a:p>
          <a:p>
            <a:pPr lvl="1"/>
            <a:r>
              <a:rPr lang="en-US" sz="2400" smtClean="0"/>
              <a:t>It looks for ‘white space’ delimiters</a:t>
            </a:r>
          </a:p>
          <a:p>
            <a:r>
              <a:rPr lang="en-US" sz="2800" smtClean="0"/>
              <a:t>You can read an entire line from the console with:</a:t>
            </a:r>
            <a:endParaRPr lang="en-US" sz="240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System.out.print("Please enter your address: ");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String address = </a:t>
            </a:r>
            <a:r>
              <a:rPr lang="en-US" sz="2000" smtClean="0">
                <a:solidFill>
                  <a:srgbClr val="0033CC"/>
                </a:solidFill>
                <a:latin typeface="Consolas" pitchFamily="49" charset="0"/>
              </a:rPr>
              <a:t>in.nextLine();</a:t>
            </a:r>
          </a:p>
          <a:p>
            <a:pPr lvl="1"/>
            <a:r>
              <a:rPr lang="en-US" sz="2400" smtClean="0"/>
              <a:t>The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nextLine</a:t>
            </a:r>
            <a:r>
              <a:rPr lang="en-US" sz="2400" smtClean="0"/>
              <a:t> method reads until the user hits ‘Enter’</a:t>
            </a:r>
          </a:p>
          <a:p>
            <a:r>
              <a:rPr lang="en-US" sz="2800" smtClean="0"/>
              <a:t>Converting a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 variable to a number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System.out.print("Please enter your age: ");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String input = in.nextLine();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int age = </a:t>
            </a:r>
            <a:r>
              <a:rPr lang="en-US" sz="2000" smtClean="0">
                <a:solidFill>
                  <a:srgbClr val="0033CC"/>
                </a:solidFill>
                <a:latin typeface="Consolas" pitchFamily="49" charset="0"/>
              </a:rPr>
              <a:t>Integer.parseInt(input)</a:t>
            </a:r>
            <a:r>
              <a:rPr lang="en-US" sz="2000" smtClean="0">
                <a:latin typeface="Consolas" pitchFamily="49" charset="0"/>
              </a:rPr>
              <a:t>;  // only digits!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3600" smtClean="0"/>
              <a:t> Escape Sequences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A3A5B2F-8B7C-4C0B-8D8F-ECFB32647E9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8373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How would you print a double quote?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Preface the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"</a:t>
            </a:r>
            <a:r>
              <a:rPr lang="en-US" sz="2400" smtClean="0"/>
              <a:t> with a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\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sz="2400" smtClean="0"/>
              <a:t>inside the double quoted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System.out.print("He said \"Hello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</a:rPr>
              <a:t>\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"</a:t>
            </a:r>
            <a:r>
              <a:rPr lang="en-US" sz="2400" smtClean="0">
                <a:latin typeface="Consolas" pitchFamily="49" charset="0"/>
              </a:rPr>
              <a:t>");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OK, then how do you print a backslash?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Preface the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\</a:t>
            </a:r>
            <a:r>
              <a:rPr lang="en-US" sz="2400" smtClean="0"/>
              <a:t> with another 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\</a:t>
            </a:r>
            <a:r>
              <a:rPr lang="en-US" sz="2400" smtClean="0"/>
              <a:t>!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System.out.print("“C: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</a:rPr>
              <a:t>\</a:t>
            </a:r>
            <a:r>
              <a:rPr lang="en-US" sz="2400" smtClean="0">
                <a:latin typeface="Consolas" pitchFamily="49" charset="0"/>
              </a:rPr>
              <a:t>\Temp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</a:rPr>
              <a:t>\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\</a:t>
            </a:r>
            <a:r>
              <a:rPr lang="en-US" sz="2400" smtClean="0">
                <a:latin typeface="Consolas" pitchFamily="49" charset="0"/>
              </a:rPr>
              <a:t>Secret.txt“);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Special characters inside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s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Output a newline with a </a:t>
            </a:r>
            <a:r>
              <a:rPr lang="en-US" sz="2400" smtClean="0">
                <a:latin typeface="Consolas" pitchFamily="49" charset="0"/>
              </a:rPr>
              <a:t>‘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\n</a:t>
            </a:r>
            <a:r>
              <a:rPr lang="en-US" sz="2400" smtClean="0">
                <a:latin typeface="Consolas" pitchFamily="49" charset="0"/>
              </a:rPr>
              <a:t>’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mtClean="0">
                <a:latin typeface="Consolas" pitchFamily="49" charset="0"/>
              </a:rPr>
              <a:t> </a:t>
            </a:r>
            <a:r>
              <a:rPr lang="en-US" sz="2400" smtClean="0">
                <a:latin typeface="Consolas" pitchFamily="49" charset="0"/>
              </a:rPr>
              <a:t>System.out.print("*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\n</a:t>
            </a:r>
            <a:r>
              <a:rPr lang="en-US" sz="2400" smtClean="0">
                <a:latin typeface="Consolas" pitchFamily="49" charset="0"/>
              </a:rPr>
              <a:t>**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\n</a:t>
            </a:r>
            <a:r>
              <a:rPr lang="en-US" sz="2400" smtClean="0">
                <a:latin typeface="Consolas" pitchFamily="49" charset="0"/>
              </a:rPr>
              <a:t>***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\n</a:t>
            </a:r>
            <a:r>
              <a:rPr lang="en-US" sz="2400" smtClean="0">
                <a:latin typeface="Consolas" pitchFamily="49" charset="0"/>
              </a:rPr>
              <a:t>");</a:t>
            </a:r>
            <a:endParaRPr lang="en-US" smtClean="0">
              <a:latin typeface="Consolas" pitchFamily="49" charset="0"/>
            </a:endParaRPr>
          </a:p>
        </p:txBody>
      </p:sp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7239000" y="4495800"/>
            <a:ext cx="693738" cy="12001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nsolas" pitchFamily="49" charset="0"/>
              </a:rPr>
              <a:t>*</a:t>
            </a:r>
          </a:p>
          <a:p>
            <a:r>
              <a:rPr lang="en-US" sz="2400">
                <a:latin typeface="Consolas" pitchFamily="49" charset="0"/>
              </a:rPr>
              <a:t>**</a:t>
            </a:r>
          </a:p>
          <a:p>
            <a:r>
              <a:rPr lang="en-US" sz="2400">
                <a:latin typeface="Consolas" pitchFamily="49" charset="0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3600" smtClean="0"/>
              <a:t>s and Characters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61AF313-A195-4C87-807C-8DD9292361C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9397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s are sequences of characters</a:t>
            </a:r>
            <a:endParaRPr lang="en-US" sz="2400" smtClean="0">
              <a:latin typeface="Consolas" pitchFamily="49" charset="0"/>
            </a:endParaRPr>
          </a:p>
          <a:p>
            <a:pPr lvl="1"/>
            <a:r>
              <a:rPr lang="en-US" sz="2400" smtClean="0"/>
              <a:t>Unicode characters to be exact</a:t>
            </a:r>
          </a:p>
          <a:p>
            <a:pPr lvl="1"/>
            <a:r>
              <a:rPr lang="en-US" sz="2400" smtClean="0"/>
              <a:t>Characters have their own type: 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char</a:t>
            </a:r>
          </a:p>
          <a:p>
            <a:pPr lvl="1"/>
            <a:r>
              <a:rPr lang="en-US" sz="2400" smtClean="0"/>
              <a:t>Characters have numeric values</a:t>
            </a:r>
          </a:p>
          <a:p>
            <a:pPr lvl="2"/>
            <a:r>
              <a:rPr lang="en-US" sz="2000" smtClean="0"/>
              <a:t>See the ASCII code chart in Appendix B</a:t>
            </a:r>
          </a:p>
          <a:p>
            <a:pPr lvl="2"/>
            <a:r>
              <a:rPr lang="en-US" sz="2000" smtClean="0"/>
              <a:t>For example, the letter ‘H’ has a value of 72 if it were a number</a:t>
            </a:r>
          </a:p>
          <a:p>
            <a:r>
              <a:rPr lang="en-US" sz="2800" smtClean="0"/>
              <a:t>Use single quotes around a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char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char initial =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‘</a:t>
            </a:r>
            <a:r>
              <a:rPr lang="en-US" sz="2400" smtClean="0">
                <a:latin typeface="Consolas" pitchFamily="49" charset="0"/>
              </a:rPr>
              <a:t>B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’</a:t>
            </a:r>
            <a:r>
              <a:rPr lang="en-US" sz="2400" smtClean="0">
                <a:latin typeface="Consolas" pitchFamily="49" charset="0"/>
              </a:rPr>
              <a:t>;</a:t>
            </a:r>
          </a:p>
          <a:p>
            <a:r>
              <a:rPr lang="en-US" sz="2800" smtClean="0"/>
              <a:t>Use double quotes around a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String initials =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“</a:t>
            </a:r>
            <a:r>
              <a:rPr lang="en-US" sz="2400" smtClean="0">
                <a:latin typeface="Consolas" pitchFamily="49" charset="0"/>
              </a:rPr>
              <a:t>BRL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”</a:t>
            </a:r>
            <a:r>
              <a:rPr lang="en-US" sz="2400" smtClean="0">
                <a:latin typeface="Consolas" pitchFamily="49" charset="0"/>
              </a:rPr>
              <a:t>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latin typeface="Consolas" pitchFamily="49" charset="0"/>
            </a:endParaRP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676400"/>
            <a:ext cx="22288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4191000"/>
            <a:ext cx="30575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An Example:  Soda Deal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4CEB613-A2A2-4535-9AF8-3AA6C58DAE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105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 drinks are sold in cans and bottles. A store offers a six-pack of 12-ounce cans for the same price as a two-liter bottle. Which should you buy? (12 fluid ounces equal approximately 0.355 liters.)</a:t>
            </a:r>
          </a:p>
          <a:p>
            <a:r>
              <a:rPr lang="en-US" dirty="0" smtClean="0"/>
              <a:t>List of variables:		Type of Number</a:t>
            </a:r>
          </a:p>
          <a:p>
            <a:pPr lvl="1"/>
            <a:r>
              <a:rPr lang="en-US" sz="2400" dirty="0" smtClean="0"/>
              <a:t>Number of cans per pack	Whole number</a:t>
            </a:r>
          </a:p>
          <a:p>
            <a:pPr lvl="1"/>
            <a:r>
              <a:rPr lang="en-US" sz="2400" dirty="0" smtClean="0"/>
              <a:t>Ounces per can		Whole number</a:t>
            </a:r>
          </a:p>
          <a:p>
            <a:pPr lvl="1"/>
            <a:r>
              <a:rPr lang="en-US" sz="2400" dirty="0" smtClean="0"/>
              <a:t>Ounces per bottle		Number with fraction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Copying a </a:t>
            </a:r>
            <a:r>
              <a:rPr lang="en-US" sz="36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char</a:t>
            </a:r>
            <a:r>
              <a:rPr lang="en-US" sz="3600" smtClean="0"/>
              <a:t> from a </a:t>
            </a:r>
            <a:r>
              <a:rPr lang="en-US" sz="36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3563799-AC1A-451A-989E-DDA660EE616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6869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Each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 smtClean="0"/>
              <a:t> inside a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has an index number: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The first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 smtClean="0"/>
              <a:t> is index zero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(0)</a:t>
            </a:r>
          </a:p>
          <a:p>
            <a:pPr>
              <a:defRPr/>
            </a:pPr>
            <a:r>
              <a:rPr lang="en-US" sz="2800" dirty="0" smtClean="0"/>
              <a:t>The </a:t>
            </a:r>
            <a:r>
              <a:rPr lang="en-US" sz="2800" dirty="0" err="1" smtClean="0">
                <a:solidFill>
                  <a:srgbClr val="0033CC"/>
                </a:solidFill>
                <a:latin typeface="Consolas" pitchFamily="49" charset="0"/>
              </a:rPr>
              <a:t>charAt</a:t>
            </a:r>
            <a:r>
              <a:rPr lang="en-US" sz="2800" dirty="0" smtClean="0"/>
              <a:t> method returns a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 smtClean="0"/>
              <a:t> at a given index inside a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:</a:t>
            </a:r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String greeting = "Harry";</a:t>
            </a:r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char start = greeting.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charAt</a:t>
            </a:r>
            <a:r>
              <a:rPr lang="en-US" sz="2000" dirty="0" smtClean="0">
                <a:latin typeface="Consolas" pitchFamily="49" charset="0"/>
              </a:rPr>
              <a:t>(0);</a:t>
            </a:r>
          </a:p>
          <a:p>
            <a:pPr marL="342900" lvl="1" indent="-342900"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char last = greeting.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charAt</a:t>
            </a:r>
            <a:r>
              <a:rPr lang="en-US" sz="2000" dirty="0" smtClean="0">
                <a:latin typeface="Consolas" pitchFamily="49" charset="0"/>
              </a:rPr>
              <a:t>(4);</a:t>
            </a:r>
          </a:p>
          <a:p>
            <a:pPr>
              <a:defRPr/>
            </a:pPr>
            <a:endParaRPr lang="en-US" sz="2800" dirty="0" smtClean="0"/>
          </a:p>
          <a:p>
            <a:pPr lvl="1">
              <a:defRPr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600200"/>
          <a:ext cx="6705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ircular Arrow 8"/>
          <p:cNvSpPr/>
          <p:nvPr/>
        </p:nvSpPr>
        <p:spPr>
          <a:xfrm rot="5131825">
            <a:off x="4871244" y="3596481"/>
            <a:ext cx="869950" cy="1404938"/>
          </a:xfrm>
          <a:prstGeom prst="circularArrow">
            <a:avLst>
              <a:gd name="adj1" fmla="val 18145"/>
              <a:gd name="adj2" fmla="val 2318749"/>
              <a:gd name="adj3" fmla="val 19686277"/>
              <a:gd name="adj4" fmla="val 16590971"/>
              <a:gd name="adj5" fmla="val 19506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5400000">
            <a:off x="4637882" y="1305718"/>
            <a:ext cx="1562100" cy="611346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07997"/>
              <a:gd name="adj5" fmla="val 11513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3581400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398963"/>
            <a:ext cx="2619375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Copying part of a </a:t>
            </a:r>
            <a:r>
              <a:rPr lang="en-US" sz="36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44772B5-1CD8-4102-89DF-CA36307E379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1446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r>
              <a:rPr lang="en-US" sz="2800" smtClean="0"/>
              <a:t>A substring is a portion of a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endParaRPr lang="en-US" sz="2400" smtClean="0"/>
          </a:p>
          <a:p>
            <a:r>
              <a:rPr lang="en-US" sz="2800" smtClean="0"/>
              <a:t>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</a:rPr>
              <a:t>substring</a:t>
            </a:r>
            <a:r>
              <a:rPr lang="en-US" sz="2800" smtClean="0"/>
              <a:t> method returns a portion of a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800" smtClean="0"/>
              <a:t> at a given index for a number of </a:t>
            </a:r>
            <a:r>
              <a:rPr lang="en-US" sz="28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char</a:t>
            </a:r>
            <a:r>
              <a:rPr lang="en-US" sz="2800" smtClean="0"/>
              <a:t>s, starting at an index:</a:t>
            </a:r>
            <a:endParaRPr lang="en-US" sz="2000" smtClean="0">
              <a:latin typeface="Consolas" pitchFamily="49" charset="0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  </a:t>
            </a: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sz="2000" smtClean="0">
              <a:latin typeface="Consolas" pitchFamily="49" charset="0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sz="2000" smtClean="0">
              <a:latin typeface="Consolas" pitchFamily="49" charset="0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  String greeting = "Hello!";</a:t>
            </a:r>
          </a:p>
          <a:p>
            <a:pPr marL="342900" lvl="1" indent="-342900">
              <a:buSzPct val="60000"/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  String sub = greeting.</a:t>
            </a:r>
            <a:r>
              <a:rPr lang="en-US" sz="2000" smtClean="0">
                <a:solidFill>
                  <a:srgbClr val="0033CC"/>
                </a:solidFill>
                <a:latin typeface="Consolas" pitchFamily="49" charset="0"/>
              </a:rPr>
              <a:t>substring</a:t>
            </a:r>
            <a:r>
              <a:rPr lang="en-US" sz="2000" smtClean="0">
                <a:latin typeface="Consolas" pitchFamily="49" charset="0"/>
              </a:rPr>
              <a:t>(0, 2); </a:t>
            </a: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sz="2000" smtClean="0">
              <a:latin typeface="Consolas" pitchFamily="49" charset="0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sz="2000" smtClean="0">
              <a:latin typeface="Consolas" pitchFamily="49" charset="0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sz="2000" smtClean="0">
              <a:latin typeface="Consolas" pitchFamily="49" charset="0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</a:rPr>
              <a:t>   String sub2 = greeting.substring(3, 5);</a:t>
            </a: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sz="2000" smtClean="0">
              <a:latin typeface="Consolas" pitchFamily="49" charset="0"/>
            </a:endParaRPr>
          </a:p>
          <a:p>
            <a:pPr marL="342900" lvl="1" indent="-342900">
              <a:buSzPct val="60000"/>
              <a:buFont typeface="Wingdings" pitchFamily="2" charset="2"/>
              <a:buNone/>
            </a:pPr>
            <a:endParaRPr lang="en-US" sz="2000" smtClean="0">
              <a:latin typeface="Consolas" pitchFamily="49" charset="0"/>
            </a:endParaRPr>
          </a:p>
        </p:txBody>
      </p:sp>
      <p:sp>
        <p:nvSpPr>
          <p:cNvPr id="9" name="Circular Arrow 8"/>
          <p:cNvSpPr/>
          <p:nvPr/>
        </p:nvSpPr>
        <p:spPr>
          <a:xfrm rot="5131825">
            <a:off x="4053682" y="2424906"/>
            <a:ext cx="1003300" cy="2249487"/>
          </a:xfrm>
          <a:prstGeom prst="circularArrow">
            <a:avLst>
              <a:gd name="adj1" fmla="val 18145"/>
              <a:gd name="adj2" fmla="val 2318749"/>
              <a:gd name="adj3" fmla="val 19686277"/>
              <a:gd name="adj4" fmla="val 15797945"/>
              <a:gd name="adj5" fmla="val 19506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2667000"/>
          <a:ext cx="327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76600" y="3200400"/>
          <a:ext cx="1092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/>
                <a:gridCol w="546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Table 10: String Operations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EF7E5DB-8355-4FBD-A29A-703C6FE8881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02675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Table 10: String Operations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EC0DB81-E633-4CFD-B5A2-0AB3299D65B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63493" name="Picture 6"/>
          <p:cNvPicPr>
            <a:picLocks noChangeAspect="1" noChangeArrowheads="1"/>
          </p:cNvPicPr>
          <p:nvPr/>
        </p:nvPicPr>
        <p:blipFill>
          <a:blip r:embed="rId2" cstate="print"/>
          <a:srcRect b="88475"/>
          <a:stretch>
            <a:fillRect/>
          </a:stretch>
        </p:blipFill>
        <p:spPr bwMode="auto">
          <a:xfrm>
            <a:off x="304800" y="1524000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86868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 Variables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sz="2400" smtClean="0"/>
              <a:t>A variable is a storage location with a name.</a:t>
            </a:r>
          </a:p>
          <a:p>
            <a:r>
              <a:rPr lang="en-US" sz="2400" smtClean="0"/>
              <a:t>When declaring a variable, you usually specify an initial value.</a:t>
            </a:r>
          </a:p>
          <a:p>
            <a:r>
              <a:rPr lang="en-US" sz="2400" smtClean="0"/>
              <a:t>When declaring a variable, you also specify the type of its values.</a:t>
            </a:r>
          </a:p>
          <a:p>
            <a:r>
              <a:rPr lang="en-US" sz="2400" smtClean="0"/>
              <a:t>Use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int</a:t>
            </a:r>
            <a:r>
              <a:rPr lang="en-US" sz="2400" smtClean="0"/>
              <a:t> type for numbers that cannot have a fractional part.</a:t>
            </a:r>
          </a:p>
          <a:p>
            <a:r>
              <a:rPr lang="en-US" sz="2400" smtClean="0"/>
              <a:t>Use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double</a:t>
            </a:r>
            <a:r>
              <a:rPr lang="en-US" sz="2400" smtClean="0"/>
              <a:t> type for floating-point numbers.</a:t>
            </a:r>
          </a:p>
          <a:p>
            <a:r>
              <a:rPr lang="en-US" sz="2400" smtClean="0"/>
              <a:t>Use comments to add explanations for humans who read your code.  The compiler ignores comments.</a:t>
            </a:r>
          </a:p>
          <a:p>
            <a:r>
              <a:rPr lang="en-US" sz="2400" smtClean="0"/>
              <a:t>You cannot change the value of a variable that is declared as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final</a:t>
            </a:r>
            <a:r>
              <a:rPr lang="en-US" sz="2400" smtClean="0"/>
              <a:t>.</a:t>
            </a:r>
          </a:p>
          <a:p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8AD4A83-D582-4B09-A48D-42A07CC5B58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Operators 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An assignment statement stores a new value in a variable, replacing the previously stored value.</a:t>
            </a:r>
          </a:p>
          <a:p>
            <a:r>
              <a:rPr lang="en-US" sz="2400" smtClean="0"/>
              <a:t>The assignment operator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=</a:t>
            </a:r>
            <a:r>
              <a:rPr lang="en-US" sz="2400" smtClean="0"/>
              <a:t> does not denote mathematical equality.</a:t>
            </a:r>
          </a:p>
          <a:p>
            <a:r>
              <a:rPr lang="en-US" sz="2400" smtClean="0"/>
              <a:t>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++</a:t>
            </a:r>
            <a:r>
              <a:rPr lang="en-US" sz="2400" smtClean="0"/>
              <a:t> operator adds 1 to a variable;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--</a:t>
            </a:r>
            <a:r>
              <a:rPr lang="en-US" sz="2400" smtClean="0"/>
              <a:t> operator subtracts 1.</a:t>
            </a:r>
          </a:p>
          <a:p>
            <a:r>
              <a:rPr lang="en-US" sz="2400" smtClean="0"/>
              <a:t>Java classes are grouped into packages. Use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import</a:t>
            </a:r>
            <a:r>
              <a:rPr lang="en-US" sz="2400" smtClean="0"/>
              <a:t> statement to use classes from packages.</a:t>
            </a:r>
          </a:p>
          <a:p>
            <a:r>
              <a:rPr lang="en-US" sz="2400" smtClean="0"/>
              <a:t>Use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Scanner</a:t>
            </a:r>
            <a:r>
              <a:rPr lang="en-US" sz="2400" smtClean="0"/>
              <a:t> class to read keyboard input in a console window.</a:t>
            </a:r>
          </a:p>
          <a:p>
            <a:r>
              <a:rPr lang="en-US" sz="2400" smtClean="0"/>
              <a:t>The API (Application Programming Interface) documentation lists the classes and methods of the Java library.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161D7BE-8E7E-4EE7-9C9B-CD22B55D3B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Math and casting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If both division arguments (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/)</a:t>
            </a:r>
            <a:r>
              <a:rPr lang="en-US" sz="2400" smtClean="0"/>
              <a:t> are integers, the remainder is discarded.</a:t>
            </a:r>
          </a:p>
          <a:p>
            <a:r>
              <a:rPr lang="en-US" sz="2400" smtClean="0"/>
              <a:t>The modulo (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%)</a:t>
            </a:r>
            <a:r>
              <a:rPr lang="en-US" sz="2400" smtClean="0"/>
              <a:t> operator computes the remainder of an integer division.</a:t>
            </a:r>
          </a:p>
          <a:p>
            <a:r>
              <a:rPr lang="en-US" sz="2400" smtClean="0"/>
              <a:t>The Java library declares many mathematical functions such as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Math.sqrt</a:t>
            </a:r>
            <a:r>
              <a:rPr lang="en-US" sz="2400" smtClean="0"/>
              <a:t> (square root) and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Math.pow</a:t>
            </a:r>
            <a:r>
              <a:rPr lang="en-US" sz="2400" smtClean="0"/>
              <a:t> (raising to a power).</a:t>
            </a:r>
          </a:p>
          <a:p>
            <a:r>
              <a:rPr lang="en-US" sz="2400" smtClean="0"/>
              <a:t>You use a cast (</a:t>
            </a:r>
            <a:r>
              <a:rPr lang="en-US" sz="2400" i="1" smtClean="0"/>
              <a:t>typeName</a:t>
            </a:r>
            <a:r>
              <a:rPr lang="en-US" sz="2400" smtClean="0"/>
              <a:t>) to convert a value to a different type.</a:t>
            </a:r>
          </a:p>
          <a:p>
            <a:r>
              <a:rPr lang="en-US" sz="2400" smtClean="0"/>
              <a:t>Use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printf</a:t>
            </a:r>
            <a:r>
              <a:rPr lang="en-US" sz="2400" smtClean="0"/>
              <a:t> method to specify how values should be formatted.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C6B620A-BE61-4A4B-BE66-44AAB157B1A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</a:t>
            </a:r>
            <a:r>
              <a:rPr lang="en-US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s are sequences of characters.</a:t>
            </a:r>
          </a:p>
          <a:p>
            <a:pPr>
              <a:spcBef>
                <a:spcPts val="200"/>
              </a:spcBef>
            </a:pPr>
            <a:r>
              <a:rPr lang="en-US" sz="2400" smtClean="0"/>
              <a:t>The length method yields the number of characters in a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.</a:t>
            </a:r>
          </a:p>
          <a:p>
            <a:pPr>
              <a:spcBef>
                <a:spcPts val="200"/>
              </a:spcBef>
            </a:pPr>
            <a:r>
              <a:rPr lang="en-US" sz="2400" smtClean="0"/>
              <a:t>Use the + operator to concatenate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s; that is, to put them together to yield a longer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.</a:t>
            </a:r>
          </a:p>
          <a:p>
            <a:pPr>
              <a:spcBef>
                <a:spcPts val="200"/>
              </a:spcBef>
            </a:pPr>
            <a:r>
              <a:rPr lang="en-US" sz="2400" smtClean="0"/>
              <a:t>Use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next</a:t>
            </a:r>
            <a:r>
              <a:rPr lang="en-US" sz="2400" smtClean="0"/>
              <a:t> or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nextLine</a:t>
            </a:r>
            <a:r>
              <a:rPr lang="en-US" sz="2400" smtClean="0"/>
              <a:t> method of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Scanner</a:t>
            </a:r>
            <a:r>
              <a:rPr lang="en-US" sz="2400" smtClean="0"/>
              <a:t> class to read a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.</a:t>
            </a:r>
          </a:p>
          <a:p>
            <a:pPr>
              <a:spcBef>
                <a:spcPts val="200"/>
              </a:spcBef>
            </a:pPr>
            <a:r>
              <a:rPr lang="en-US" sz="2400" smtClean="0"/>
              <a:t>Whenever one of the arguments of the + operator is a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, the other argument is converted to a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.</a:t>
            </a:r>
          </a:p>
          <a:p>
            <a:pPr>
              <a:spcBef>
                <a:spcPts val="200"/>
              </a:spcBef>
            </a:pPr>
            <a:r>
              <a:rPr lang="en-US" sz="2400" smtClean="0"/>
              <a:t>If a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 contains the digits of a number, you use the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Integer.parseInt </a:t>
            </a:r>
            <a:r>
              <a:rPr lang="en-US" sz="2400" smtClean="0"/>
              <a:t>or </a:t>
            </a: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Double.parseDouble</a:t>
            </a:r>
            <a:r>
              <a:rPr lang="en-US" sz="2400" smtClean="0"/>
              <a:t> method to obtain the number value.</a:t>
            </a:r>
          </a:p>
          <a:p>
            <a:pPr>
              <a:spcBef>
                <a:spcPts val="200"/>
              </a:spcBef>
            </a:pPr>
            <a:r>
              <a:rPr lang="en-US" sz="2400" smtClean="0">
                <a:latin typeface="Consolas" pitchFamily="49" charset="0"/>
                <a:ea typeface="Consolas" pitchFamily="49" charset="0"/>
                <a:cs typeface="Consolas" pitchFamily="49" charset="0"/>
              </a:rPr>
              <a:t>String</a:t>
            </a:r>
            <a:r>
              <a:rPr lang="en-US" sz="2400" smtClean="0"/>
              <a:t> index numbers are counted starting with 0.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5700F0C-9D77-456F-AFC2-48BD6CB4BAB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and 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r>
              <a:rPr lang="en-US" smtClean="0"/>
              <a:t>Each variable has an identifier (name) and contents</a:t>
            </a:r>
          </a:p>
          <a:p>
            <a:r>
              <a:rPr lang="en-US" smtClean="0"/>
              <a:t>You can (optionally) set the contents of a variable when you declare it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latin typeface="Consolas" pitchFamily="49" charset="0"/>
              </a:rPr>
              <a:t> int cansPerPack = 6;</a:t>
            </a:r>
          </a:p>
          <a:p>
            <a:r>
              <a:rPr lang="en-US" smtClean="0"/>
              <a:t>Imagine a parking space in a parking garage</a:t>
            </a:r>
          </a:p>
          <a:p>
            <a:pPr lvl="1"/>
            <a:r>
              <a:rPr lang="en-US" smtClean="0"/>
              <a:t>Identifier:  J053</a:t>
            </a:r>
          </a:p>
          <a:p>
            <a:pPr lvl="1"/>
            <a:r>
              <a:rPr lang="en-US" smtClean="0"/>
              <a:t>Contents:  Bob’s Chevy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369E7FBE-308D-42E0-AC39-41CC16BDAFC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7162800" y="3200400"/>
            <a:ext cx="1447800" cy="3698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6553200" y="2895600"/>
            <a:ext cx="1577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nsolas" pitchFamily="49" charset="0"/>
              </a:rPr>
              <a:t>cansPerPack</a:t>
            </a:r>
            <a:endParaRPr lang="en-US"/>
          </a:p>
        </p:txBody>
      </p:sp>
      <p:pic>
        <p:nvPicPr>
          <p:cNvPr id="153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495800"/>
            <a:ext cx="31527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33400" y="5562600"/>
            <a:ext cx="3124200" cy="708025"/>
          </a:xfrm>
          <a:prstGeom prst="rect">
            <a:avLst/>
          </a:prstGeom>
          <a:solidFill>
            <a:srgbClr val="F8E55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 variable is a storage location with a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85455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239000" cy="715962"/>
          </a:xfrm>
        </p:spPr>
        <p:txBody>
          <a:bodyPr/>
          <a:lstStyle/>
          <a:p>
            <a:r>
              <a:rPr lang="en-US" sz="3600" smtClean="0"/>
              <a:t>Syntax 2.1: Variable Declaration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03BFA0E8-63F9-4CAE-860A-78869B1541F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639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2133600"/>
          </a:xfrm>
        </p:spPr>
        <p:txBody>
          <a:bodyPr/>
          <a:lstStyle/>
          <a:p>
            <a:r>
              <a:rPr lang="en-US" sz="2800" smtClean="0"/>
              <a:t>When declaring a variable, you often specify an initial value</a:t>
            </a:r>
          </a:p>
          <a:p>
            <a:r>
              <a:rPr lang="en-US" sz="2800" smtClean="0"/>
              <a:t>This is also where you tell the compiler the size (type) it will hold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2819400"/>
            <a:ext cx="3124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3733800" y="3505200"/>
            <a:ext cx="152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5943600" y="5410200"/>
            <a:ext cx="152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3276600" y="5638800"/>
            <a:ext cx="990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28600" y="5181600"/>
            <a:ext cx="152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152400" y="4686300"/>
            <a:ext cx="14478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Example Declarations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01AF96AF-BCDD-4AFC-A960-E26DE41A01CF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6963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different types?</a:t>
            </a:r>
          </a:p>
        </p:txBody>
      </p:sp>
      <p:sp>
        <p:nvSpPr>
          <p:cNvPr id="18435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/>
              <a:t>There are three different types of variables that we will use in this chapter: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/>
              <a:t>1) A whole number (no fractional part)	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int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/>
              <a:t>2) A number with a fraction part		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double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/>
              <a:t>3) A word (a group of characters)		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String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Specify the type before the name in the declaration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  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int</a:t>
            </a:r>
            <a:r>
              <a:rPr lang="en-US" sz="2400" smtClean="0">
                <a:latin typeface="Consolas" pitchFamily="49" charset="0"/>
              </a:rPr>
              <a:t> cansPerPack = 6;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400" smtClean="0">
                <a:latin typeface="Consolas" pitchFamily="49" charset="0"/>
              </a:rPr>
              <a:t>	 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</a:rPr>
              <a:t>double</a:t>
            </a:r>
            <a:r>
              <a:rPr lang="en-US" sz="2400" smtClean="0">
                <a:latin typeface="Consolas" pitchFamily="49" charset="0"/>
              </a:rPr>
              <a:t> canVolume = 12.0;</a:t>
            </a:r>
          </a:p>
          <a:p>
            <a:pPr>
              <a:spcBef>
                <a:spcPts val="200"/>
              </a:spcBef>
            </a:pPr>
            <a:r>
              <a:rPr lang="en-US" sz="2800" smtClean="0"/>
              <a:t>Back to the garage analogy, parking spaces may be different sizes for different types of vehicles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Bicycle</a:t>
            </a:r>
          </a:p>
          <a:p>
            <a:pPr lvl="1">
              <a:spcBef>
                <a:spcPts val="200"/>
              </a:spcBef>
            </a:pPr>
            <a:r>
              <a:rPr lang="en-US" sz="2400" smtClean="0"/>
              <a:t>Motorcycle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F95B512-69BB-4189-9E70-4B8D6F7FFD7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3352800" y="52578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Full Size</a:t>
            </a:r>
          </a:p>
          <a:p>
            <a:pPr marL="742950" lvl="1" indent="-28575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Electric Vehicle</a:t>
            </a:r>
            <a:endParaRPr lang="en-US" sz="28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3200" kern="0" dirty="0">
              <a:latin typeface="+mn-lt"/>
              <a:cs typeface="+mn-cs"/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/>
          <a:srcRect b="19757"/>
          <a:stretch>
            <a:fillRect/>
          </a:stretch>
        </p:blipFill>
        <p:spPr bwMode="auto">
          <a:xfrm>
            <a:off x="2819400" y="5257800"/>
            <a:ext cx="6858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392738"/>
            <a:ext cx="2286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3119</Words>
  <Application>Microsoft Office PowerPoint</Application>
  <PresentationFormat>On-screen Show (4:3)</PresentationFormat>
  <Paragraphs>568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Design</vt:lpstr>
      <vt:lpstr>Slide 1</vt:lpstr>
      <vt:lpstr>Chapter Goals</vt:lpstr>
      <vt:lpstr>Contents</vt:lpstr>
      <vt:lpstr>2.1 Declaring Variables</vt:lpstr>
      <vt:lpstr>An Example:  Soda Deal</vt:lpstr>
      <vt:lpstr>Variables and contents</vt:lpstr>
      <vt:lpstr>Syntax 2.1: Variable Declaration</vt:lpstr>
      <vt:lpstr>Example Declarations</vt:lpstr>
      <vt:lpstr>Why different types?</vt:lpstr>
      <vt:lpstr>Number Literals in Java</vt:lpstr>
      <vt:lpstr>Floating Point Numbers</vt:lpstr>
      <vt:lpstr>Naming Variables</vt:lpstr>
      <vt:lpstr>Variable Names in Java</vt:lpstr>
      <vt:lpstr>Java Comments</vt:lpstr>
      <vt:lpstr>Java Comment Example</vt:lpstr>
      <vt:lpstr>Common Error 2.1</vt:lpstr>
      <vt:lpstr>All of the Java Numeric Types</vt:lpstr>
      <vt:lpstr>Value Ranges per Type</vt:lpstr>
      <vt:lpstr>Storage per Type (in bytes)</vt:lpstr>
      <vt:lpstr>Common Error 2.2</vt:lpstr>
      <vt:lpstr>2.2 Variable Assignment</vt:lpstr>
      <vt:lpstr>Incrementing a Variable</vt:lpstr>
      <vt:lpstr>Shorthand for Incrementing</vt:lpstr>
      <vt:lpstr>Modifying a Variable</vt:lpstr>
      <vt:lpstr>Syntax 2.2: Assignment</vt:lpstr>
      <vt:lpstr>2.3  Reading Input</vt:lpstr>
      <vt:lpstr>Syntax 2.3: Input Statement</vt:lpstr>
      <vt:lpstr>Tip 2.2  Java API Documentation</vt:lpstr>
      <vt:lpstr>2.4 Constants</vt:lpstr>
      <vt:lpstr>Keeping a running total (1)</vt:lpstr>
      <vt:lpstr>Keeping a running total (2)</vt:lpstr>
      <vt:lpstr>2.5 Arithmetic</vt:lpstr>
      <vt:lpstr>Integer Division and Remainder</vt:lpstr>
      <vt:lpstr>Powers and Roots</vt:lpstr>
      <vt:lpstr>Converting between Types</vt:lpstr>
      <vt:lpstr>Arithmetic Expressions</vt:lpstr>
      <vt:lpstr>Formatted Output</vt:lpstr>
      <vt:lpstr>Format Types</vt:lpstr>
      <vt:lpstr>Format Flags</vt:lpstr>
      <vt:lpstr>Format Flag Examples</vt:lpstr>
      <vt:lpstr>Volume3.java</vt:lpstr>
      <vt:lpstr>Common Error 2.3</vt:lpstr>
      <vt:lpstr>Common Error 2.4</vt:lpstr>
      <vt:lpstr>Common Error 2.5</vt:lpstr>
      <vt:lpstr>2.6 Strings</vt:lpstr>
      <vt:lpstr>String Concatenation (+)</vt:lpstr>
      <vt:lpstr>String Input</vt:lpstr>
      <vt:lpstr>String Escape Sequences</vt:lpstr>
      <vt:lpstr>Strings and Characters</vt:lpstr>
      <vt:lpstr>Copying a char from a String</vt:lpstr>
      <vt:lpstr>Copying part of a String</vt:lpstr>
      <vt:lpstr>Table 10: String Operations (1)</vt:lpstr>
      <vt:lpstr>Table 10: String Operations (2)</vt:lpstr>
      <vt:lpstr>Summary:  Variables</vt:lpstr>
      <vt:lpstr>Summary: Operators </vt:lpstr>
      <vt:lpstr>Summary: Math and casting </vt:lpstr>
      <vt:lpstr>Summary: 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Fundamental Data Types</dc:title>
  <dc:subject>Java for Everyone</dc:subject>
  <dc:creator>Donald W. Smith</dc:creator>
  <dc:description>Based on Final Pages 12/16/2009.  Integrated reviewer comments.</dc:description>
  <cp:lastModifiedBy>Denis McCarthy</cp:lastModifiedBy>
  <cp:revision>284</cp:revision>
  <dcterms:created xsi:type="dcterms:W3CDTF">2007-02-01T21:32:19Z</dcterms:created>
  <dcterms:modified xsi:type="dcterms:W3CDTF">2013-09-22T21:19:29Z</dcterms:modified>
  <cp:contentStatus>Final</cp:contentStatus>
</cp:coreProperties>
</file>