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65" r:id="rId2"/>
    <p:sldId id="258" r:id="rId3"/>
    <p:sldId id="372" r:id="rId4"/>
    <p:sldId id="366" r:id="rId5"/>
    <p:sldId id="368" r:id="rId6"/>
    <p:sldId id="447" r:id="rId7"/>
    <p:sldId id="367" r:id="rId8"/>
    <p:sldId id="448" r:id="rId9"/>
    <p:sldId id="430" r:id="rId10"/>
    <p:sldId id="449" r:id="rId11"/>
    <p:sldId id="431" r:id="rId12"/>
    <p:sldId id="433" r:id="rId13"/>
    <p:sldId id="369" r:id="rId14"/>
    <p:sldId id="370" r:id="rId15"/>
    <p:sldId id="435" r:id="rId16"/>
    <p:sldId id="388" r:id="rId17"/>
    <p:sldId id="389" r:id="rId18"/>
    <p:sldId id="450" r:id="rId19"/>
    <p:sldId id="451" r:id="rId20"/>
    <p:sldId id="390" r:id="rId21"/>
    <p:sldId id="452" r:id="rId22"/>
    <p:sldId id="391" r:id="rId23"/>
    <p:sldId id="392" r:id="rId24"/>
    <p:sldId id="393" r:id="rId25"/>
    <p:sldId id="394" r:id="rId26"/>
    <p:sldId id="453" r:id="rId27"/>
    <p:sldId id="454" r:id="rId28"/>
    <p:sldId id="455" r:id="rId29"/>
    <p:sldId id="456" r:id="rId30"/>
    <p:sldId id="378" r:id="rId31"/>
    <p:sldId id="457" r:id="rId32"/>
    <p:sldId id="381" r:id="rId33"/>
    <p:sldId id="438" r:id="rId34"/>
    <p:sldId id="458" r:id="rId35"/>
    <p:sldId id="459" r:id="rId36"/>
    <p:sldId id="460" r:id="rId37"/>
    <p:sldId id="464" r:id="rId38"/>
    <p:sldId id="437" r:id="rId39"/>
    <p:sldId id="463" r:id="rId40"/>
    <p:sldId id="462" r:id="rId41"/>
    <p:sldId id="461" r:id="rId42"/>
    <p:sldId id="465" r:id="rId43"/>
    <p:sldId id="482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81" r:id="rId58"/>
    <p:sldId id="479" r:id="rId59"/>
    <p:sldId id="480" r:id="rId60"/>
    <p:sldId id="483" r:id="rId61"/>
    <p:sldId id="404" r:id="rId62"/>
    <p:sldId id="429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4F6"/>
    <a:srgbClr val="0033CC"/>
    <a:srgbClr val="333333"/>
    <a:srgbClr val="FAE1A4"/>
    <a:srgbClr val="F8E55A"/>
    <a:srgbClr val="FFDC47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598" autoAdjust="0"/>
  </p:normalViewPr>
  <p:slideViewPr>
    <p:cSldViewPr>
      <p:cViewPr>
        <p:scale>
          <a:sx n="90" d="100"/>
          <a:sy n="90" d="100"/>
        </p:scale>
        <p:origin x="-108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8006193-39C9-411F-B75E-4A26336B0356}" type="datetimeFigureOut">
              <a:rPr lang="en-US"/>
              <a:pPr>
                <a:defRPr/>
              </a:pPr>
              <a:t>11/8/2010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2061D8-A18E-47F3-8ED8-7287A5B9DA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6400800"/>
            <a:ext cx="19812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A1BD6762-0ADD-4FFC-AAFA-C31865448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0" y="6400800"/>
            <a:ext cx="1981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F073762-DD5F-4EA6-939E-BFE269EB47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spect="1" noChangeArrowheads="1"/>
          </p:cNvSpPr>
          <p:nvPr/>
        </p:nvSpPr>
        <p:spPr bwMode="auto">
          <a:xfrm>
            <a:off x="609600" y="533400"/>
            <a:ext cx="8001000" cy="2667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 rIns="457200"/>
          <a:lstStyle/>
          <a:p>
            <a:pPr algn="r">
              <a:spcBef>
                <a:spcPct val="50000"/>
              </a:spcBef>
            </a:pPr>
            <a:endParaRPr lang="en-US" sz="4000" b="1"/>
          </a:p>
          <a:p>
            <a:pPr algn="r">
              <a:spcBef>
                <a:spcPct val="50000"/>
              </a:spcBef>
            </a:pPr>
            <a:r>
              <a:rPr lang="en-US" sz="4000" b="1"/>
              <a:t>3 </a:t>
            </a:r>
            <a:endParaRPr lang="en-US" sz="4000" b="1">
              <a:latin typeface="Stencil" pitchFamily="82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038600" y="2209800"/>
            <a:ext cx="3657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DECISIONS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1524000"/>
            <a:ext cx="64008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on indenting blocks</a:t>
            </a:r>
          </a:p>
        </p:txBody>
      </p:sp>
      <p:sp>
        <p:nvSpPr>
          <p:cNvPr id="19459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smtClean="0"/>
              <a:t>Use Tab to indent a consistent number of spaces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ED9906E5-F354-48F1-8BD0-91383C7A3DA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9260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4343400" y="5334000"/>
            <a:ext cx="4648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This is referred to as ‘block- structured’ code.  Indenting consistently makes code much easier for humans to follow.</a:t>
            </a:r>
          </a:p>
        </p:txBody>
      </p:sp>
      <p:pic>
        <p:nvPicPr>
          <p:cNvPr id="194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743200"/>
            <a:ext cx="32004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3.1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D9A85108-01E6-40F1-A82E-7902A7F6916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19600" y="3886200"/>
            <a:ext cx="37338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(floor &gt; 13)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floor--;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6553200" y="29718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488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easy to forget and add a semicolon after an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mtClean="0"/>
              <a:t> statement.</a:t>
            </a:r>
          </a:p>
          <a:p>
            <a:pPr lvl="1"/>
            <a:r>
              <a:rPr lang="en-US" smtClean="0"/>
              <a:t>The true path is now the space just before the semicolon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 algn="ctr"/>
            <a:endParaRPr lang="en-US" smtClean="0"/>
          </a:p>
          <a:p>
            <a:pPr lvl="1"/>
            <a:endParaRPr lang="en-US" sz="3200" smtClean="0"/>
          </a:p>
          <a:p>
            <a:pPr lvl="1"/>
            <a:r>
              <a:rPr lang="en-US" smtClean="0"/>
              <a:t>The ‘body’ will always be executed in this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Conditional Operator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2286000"/>
          </a:xfrm>
        </p:spPr>
        <p:txBody>
          <a:bodyPr/>
          <a:lstStyle/>
          <a:p>
            <a:r>
              <a:rPr lang="en-US" smtClean="0"/>
              <a:t>A ‘shortcut’ you may find in existing code</a:t>
            </a:r>
          </a:p>
          <a:p>
            <a:pPr lvl="1"/>
            <a:r>
              <a:rPr lang="en-US" smtClean="0"/>
              <a:t>It is not used in this book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Includes all parts of an if-else clause, but uses:</a:t>
            </a:r>
          </a:p>
          <a:p>
            <a:pPr lvl="2"/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?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mtClean="0">
                <a:latin typeface="Consolas" pitchFamily="49" charset="0"/>
              </a:rPr>
              <a:t> </a:t>
            </a:r>
            <a:r>
              <a:rPr lang="en-US" smtClean="0"/>
              <a:t>To begin the true branch</a:t>
            </a:r>
          </a:p>
          <a:p>
            <a:pPr lvl="2"/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mtClean="0">
                <a:latin typeface="Consolas" pitchFamily="49" charset="0"/>
              </a:rPr>
              <a:t> </a:t>
            </a:r>
            <a:r>
              <a:rPr lang="en-US" smtClean="0"/>
              <a:t>To end the true branch and start the false branch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C6ADF84-8CF9-48C2-ABC4-15435CC61F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124200"/>
            <a:ext cx="7848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actualFloor = floor &gt; 13 </a:t>
            </a: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?</a:t>
            </a:r>
            <a:r>
              <a:rPr lang="en-US" sz="2400" kern="0" dirty="0">
                <a:latin typeface="Consolas" pitchFamily="49" charset="0"/>
              </a:rPr>
              <a:t> floor - 1 </a:t>
            </a: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n-US" sz="2400" kern="0" dirty="0">
                <a:latin typeface="Consolas" pitchFamily="49" charset="0"/>
              </a:rPr>
              <a:t> floor;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3886200" y="2133600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5943600" y="2133600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7696200" y="2209800"/>
            <a:ext cx="381000" cy="1295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3505200" y="2286000"/>
            <a:ext cx="127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Condition</a:t>
            </a:r>
          </a:p>
        </p:txBody>
      </p:sp>
      <p:sp>
        <p:nvSpPr>
          <p:cNvPr id="21515" name="TextBox 11"/>
          <p:cNvSpPr txBox="1">
            <a:spLocks noChangeArrowheads="1"/>
          </p:cNvSpPr>
          <p:nvPr/>
        </p:nvSpPr>
        <p:spPr bwMode="auto">
          <a:xfrm>
            <a:off x="5410200" y="2286000"/>
            <a:ext cx="1557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True branch</a:t>
            </a:r>
          </a:p>
        </p:txBody>
      </p:sp>
      <p:sp>
        <p:nvSpPr>
          <p:cNvPr id="21516" name="TextBox 12"/>
          <p:cNvSpPr txBox="1">
            <a:spLocks noChangeArrowheads="1"/>
          </p:cNvSpPr>
          <p:nvPr/>
        </p:nvSpPr>
        <p:spPr bwMode="auto">
          <a:xfrm>
            <a:off x="7086600" y="2286000"/>
            <a:ext cx="166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False branch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715962"/>
          </a:xfrm>
        </p:spPr>
        <p:txBody>
          <a:bodyPr/>
          <a:lstStyle/>
          <a:p>
            <a:r>
              <a:rPr lang="en-US" sz="3400" smtClean="0"/>
              <a:t>3.2 Comparing Numbers and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CC1E7B7-E33B-4803-92FB-C58C5ADA10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253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mtClean="0"/>
              <a:t> statement has a condition</a:t>
            </a:r>
          </a:p>
          <a:p>
            <a:pPr lvl="1"/>
            <a:r>
              <a:rPr lang="en-US" smtClean="0"/>
              <a:t>Usually compares two values with an operator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5610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1447800" y="52578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Beware!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2286000"/>
            <a:ext cx="2438400" cy="312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&gt; 13)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&gt;= 13)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&lt; 13)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&lt;= 13)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(floor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13)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3.2: Comparisons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6E26633-F26C-458D-A536-C2BBE593B2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6566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34200" y="1981200"/>
            <a:ext cx="1219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7467600" y="426720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5181600" y="594360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Operator Precedence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066800"/>
          </a:xfrm>
        </p:spPr>
        <p:txBody>
          <a:bodyPr/>
          <a:lstStyle/>
          <a:p>
            <a:r>
              <a:rPr lang="en-US" smtClean="0"/>
              <a:t>The comparison operators have lower precedence than arithmetic operators</a:t>
            </a:r>
          </a:p>
          <a:p>
            <a:pPr lvl="1"/>
            <a:r>
              <a:rPr lang="en-US" smtClean="0"/>
              <a:t>Calculations are done before the comparison</a:t>
            </a:r>
          </a:p>
          <a:p>
            <a:pPr lvl="1"/>
            <a:r>
              <a:rPr lang="en-US" smtClean="0"/>
              <a:t>Normally your calculations are on the ‘right side’ of the comparison or assignment operator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353A333-FBCA-44C3-AFF7-C5B79732E8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648200"/>
            <a:ext cx="4419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actualFloor = floor + 1;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3886200" y="3657600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3505200" y="381000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Calculations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66800" y="5334000"/>
            <a:ext cx="4114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400" kern="0" dirty="0">
                <a:latin typeface="Consolas" pitchFamily="49" charset="0"/>
              </a:rPr>
              <a:t> (floor &gt; height + 1)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Comparing Strings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066800"/>
          </a:xfrm>
        </p:spPr>
        <p:txBody>
          <a:bodyPr/>
          <a:lstStyle/>
          <a:p>
            <a:r>
              <a:rPr lang="en-US" smtClean="0"/>
              <a:t>Strings are a bit ‘special’ in Java</a:t>
            </a:r>
          </a:p>
          <a:p>
            <a:r>
              <a:rPr lang="en-US" smtClean="0"/>
              <a:t>Do not use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mtClean="0"/>
              <a:t> operator with Strings</a:t>
            </a:r>
          </a:p>
          <a:p>
            <a:pPr lvl="1"/>
            <a:r>
              <a:rPr lang="en-US" smtClean="0"/>
              <a:t>The following compares the locations of two strings, and not their contents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Instead use the String’s ‘equals’ method: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77997CE-8ECC-464C-9533-76BB77E8BF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5029200"/>
            <a:ext cx="7848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400" kern="0" dirty="0">
                <a:latin typeface="Consolas" pitchFamily="49" charset="0"/>
              </a:rPr>
              <a:t> (string1.</a:t>
            </a: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</a:rPr>
              <a:t>equals</a:t>
            </a:r>
            <a:r>
              <a:rPr lang="en-US" sz="2400" kern="0" dirty="0">
                <a:latin typeface="Consolas" pitchFamily="49" charset="0"/>
              </a:rPr>
              <a:t>(string2)) ...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276600"/>
            <a:ext cx="7848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400" kern="0" dirty="0">
                <a:latin typeface="Consolas" pitchFamily="49" charset="0"/>
              </a:rPr>
              <a:t> (string1 </a:t>
            </a: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400" kern="0" dirty="0">
                <a:latin typeface="Consolas" pitchFamily="49" charset="0"/>
              </a:rPr>
              <a:t> string2)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Operator Use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B1AE4AA-D419-42A1-8BED-7113E9574F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662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750300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Operator Use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A4C2A62-566C-4BBB-B833-82D1D0C8A6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7653" name="Picture 9"/>
          <p:cNvPicPr>
            <a:picLocks noChangeAspect="1" noChangeArrowheads="1"/>
          </p:cNvPicPr>
          <p:nvPr/>
        </p:nvPicPr>
        <p:blipFill>
          <a:blip r:embed="rId2" cstate="print"/>
          <a:srcRect b="88045"/>
          <a:stretch>
            <a:fillRect/>
          </a:stretch>
        </p:blipFill>
        <p:spPr bwMode="auto">
          <a:xfrm>
            <a:off x="152400" y="1219200"/>
            <a:ext cx="875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876300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4267200"/>
            <a:ext cx="28194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6781800" y="2286000"/>
            <a:ext cx="2057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724400" y="25146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3.2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0E843C09-EABC-43A3-8E72-D3D978861FD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2743200"/>
            <a:ext cx="8382000" cy="312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r = Math.sqrt(2.0);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(r * r == 2.0)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System.out.println("Math.sqrt(2.0) squared is 2.0");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System.out.println("Math.sqrt(2.0) squared is not 2.0 but " + r * r);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24000"/>
          </a:xfrm>
        </p:spPr>
        <p:txBody>
          <a:bodyPr/>
          <a:lstStyle/>
          <a:p>
            <a:r>
              <a:rPr lang="en-US" smtClean="0"/>
              <a:t>Comparison of Floating-Point Numbers</a:t>
            </a:r>
          </a:p>
          <a:p>
            <a:pPr lvl="1"/>
            <a:r>
              <a:rPr lang="en-US" smtClean="0"/>
              <a:t>Floating-point numbers have limited precision</a:t>
            </a:r>
          </a:p>
          <a:p>
            <a:pPr lvl="1"/>
            <a:r>
              <a:rPr lang="en-US" smtClean="0"/>
              <a:t>Round-off errors can lead to unexpected results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5638800"/>
            <a:ext cx="8305800" cy="6096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Output: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Math.sqrt(2.0) squared is not 2.0 but 2.00000000000000044</a:t>
            </a:r>
            <a:endParaRPr lang="en-US" sz="2000" b="1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be able to implement decisions</a:t>
            </a:r>
          </a:p>
          <a:p>
            <a:r>
              <a:rPr lang="en-US" smtClean="0"/>
              <a:t>To learn how to compare integers, floating-point numbers, and strings</a:t>
            </a:r>
          </a:p>
          <a:p>
            <a:r>
              <a:rPr lang="en-US" smtClean="0"/>
              <a:t>To understand the Boolean data type</a:t>
            </a:r>
          </a:p>
          <a:p>
            <a:r>
              <a:rPr lang="en-US" smtClean="0"/>
              <a:t>To develop strategies for validating user input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650ADF2-41DF-4276-92D0-E69D147A2A9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3886200" y="4648200"/>
            <a:ext cx="4724400" cy="132397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 this chapter, you will learn how to program simple and complex decisions. You will apply what you learn to the task of checking user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use of EPSILON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685800"/>
          </a:xfrm>
        </p:spPr>
        <p:txBody>
          <a:bodyPr/>
          <a:lstStyle/>
          <a:p>
            <a:r>
              <a:rPr lang="en-US" sz="2800" smtClean="0"/>
              <a:t>Use a very small value to compare the difference if floating-point values are ‘</a:t>
            </a:r>
            <a:r>
              <a:rPr lang="en-US" sz="2800" i="1" smtClean="0"/>
              <a:t>close enough</a:t>
            </a:r>
            <a:r>
              <a:rPr lang="en-US" sz="2800" smtClean="0"/>
              <a:t>’</a:t>
            </a:r>
          </a:p>
          <a:p>
            <a:pPr lvl="1"/>
            <a:r>
              <a:rPr lang="en-US" sz="2400" smtClean="0"/>
              <a:t>The magnitude of their difference should be less than some threshold </a:t>
            </a:r>
          </a:p>
          <a:p>
            <a:pPr lvl="1"/>
            <a:r>
              <a:rPr lang="en-US" sz="2400" smtClean="0"/>
              <a:t>Mathematically, we would write that x and y are close enough if: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2A8698C-6FBC-4F28-98B2-9D8089FAA2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962400"/>
            <a:ext cx="86868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final double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EPSILON</a:t>
            </a:r>
            <a:r>
              <a:rPr lang="en-US" sz="2000" kern="0" dirty="0">
                <a:latin typeface="Consolas" pitchFamily="49" charset="0"/>
              </a:rPr>
              <a:t> = 1E-14;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r = Math.sqrt(2.0);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(Math.abs(r * r - 2.0) &lt;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EPSILON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System.out.println("Math.sqrt(2.0) squared is approx. 2.0");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200400"/>
            <a:ext cx="171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3.3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25FBFAF-1502-4527-9A97-3B1A1D3886B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429000"/>
            <a:ext cx="8382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String</a:t>
            </a:r>
            <a:r>
              <a:rPr lang="en-US" sz="2000" kern="0" dirty="0">
                <a:latin typeface="Consolas" pitchFamily="49" charset="0"/>
              </a:rPr>
              <a:t> nickname = "Rob";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(nickname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"Rob")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Test is true</a:t>
            </a: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371600"/>
          </a:xfrm>
        </p:spPr>
        <p:txBody>
          <a:bodyPr/>
          <a:lstStyle/>
          <a:p>
            <a:r>
              <a:rPr lang="en-US" sz="2800" smtClean="0"/>
              <a:t>Using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800" smtClean="0"/>
              <a:t> to compare Strings</a:t>
            </a:r>
          </a:p>
          <a:p>
            <a:pPr lvl="1"/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400" smtClean="0"/>
              <a:t> compares the locations of the Strings</a:t>
            </a:r>
          </a:p>
          <a:p>
            <a:r>
              <a:rPr lang="en-US" sz="2800" smtClean="0"/>
              <a:t>Java creates a new String every time a new word inside double-quotes is used</a:t>
            </a:r>
          </a:p>
          <a:p>
            <a:pPr lvl="1"/>
            <a:r>
              <a:rPr lang="en-US" sz="2400" smtClean="0"/>
              <a:t>If there is one that matches it exactly, Java re-uses</a:t>
            </a:r>
            <a:r>
              <a:rPr lang="en-US" sz="2000" smtClean="0"/>
              <a:t> </a:t>
            </a:r>
            <a:r>
              <a:rPr lang="en-US" sz="2400" smtClean="0"/>
              <a:t>it</a:t>
            </a:r>
            <a:endParaRPr lang="en-US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4800600"/>
            <a:ext cx="8382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String</a:t>
            </a:r>
            <a:r>
              <a:rPr lang="en-US" sz="2000" kern="0" dirty="0">
                <a:latin typeface="Consolas" pitchFamily="49" charset="0"/>
              </a:rPr>
              <a:t> name = "Robert";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String</a:t>
            </a:r>
            <a:r>
              <a:rPr lang="en-US" sz="2000" kern="0" dirty="0">
                <a:latin typeface="Consolas" pitchFamily="49" charset="0"/>
              </a:rPr>
              <a:t> nickname = name.substring(0, 3);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(nickname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"Rob")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Test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Lexicographical Order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27432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dirty="0" smtClean="0"/>
              <a:t> To compare Strings in ‘dictionary’ order</a:t>
            </a:r>
            <a:endParaRPr lang="en-US" sz="2400" dirty="0" smtClean="0"/>
          </a:p>
          <a:p>
            <a:pPr lvl="1">
              <a:spcBef>
                <a:spcPts val="400"/>
              </a:spcBef>
            </a:pPr>
            <a:r>
              <a:rPr lang="en-US" sz="2400" dirty="0" smtClean="0"/>
              <a:t>When compared using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</a:rPr>
              <a:t>compareTo</a:t>
            </a:r>
            <a:r>
              <a:rPr lang="en-US" sz="2400" dirty="0" smtClean="0"/>
              <a:t>, string1 comes: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Before </a:t>
            </a:r>
            <a:r>
              <a:rPr lang="en-US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string2</a:t>
            </a:r>
            <a:r>
              <a:rPr lang="en-US" dirty="0" smtClean="0"/>
              <a:t> if</a:t>
            </a:r>
          </a:p>
          <a:p>
            <a:pPr lvl="2">
              <a:spcBef>
                <a:spcPts val="400"/>
              </a:spcBef>
            </a:pPr>
            <a:endParaRPr lang="en-US" dirty="0" smtClean="0"/>
          </a:p>
          <a:p>
            <a:pPr lvl="2">
              <a:spcBef>
                <a:spcPts val="400"/>
              </a:spcBef>
            </a:pPr>
            <a:r>
              <a:rPr lang="en-US" dirty="0" smtClean="0"/>
              <a:t>After </a:t>
            </a:r>
            <a:r>
              <a:rPr lang="en-US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string2</a:t>
            </a:r>
            <a:r>
              <a:rPr lang="en-US" dirty="0" smtClean="0"/>
              <a:t> if</a:t>
            </a:r>
          </a:p>
          <a:p>
            <a:pPr lvl="2">
              <a:spcBef>
                <a:spcPts val="400"/>
              </a:spcBef>
            </a:pPr>
            <a:endParaRPr lang="en-US" dirty="0" smtClean="0"/>
          </a:p>
          <a:p>
            <a:pPr lvl="2">
              <a:spcBef>
                <a:spcPts val="400"/>
              </a:spcBef>
            </a:pPr>
            <a:r>
              <a:rPr lang="en-US" dirty="0" smtClean="0"/>
              <a:t>Equal to </a:t>
            </a:r>
            <a:r>
              <a:rPr lang="en-US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string2</a:t>
            </a:r>
            <a:r>
              <a:rPr lang="en-US" dirty="0" smtClean="0"/>
              <a:t> if</a:t>
            </a:r>
          </a:p>
          <a:p>
            <a:pPr lvl="2">
              <a:spcBef>
                <a:spcPts val="400"/>
              </a:spcBef>
              <a:buFontTx/>
              <a:buNone/>
            </a:pPr>
            <a:endParaRPr lang="en-US" dirty="0" smtClean="0"/>
          </a:p>
          <a:p>
            <a:pPr lvl="1">
              <a:spcBef>
                <a:spcPts val="400"/>
              </a:spcBef>
            </a:pPr>
            <a:r>
              <a:rPr lang="en-US" sz="2400" dirty="0" smtClean="0"/>
              <a:t>Notes</a:t>
            </a:r>
          </a:p>
          <a:p>
            <a:pPr lvl="2">
              <a:spcBef>
                <a:spcPts val="400"/>
              </a:spcBef>
            </a:pPr>
            <a:r>
              <a:rPr lang="en-US" sz="2000" dirty="0" smtClean="0"/>
              <a:t> All UPPERCASE letters come before lowercase</a:t>
            </a:r>
          </a:p>
          <a:p>
            <a:pPr lvl="2">
              <a:spcBef>
                <a:spcPts val="400"/>
              </a:spcBef>
            </a:pPr>
            <a:r>
              <a:rPr lang="en-US" sz="2000" dirty="0" smtClean="0"/>
              <a:t>‘space’ comes before all other printable characters</a:t>
            </a:r>
          </a:p>
          <a:p>
            <a:pPr lvl="2">
              <a:spcBef>
                <a:spcPts val="400"/>
              </a:spcBef>
            </a:pPr>
            <a:r>
              <a:rPr lang="en-US" sz="2000" dirty="0" smtClean="0"/>
              <a:t>Digits (0-9) come before all letters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472F15E-1EE5-42C3-9A2E-A44E41F977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267200" y="1981200"/>
            <a:ext cx="457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string1.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compareTo</a:t>
            </a:r>
            <a:r>
              <a:rPr lang="en-US" sz="2000" kern="0" dirty="0">
                <a:latin typeface="Consolas" pitchFamily="49" charset="0"/>
              </a:rPr>
              <a:t>(string2)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&lt;</a:t>
            </a:r>
            <a:r>
              <a:rPr lang="en-US" sz="2000" kern="0" dirty="0">
                <a:latin typeface="Consolas" pitchFamily="49" charset="0"/>
              </a:rPr>
              <a:t> 0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267200" y="2819400"/>
            <a:ext cx="457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string1.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compareTo</a:t>
            </a:r>
            <a:r>
              <a:rPr lang="en-US" sz="2000" kern="0" dirty="0">
                <a:latin typeface="Consolas" pitchFamily="49" charset="0"/>
              </a:rPr>
              <a:t>(string2)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&gt;</a:t>
            </a:r>
            <a:r>
              <a:rPr lang="en-US" sz="2000" kern="0" dirty="0">
                <a:latin typeface="Consolas" pitchFamily="49" charset="0"/>
              </a:rPr>
              <a:t> 0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267200" y="3657600"/>
            <a:ext cx="457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string1.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compareTo</a:t>
            </a:r>
            <a:r>
              <a:rPr lang="en-US" sz="2000" kern="0" dirty="0">
                <a:latin typeface="Consolas" pitchFamily="49" charset="0"/>
              </a:rPr>
              <a:t>(string2)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0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Implementing an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3600" smtClean="0"/>
              <a:t> Statement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smtClean="0"/>
              <a:t>Decide on a branching condition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smtClean="0"/>
              <a:t>Write pseudocode for the true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smtClean="0"/>
              <a:t>Write pseudocode for the false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smtClean="0"/>
              <a:t>Double-check relational operators</a:t>
            </a:r>
          </a:p>
          <a:p>
            <a:pPr marL="914400" lvl="1" indent="-514350">
              <a:spcBef>
                <a:spcPct val="0"/>
              </a:spcBef>
            </a:pPr>
            <a:r>
              <a:rPr lang="en-US" sz="2000" smtClean="0"/>
              <a:t>Test values below, at, and above the comparison (127, 128, 129)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smtClean="0"/>
              <a:t>Remove duplication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smtClean="0"/>
              <a:t>Test both branches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400" smtClean="0"/>
              <a:t>Write the code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8F757CF-61CC-4407-9DFD-E939247E8F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76400"/>
            <a:ext cx="2305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438400"/>
            <a:ext cx="38671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200400"/>
            <a:ext cx="3810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495800"/>
            <a:ext cx="37719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5257800"/>
            <a:ext cx="36385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5638800"/>
            <a:ext cx="3667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Implemented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9A1955F-E73F-4616-B093-2E73F8C407E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3797" name="Content Placeholder 6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30480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university bookstore has a Kilobyte Day sale every October 24, giving an 8 percent discount on all computer accessory purchases if the price is less than €128, and a 16 percent discount if the price is at least €128.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743200"/>
            <a:ext cx="8382000" cy="312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(originalPrice &lt; 128)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discountRate = 0.92;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discountRate = 0.84;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discountedPrice = discountRate * originalPrice;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3.3 Multiple Alternatives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1006C0A-ABCD-4297-A81B-4F218F7C53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821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3429000"/>
          </a:xfrm>
        </p:spPr>
        <p:txBody>
          <a:bodyPr/>
          <a:lstStyle/>
          <a:p>
            <a:r>
              <a:rPr lang="en-US" smtClean="0"/>
              <a:t>What if you have more than two branches?</a:t>
            </a:r>
          </a:p>
          <a:p>
            <a:r>
              <a:rPr lang="en-US" smtClean="0"/>
              <a:t>Count the branches for the following earthquake effect example:</a:t>
            </a:r>
          </a:p>
          <a:p>
            <a:pPr lvl="1"/>
            <a:r>
              <a:rPr lang="en-US" sz="2400" smtClean="0"/>
              <a:t>8 (or greater)</a:t>
            </a:r>
          </a:p>
          <a:p>
            <a:pPr lvl="1"/>
            <a:r>
              <a:rPr lang="en-US" sz="2400" smtClean="0"/>
              <a:t>7 to 7.99</a:t>
            </a:r>
          </a:p>
          <a:p>
            <a:pPr lvl="1"/>
            <a:r>
              <a:rPr lang="en-US" sz="2400" smtClean="0"/>
              <a:t>6 to 6.99</a:t>
            </a:r>
          </a:p>
          <a:p>
            <a:pPr lvl="1"/>
            <a:r>
              <a:rPr lang="en-US" sz="2400" smtClean="0"/>
              <a:t>4.5 to 5.99</a:t>
            </a:r>
          </a:p>
          <a:p>
            <a:pPr lvl="1"/>
            <a:r>
              <a:rPr lang="en-US" sz="2400" smtClean="0"/>
              <a:t>Less than 4.5</a:t>
            </a:r>
          </a:p>
        </p:txBody>
      </p:sp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71800"/>
            <a:ext cx="4219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228600" y="5181600"/>
            <a:ext cx="43434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When using multiple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/>
              <a:t> statements, test general conditions after more specific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Flowchart of Multiway branching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D15DACF-48F1-4B62-AE54-08033E51F3C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1524000" y="12954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 8.0?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rot="5400000">
            <a:off x="2362201" y="1143000"/>
            <a:ext cx="3048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62400" y="14478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Most Structures Fall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505200" y="17145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TextBox 66"/>
          <p:cNvSpPr txBox="1">
            <a:spLocks noChangeArrowheads="1"/>
          </p:cNvSpPr>
          <p:nvPr/>
        </p:nvSpPr>
        <p:spPr bwMode="auto">
          <a:xfrm>
            <a:off x="3200400" y="12192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35850" name="TextBox 67"/>
          <p:cNvSpPr txBox="1">
            <a:spLocks noChangeArrowheads="1"/>
          </p:cNvSpPr>
          <p:nvPr/>
        </p:nvSpPr>
        <p:spPr bwMode="auto">
          <a:xfrm>
            <a:off x="1600200" y="20574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524000" y="23622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7.0?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962400" y="25146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Destroyed</a:t>
            </a:r>
          </a:p>
        </p:txBody>
      </p: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3505200" y="27813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4" name="TextBox 66"/>
          <p:cNvSpPr txBox="1">
            <a:spLocks noChangeArrowheads="1"/>
          </p:cNvSpPr>
          <p:nvPr/>
        </p:nvSpPr>
        <p:spPr bwMode="auto">
          <a:xfrm>
            <a:off x="3352800" y="24384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35855" name="TextBox 67"/>
          <p:cNvSpPr txBox="1">
            <a:spLocks noChangeArrowheads="1"/>
          </p:cNvSpPr>
          <p:nvPr/>
        </p:nvSpPr>
        <p:spPr bwMode="auto">
          <a:xfrm>
            <a:off x="1676400" y="31242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401094" y="22471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401094" y="33139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524000" y="34290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6.0?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962400" y="35052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considerably damaged, some collapse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3505200" y="3848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TextBox 66"/>
          <p:cNvSpPr txBox="1">
            <a:spLocks noChangeArrowheads="1"/>
          </p:cNvSpPr>
          <p:nvPr/>
        </p:nvSpPr>
        <p:spPr bwMode="auto">
          <a:xfrm>
            <a:off x="3352800" y="35052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35862" name="TextBox 67"/>
          <p:cNvSpPr txBox="1">
            <a:spLocks noChangeArrowheads="1"/>
          </p:cNvSpPr>
          <p:nvPr/>
        </p:nvSpPr>
        <p:spPr bwMode="auto">
          <a:xfrm>
            <a:off x="1600200" y="42672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401094" y="43807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1524000" y="44958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4.5?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3962400" y="45720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Damage to poorly constructed buildings</a:t>
            </a:r>
          </a:p>
        </p:txBody>
      </p:sp>
      <p:cxnSp>
        <p:nvCxnSpPr>
          <p:cNvPr id="71" name="Straight Arrow Connector 70"/>
          <p:cNvCxnSpPr>
            <a:stCxn id="68" idx="3"/>
            <a:endCxn id="69" idx="1"/>
          </p:cNvCxnSpPr>
          <p:nvPr/>
        </p:nvCxnSpPr>
        <p:spPr>
          <a:xfrm>
            <a:off x="3505200" y="49149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7" name="TextBox 66"/>
          <p:cNvSpPr txBox="1">
            <a:spLocks noChangeArrowheads="1"/>
          </p:cNvSpPr>
          <p:nvPr/>
        </p:nvSpPr>
        <p:spPr bwMode="auto">
          <a:xfrm>
            <a:off x="3352800" y="44958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35868" name="TextBox 67"/>
          <p:cNvSpPr txBox="1">
            <a:spLocks noChangeArrowheads="1"/>
          </p:cNvSpPr>
          <p:nvPr/>
        </p:nvSpPr>
        <p:spPr bwMode="auto">
          <a:xfrm>
            <a:off x="1447800" y="51816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401094" y="54475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990600" y="5562600"/>
            <a:ext cx="36576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No destruction of buildings</a:t>
            </a:r>
          </a:p>
        </p:txBody>
      </p:sp>
      <p:cxnSp>
        <p:nvCxnSpPr>
          <p:cNvPr id="137" name="Elbow Connector 136"/>
          <p:cNvCxnSpPr>
            <a:stCxn id="25" idx="3"/>
          </p:cNvCxnSpPr>
          <p:nvPr/>
        </p:nvCxnSpPr>
        <p:spPr>
          <a:xfrm flipH="1">
            <a:off x="2590800" y="1714500"/>
            <a:ext cx="5029200" cy="4533900"/>
          </a:xfrm>
          <a:prstGeom prst="bentConnector3">
            <a:avLst>
              <a:gd name="adj1" fmla="val -189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286794" y="6095206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3" idx="3"/>
          </p:cNvCxnSpPr>
          <p:nvPr/>
        </p:nvCxnSpPr>
        <p:spPr>
          <a:xfrm flipH="1">
            <a:off x="2590800" y="2781300"/>
            <a:ext cx="5029200" cy="3467100"/>
          </a:xfrm>
          <a:prstGeom prst="bentConnector3">
            <a:avLst>
              <a:gd name="adj1" fmla="val -153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3" idx="3"/>
          </p:cNvCxnSpPr>
          <p:nvPr/>
        </p:nvCxnSpPr>
        <p:spPr>
          <a:xfrm flipH="1">
            <a:off x="2590800" y="3848100"/>
            <a:ext cx="5029200" cy="2400300"/>
          </a:xfrm>
          <a:prstGeom prst="bentConnector3">
            <a:avLst>
              <a:gd name="adj1" fmla="val -113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9" idx="3"/>
          </p:cNvCxnSpPr>
          <p:nvPr/>
        </p:nvCxnSpPr>
        <p:spPr>
          <a:xfrm flipH="1">
            <a:off x="2590800" y="4914900"/>
            <a:ext cx="5029200" cy="1333500"/>
          </a:xfrm>
          <a:prstGeom prst="bentConnector3">
            <a:avLst>
              <a:gd name="adj1" fmla="val -70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3600" smtClean="0">
                <a:latin typeface="Consolas" pitchFamily="49" charset="0"/>
              </a:rPr>
              <a:t>,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</a:rPr>
              <a:t>else if </a:t>
            </a:r>
            <a:r>
              <a:rPr lang="en-US" sz="3600" smtClean="0"/>
              <a:t>multiway branching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CD13608-C2DE-4D42-BC33-970C993E5F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latin typeface="Consolas" pitchFamily="49" charset="0"/>
              </a:rPr>
              <a:t> (richter &gt;= 8.0)   </a:t>
            </a:r>
            <a:r>
              <a:rPr lang="en-US" sz="1700" kern="0" dirty="0">
                <a:solidFill>
                  <a:srgbClr val="00B050"/>
                </a:solidFill>
                <a:latin typeface="Consolas" pitchFamily="49" charset="0"/>
              </a:rPr>
              <a:t>// Handle the ‘special case’ first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  System.out.println("Most structures fall");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else if </a:t>
            </a:r>
            <a:r>
              <a:rPr lang="en-US" sz="1700" kern="0" dirty="0">
                <a:latin typeface="Consolas" pitchFamily="49" charset="0"/>
              </a:rPr>
              <a:t>(richter &gt;= 7.0)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  System.out.println("Many buildings destroyed");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else if </a:t>
            </a:r>
            <a:r>
              <a:rPr lang="en-US" sz="1700" kern="0" dirty="0">
                <a:latin typeface="Consolas" pitchFamily="49" charset="0"/>
              </a:rPr>
              <a:t>(richter &gt;= 6.0)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  System.out.println("Many buildings damaged, some collapse");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else if </a:t>
            </a:r>
            <a:r>
              <a:rPr lang="en-US" sz="1700" kern="0" dirty="0">
                <a:latin typeface="Consolas" pitchFamily="49" charset="0"/>
              </a:rPr>
              <a:t>(richter &gt;= 4.5)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  System.out.println("Damage to poorly constructed buildings");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n-US" sz="1700" kern="0" dirty="0">
                <a:solidFill>
                  <a:srgbClr val="0033CC"/>
                </a:solidFill>
                <a:latin typeface="Consolas" pitchFamily="49" charset="0"/>
              </a:rPr>
              <a:t>    </a:t>
            </a:r>
            <a:r>
              <a:rPr lang="en-US" sz="1700" kern="0" dirty="0">
                <a:solidFill>
                  <a:srgbClr val="00B050"/>
                </a:solidFill>
                <a:latin typeface="Consolas" pitchFamily="49" charset="0"/>
              </a:rPr>
              <a:t>// so that the ‘general case’ can be handled last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  System.out.println("No destruction of buildings");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sz="3600" smtClean="0"/>
              <a:t>What is wrong with this code?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9C6B088-CE05-48F8-BD5D-E4F047518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(richter &gt;= 8.0)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System.out.println("Most structures fall");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(richter &gt;= 7.0)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System.out.println("Many buildings destroyed");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(richter &gt;= 6.0)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System.out.println("Many buildings damaged, some collapse");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(richter &gt;= 4.5)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  System.out.println("Damage to poorly constructed buildings");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sz="3600" smtClean="0"/>
              <a:t>Another way to multiway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3C7ED03-FBE3-4CFE-9FAC-861DDBF1E86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05200" y="1981200"/>
            <a:ext cx="5486400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digit = . . .;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switch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(digit)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1: digitName = "one";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2: digitName = "two";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3: digitName = "three";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4: digitName = "four";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5: digitName = "five";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6: digitName = "six";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7: digitName = "seven";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8: digitName = "eight";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9: digitName = "nine";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default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: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kern="0" dirty="0">
                <a:latin typeface="Consolas" pitchFamily="49" charset="0"/>
              </a:rPr>
              <a:t>digitName = "";  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3891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762000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</a:rPr>
              <a:t>switch</a:t>
            </a:r>
            <a:r>
              <a:rPr lang="en-US" sz="2800" smtClean="0"/>
              <a:t> statement chooses a 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</a:rPr>
              <a:t>case</a:t>
            </a:r>
            <a:r>
              <a:rPr lang="en-US" sz="2800" smtClean="0"/>
              <a:t> based on  an integer value.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break</a:t>
            </a:r>
            <a:r>
              <a:rPr lang="en-US" sz="2800" kern="0" dirty="0">
                <a:latin typeface="+mn-lt"/>
                <a:cs typeface="+mn-cs"/>
              </a:rPr>
              <a:t> ends each </a:t>
            </a: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case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default</a:t>
            </a:r>
            <a:r>
              <a:rPr lang="en-US" sz="28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 </a:t>
            </a:r>
            <a:r>
              <a:rPr lang="en-US" sz="2800" kern="0" dirty="0">
                <a:solidFill>
                  <a:srgbClr val="333333"/>
                </a:solidFill>
                <a:latin typeface="+mn-lt"/>
                <a:cs typeface="+mn-cs"/>
              </a:rPr>
              <a:t>catches all other values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152400" y="5181600"/>
            <a:ext cx="33528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If the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</a:rPr>
              <a:t>break</a:t>
            </a:r>
            <a:r>
              <a:rPr lang="en-US" sz="2000"/>
              <a:t> is missing, the case </a:t>
            </a:r>
            <a:r>
              <a:rPr lang="en-US" sz="2000" i="1"/>
              <a:t>falls through</a:t>
            </a:r>
            <a:r>
              <a:rPr lang="en-US" sz="2000"/>
              <a:t> to the next case’s statements.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/>
              <a:t>Statement</a:t>
            </a:r>
          </a:p>
          <a:p>
            <a:r>
              <a:rPr lang="en-US" smtClean="0"/>
              <a:t>Comparing Numbers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and Strings</a:t>
            </a:r>
          </a:p>
          <a:p>
            <a:r>
              <a:rPr lang="en-US" smtClean="0"/>
              <a:t>Multiple Alternatives</a:t>
            </a:r>
          </a:p>
          <a:p>
            <a:r>
              <a:rPr lang="en-US" smtClean="0"/>
              <a:t>Nested Branches</a:t>
            </a:r>
          </a:p>
          <a:p>
            <a:r>
              <a:rPr lang="en-US" smtClean="0"/>
              <a:t>Boolean Variables and Operators</a:t>
            </a:r>
          </a:p>
          <a:p>
            <a:r>
              <a:rPr lang="en-US" smtClean="0"/>
              <a:t>Application: Input Validation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6DC1FF0-76DE-4E61-B8D9-97C4087AD6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143000"/>
            <a:ext cx="40211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3.4 Nested Branches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2895600"/>
          </a:xfrm>
        </p:spPr>
        <p:txBody>
          <a:bodyPr/>
          <a:lstStyle/>
          <a:p>
            <a:pPr>
              <a:spcBef>
                <a:spcPts val="400"/>
              </a:spcBef>
              <a:defRPr/>
            </a:pPr>
            <a:r>
              <a:rPr lang="en-US" dirty="0" smtClean="0"/>
              <a:t>You can </a:t>
            </a:r>
            <a:r>
              <a:rPr lang="en-US" i="1" dirty="0" smtClean="0"/>
              <a:t>nest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en-US" dirty="0" smtClean="0"/>
              <a:t> inside either branch of an </a:t>
            </a:r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statement. </a:t>
            </a:r>
          </a:p>
          <a:p>
            <a:pPr>
              <a:spcBef>
                <a:spcPts val="400"/>
              </a:spcBef>
              <a:defRPr/>
            </a:pPr>
            <a:r>
              <a:rPr lang="en-US" dirty="0" smtClean="0">
                <a:latin typeface="+mj-lt"/>
              </a:rPr>
              <a:t>Simple example:  Ordering drinks</a:t>
            </a:r>
          </a:p>
          <a:p>
            <a:pPr lvl="1">
              <a:spcBef>
                <a:spcPts val="200"/>
              </a:spcBef>
              <a:defRPr/>
            </a:pPr>
            <a:r>
              <a:rPr lang="en-US" dirty="0" smtClean="0">
                <a:latin typeface="+mj-lt"/>
              </a:rPr>
              <a:t>Ask the customer for their drink order</a:t>
            </a:r>
          </a:p>
          <a:p>
            <a:pPr lvl="1">
              <a:spcBef>
                <a:spcPts val="200"/>
              </a:spcBef>
              <a:defRPr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+mj-lt"/>
              </a:rPr>
              <a:t> customer orders wine</a:t>
            </a:r>
          </a:p>
          <a:p>
            <a:pPr lvl="2">
              <a:spcBef>
                <a:spcPts val="200"/>
              </a:spcBef>
              <a:defRPr/>
            </a:pPr>
            <a:r>
              <a:rPr lang="en-US" dirty="0" smtClean="0">
                <a:latin typeface="+mj-lt"/>
              </a:rPr>
              <a:t>Ask customer for ID</a:t>
            </a:r>
          </a:p>
          <a:p>
            <a:pPr lvl="2">
              <a:spcBef>
                <a:spcPts val="200"/>
              </a:spcBef>
              <a:defRPr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+mj-lt"/>
              </a:rPr>
              <a:t> customer’s age is 21 or over</a:t>
            </a:r>
          </a:p>
          <a:p>
            <a:pPr lvl="3">
              <a:spcBef>
                <a:spcPts val="200"/>
              </a:spcBef>
              <a:defRPr/>
            </a:pPr>
            <a:r>
              <a:rPr lang="en-US" dirty="0" smtClean="0">
                <a:latin typeface="+mj-lt"/>
              </a:rPr>
              <a:t>Serve wine</a:t>
            </a:r>
          </a:p>
          <a:p>
            <a:pPr lvl="2">
              <a:spcBef>
                <a:spcPts val="200"/>
              </a:spcBef>
              <a:defRPr/>
            </a:pPr>
            <a:r>
              <a:rPr lang="en-US" dirty="0" smtClean="0">
                <a:latin typeface="+mj-lt"/>
              </a:rPr>
              <a:t>Else</a:t>
            </a:r>
          </a:p>
          <a:p>
            <a:pPr lvl="3">
              <a:spcBef>
                <a:spcPts val="200"/>
              </a:spcBef>
              <a:defRPr/>
            </a:pPr>
            <a:r>
              <a:rPr lang="en-US" dirty="0" smtClean="0">
                <a:latin typeface="+mj-lt"/>
              </a:rPr>
              <a:t>Politely explain the law to the customer</a:t>
            </a:r>
          </a:p>
          <a:p>
            <a:pPr lvl="1">
              <a:spcBef>
                <a:spcPts val="200"/>
              </a:spcBef>
              <a:defRPr/>
            </a:pPr>
            <a:r>
              <a:rPr lang="en-US" dirty="0" smtClean="0">
                <a:latin typeface="+mj-lt"/>
              </a:rPr>
              <a:t>Else</a:t>
            </a:r>
          </a:p>
          <a:p>
            <a:pPr lvl="2">
              <a:spcBef>
                <a:spcPts val="200"/>
              </a:spcBef>
              <a:defRPr/>
            </a:pPr>
            <a:r>
              <a:rPr lang="en-US" dirty="0" smtClean="0">
                <a:latin typeface="+mj-lt"/>
              </a:rPr>
              <a:t>Serve customers a non-alcoholic drink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C61B795-97B9-4A5C-90B9-BCA943E46F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 of a Nested </a:t>
            </a:r>
            <a:r>
              <a:rPr lang="en-US" smtClean="0">
                <a:solidFill>
                  <a:srgbClr val="C00000"/>
                </a:solidFill>
              </a:rPr>
              <a:t>if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895CAE3-65F9-4CC4-A3B8-83145432E1B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143000" y="1219200"/>
            <a:ext cx="2971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Ask for order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2098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Wine?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438401" y="2019300"/>
            <a:ext cx="3810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438400"/>
            <a:ext cx="11430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Get ID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705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766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&gt;= 21?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290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 wine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733800" y="4572000"/>
            <a:ext cx="1447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Read law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305301" y="31242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719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4305301" y="44196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6" name="TextBox 66"/>
          <p:cNvSpPr txBox="1">
            <a:spLocks noChangeArrowheads="1"/>
          </p:cNvSpPr>
          <p:nvPr/>
        </p:nvSpPr>
        <p:spPr bwMode="auto">
          <a:xfrm>
            <a:off x="3200400" y="2209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40977" name="TextBox 67"/>
          <p:cNvSpPr txBox="1">
            <a:spLocks noChangeArrowheads="1"/>
          </p:cNvSpPr>
          <p:nvPr/>
        </p:nvSpPr>
        <p:spPr bwMode="auto">
          <a:xfrm>
            <a:off x="1828800" y="32766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40978" name="TextBox 68"/>
          <p:cNvSpPr txBox="1">
            <a:spLocks noChangeArrowheads="1"/>
          </p:cNvSpPr>
          <p:nvPr/>
        </p:nvSpPr>
        <p:spPr bwMode="auto">
          <a:xfrm>
            <a:off x="5181600" y="3352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34" idx="0"/>
          </p:cNvCxnSpPr>
          <p:nvPr/>
        </p:nvCxnSpPr>
        <p:spPr>
          <a:xfrm rot="5400000">
            <a:off x="2209801" y="3619500"/>
            <a:ext cx="8382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1981200" y="6019800"/>
            <a:ext cx="12954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40981" name="TextBox 77"/>
          <p:cNvSpPr txBox="1">
            <a:spLocks noChangeArrowheads="1"/>
          </p:cNvSpPr>
          <p:nvPr/>
        </p:nvSpPr>
        <p:spPr bwMode="auto">
          <a:xfrm>
            <a:off x="4648200" y="41910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88" name="Straight Arrow Connector 87"/>
          <p:cNvCxnSpPr>
            <a:stCxn id="38" idx="2"/>
          </p:cNvCxnSpPr>
          <p:nvPr/>
        </p:nvCxnSpPr>
        <p:spPr>
          <a:xfrm rot="5400000">
            <a:off x="3810000" y="2971800"/>
            <a:ext cx="1676400" cy="3962400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0" idx="2"/>
          </p:cNvCxnSpPr>
          <p:nvPr/>
        </p:nvCxnSpPr>
        <p:spPr>
          <a:xfrm rot="5400000">
            <a:off x="3448050" y="4400550"/>
            <a:ext cx="228600" cy="17907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905000" y="4038600"/>
            <a:ext cx="1447800" cy="914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 non-Alcoholic drink</a:t>
            </a:r>
          </a:p>
        </p:txBody>
      </p:sp>
      <p:cxnSp>
        <p:nvCxnSpPr>
          <p:cNvPr id="55" name="Straight Arrow Connector 54"/>
          <p:cNvCxnSpPr>
            <a:stCxn id="34" idx="2"/>
            <a:endCxn id="72" idx="0"/>
          </p:cNvCxnSpPr>
          <p:nvPr/>
        </p:nvCxnSpPr>
        <p:spPr>
          <a:xfrm rot="5400000">
            <a:off x="2095501" y="5486400"/>
            <a:ext cx="10668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6" name="Content Placeholder 2"/>
          <p:cNvSpPr>
            <a:spLocks noGrp="1"/>
          </p:cNvSpPr>
          <p:nvPr>
            <p:ph idx="1"/>
          </p:nvPr>
        </p:nvSpPr>
        <p:spPr>
          <a:xfrm>
            <a:off x="4953000" y="1143000"/>
            <a:ext cx="3962400" cy="1143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smtClean="0"/>
              <a:t>Nested</a:t>
            </a:r>
            <a:r>
              <a:rPr lang="en-US" sz="2800" smtClean="0">
                <a:solidFill>
                  <a:srgbClr val="0033CC"/>
                </a:solidFill>
              </a:rPr>
              <a:t> </a:t>
            </a:r>
            <a:r>
              <a:rPr lang="en-US" sz="2800" smtClean="0">
                <a:solidFill>
                  <a:srgbClr val="C00000"/>
                </a:solidFill>
              </a:rPr>
              <a:t>if-else</a:t>
            </a:r>
            <a:r>
              <a:rPr lang="en-US" sz="2800" smtClean="0"/>
              <a:t> inside true branch of an </a:t>
            </a:r>
            <a:r>
              <a:rPr lang="en-US" sz="2800" smtClean="0">
                <a:solidFill>
                  <a:srgbClr val="C00000"/>
                </a:solidFill>
              </a:rPr>
              <a:t>if</a:t>
            </a:r>
            <a:r>
              <a:rPr lang="en-US" sz="2800" smtClean="0">
                <a:solidFill>
                  <a:srgbClr val="0033CC"/>
                </a:solidFill>
              </a:rPr>
              <a:t> </a:t>
            </a:r>
            <a:r>
              <a:rPr lang="en-US" sz="2800" smtClean="0"/>
              <a:t>statement. </a:t>
            </a:r>
          </a:p>
          <a:p>
            <a:pPr lvl="1">
              <a:spcBef>
                <a:spcPts val="400"/>
              </a:spcBef>
            </a:pPr>
            <a:r>
              <a:rPr lang="en-US" sz="2400" smtClean="0"/>
              <a:t>Three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0038" y="1676400"/>
            <a:ext cx="613251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Tax Example:  Nested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mtClean="0"/>
              <a:t>s</a:t>
            </a:r>
            <a:endParaRPr lang="en-US" smtClean="0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5940DDE-617D-4DAD-A86E-212A6E086F2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1990" name="Content Placeholder 12"/>
          <p:cNvSpPr>
            <a:spLocks noGrp="1"/>
          </p:cNvSpPr>
          <p:nvPr>
            <p:ph idx="1"/>
          </p:nvPr>
        </p:nvSpPr>
        <p:spPr>
          <a:xfrm>
            <a:off x="304800" y="1066800"/>
            <a:ext cx="5562600" cy="2438400"/>
          </a:xfrm>
        </p:spPr>
        <p:txBody>
          <a:bodyPr/>
          <a:lstStyle/>
          <a:p>
            <a:r>
              <a:rPr lang="en-US" sz="2800" smtClean="0"/>
              <a:t>Four outcomes (branches)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Single</a:t>
            </a:r>
          </a:p>
          <a:p>
            <a:pPr lvl="2"/>
            <a:r>
              <a:rPr lang="en-US" sz="2000" smtClean="0"/>
              <a:t>&lt;= 32000</a:t>
            </a:r>
          </a:p>
          <a:p>
            <a:pPr lvl="2"/>
            <a:r>
              <a:rPr lang="en-US" sz="2000" smtClean="0"/>
              <a:t>&gt; 32000</a:t>
            </a:r>
          </a:p>
          <a:p>
            <a:pPr lvl="1"/>
            <a:r>
              <a:rPr lang="en-US" sz="2400" smtClean="0"/>
              <a:t>Married</a:t>
            </a:r>
          </a:p>
          <a:p>
            <a:pPr lvl="2"/>
            <a:r>
              <a:rPr lang="en-US" sz="2000" smtClean="0"/>
              <a:t> &lt;= 64000</a:t>
            </a:r>
          </a:p>
          <a:p>
            <a:pPr lvl="2"/>
            <a:r>
              <a:rPr lang="en-US" sz="2000" smtClean="0"/>
              <a:t>&gt; 64000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72771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Flowchart for Tax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7D793FC-A985-49B3-8E86-94CCD173823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3014" name="Content Placeholder 6"/>
          <p:cNvSpPr>
            <a:spLocks noGrp="1"/>
          </p:cNvSpPr>
          <p:nvPr>
            <p:ph idx="1"/>
          </p:nvPr>
        </p:nvSpPr>
        <p:spPr>
          <a:xfrm>
            <a:off x="304800" y="5181600"/>
            <a:ext cx="8458200" cy="914400"/>
          </a:xfrm>
        </p:spPr>
        <p:txBody>
          <a:bodyPr/>
          <a:lstStyle/>
          <a:p>
            <a:r>
              <a:rPr lang="en-US" smtClean="0"/>
              <a:t>Four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TaxCalculator.java</a:t>
            </a:r>
            <a:r>
              <a:rPr lang="en-US" smtClean="0"/>
              <a:t>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9DCE4BF-E250-43FD-AFEA-1EB7CEC6AD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5532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TaxCalculator.java </a:t>
            </a:r>
            <a:r>
              <a:rPr lang="en-US" smtClean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4E0FC9E-F4EC-4E0D-BA76-066274ABED7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143000"/>
          </a:xfrm>
        </p:spPr>
        <p:txBody>
          <a:bodyPr/>
          <a:lstStyle/>
          <a:p>
            <a:r>
              <a:rPr lang="en-US" smtClean="0"/>
              <a:t>The ‘True’ branch (Married)</a:t>
            </a:r>
          </a:p>
          <a:p>
            <a:pPr lvl="1"/>
            <a:r>
              <a:rPr lang="en-US" smtClean="0"/>
              <a:t>Two branches within this branch</a:t>
            </a:r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67437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TaxCalculator.java </a:t>
            </a:r>
            <a:r>
              <a:rPr lang="en-US" smtClean="0"/>
              <a:t>(3)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E615403-CBD7-4AE4-B9EC-180ED13E4D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6085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143000"/>
          </a:xfrm>
        </p:spPr>
        <p:txBody>
          <a:bodyPr/>
          <a:lstStyle/>
          <a:p>
            <a:r>
              <a:rPr lang="en-US" smtClean="0"/>
              <a:t>The ‘False’ branch (not Married)</a:t>
            </a:r>
          </a:p>
        </p:txBody>
      </p:sp>
      <p:pic>
        <p:nvPicPr>
          <p:cNvPr id="4608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72151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14600"/>
            <a:ext cx="4048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905000"/>
            <a:ext cx="2168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Hand-Tracing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Hand-tracing helps you understand whether a program works correctly</a:t>
            </a:r>
          </a:p>
          <a:p>
            <a:r>
              <a:rPr lang="en-US" sz="2800" smtClean="0"/>
              <a:t>Create a table of key variables</a:t>
            </a:r>
          </a:p>
          <a:p>
            <a:pPr lvl="1"/>
            <a:r>
              <a:rPr lang="en-US" sz="2400" smtClean="0"/>
              <a:t>Use pencil and paper to track their values</a:t>
            </a:r>
          </a:p>
          <a:p>
            <a:r>
              <a:rPr lang="en-US" sz="2800" smtClean="0"/>
              <a:t>Works with pseudocode or code</a:t>
            </a:r>
          </a:p>
          <a:p>
            <a:pPr lvl="1"/>
            <a:r>
              <a:rPr lang="en-US" sz="2400" smtClean="0"/>
              <a:t>Track location with a marker such as a 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   paper clip</a:t>
            </a:r>
          </a:p>
          <a:p>
            <a:r>
              <a:rPr lang="en-US" sz="2800" smtClean="0"/>
              <a:t>Use example input values that:</a:t>
            </a:r>
          </a:p>
          <a:p>
            <a:pPr lvl="1"/>
            <a:r>
              <a:rPr lang="en-US" sz="2400" smtClean="0"/>
              <a:t>You know what the correct outcome should be</a:t>
            </a:r>
          </a:p>
          <a:p>
            <a:pPr lvl="1"/>
            <a:r>
              <a:rPr lang="en-US" sz="2400" smtClean="0"/>
              <a:t>Will test each branch of your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5B96DE9-9B00-4228-95A7-505C25FDB2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Hand Tracing Tax Example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CF00BF2-1FAA-42EE-9017-58659700ED8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81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41243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Content Placeholder 7"/>
          <p:cNvSpPr>
            <a:spLocks noGrp="1"/>
          </p:cNvSpPr>
          <p:nvPr>
            <p:ph idx="1"/>
          </p:nvPr>
        </p:nvSpPr>
        <p:spPr>
          <a:xfrm>
            <a:off x="4800600" y="1143000"/>
            <a:ext cx="3962400" cy="1143000"/>
          </a:xfrm>
        </p:spPr>
        <p:txBody>
          <a:bodyPr/>
          <a:lstStyle/>
          <a:p>
            <a:r>
              <a:rPr lang="en-US" smtClean="0"/>
              <a:t>Setup</a:t>
            </a:r>
          </a:p>
          <a:p>
            <a:pPr lvl="1"/>
            <a:r>
              <a:rPr lang="en-US" smtClean="0"/>
              <a:t>Table of variables</a:t>
            </a:r>
          </a:p>
          <a:p>
            <a:pPr lvl="1"/>
            <a:r>
              <a:rPr lang="en-US" smtClean="0"/>
              <a:t>Initial values</a:t>
            </a:r>
          </a:p>
        </p:txBody>
      </p:sp>
      <p:pic>
        <p:nvPicPr>
          <p:cNvPr id="4813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52371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Hand Tracing Tax Example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7C2AC6D-BE54-46ED-A81C-F10407FC8D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41624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Content Placeholder 7"/>
          <p:cNvSpPr>
            <a:spLocks noGrp="1"/>
          </p:cNvSpPr>
          <p:nvPr>
            <p:ph idx="1"/>
          </p:nvPr>
        </p:nvSpPr>
        <p:spPr>
          <a:xfrm>
            <a:off x="4800600" y="1143000"/>
            <a:ext cx="3962400" cy="1143000"/>
          </a:xfrm>
        </p:spPr>
        <p:txBody>
          <a:bodyPr/>
          <a:lstStyle/>
          <a:p>
            <a:r>
              <a:rPr lang="en-US" smtClean="0"/>
              <a:t>Input variables</a:t>
            </a:r>
          </a:p>
          <a:p>
            <a:pPr lvl="1"/>
            <a:r>
              <a:rPr lang="en-US" smtClean="0"/>
              <a:t>From user </a:t>
            </a:r>
          </a:p>
          <a:p>
            <a:pPr lvl="1"/>
            <a:r>
              <a:rPr lang="en-US" smtClean="0"/>
              <a:t>Update table</a:t>
            </a:r>
          </a:p>
        </p:txBody>
      </p:sp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0"/>
            <a:ext cx="81534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304800" y="4724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Because marital status is not </a:t>
            </a:r>
            <a:r>
              <a:rPr lang="en-US" sz="2800" kern="0" dirty="0">
                <a:latin typeface="Consolas" pitchFamily="49" charset="0"/>
                <a:cs typeface="Consolas" pitchFamily="49" charset="0"/>
              </a:rPr>
              <a:t>“s”</a:t>
            </a:r>
            <a:r>
              <a:rPr lang="en-US" sz="2800" kern="0" dirty="0">
                <a:latin typeface="+mn-lt"/>
                <a:cs typeface="+mn-cs"/>
              </a:rPr>
              <a:t> we skip to the </a:t>
            </a:r>
            <a:r>
              <a:rPr lang="en-US" sz="2800" kern="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kern="0" dirty="0">
                <a:latin typeface="+mn-lt"/>
                <a:cs typeface="+mn-cs"/>
              </a:rPr>
              <a:t> on line 41 </a:t>
            </a:r>
            <a:endParaRPr lang="en-US" sz="2400" kern="0" dirty="0">
              <a:latin typeface="+mn-lt"/>
            </a:endParaRPr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257800"/>
            <a:ext cx="433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5943600"/>
            <a:ext cx="16113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3.1 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800" dirty="0" smtClean="0"/>
              <a:t>A computer program often needs to make decisions based on input, or circumstances.</a:t>
            </a:r>
          </a:p>
          <a:p>
            <a:r>
              <a:rPr lang="en-US" sz="2800" dirty="0" smtClean="0"/>
              <a:t>For example, buildings often ‘skip’ the 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floor, and elevators should too.</a:t>
            </a:r>
          </a:p>
          <a:p>
            <a:pPr lvl="1"/>
            <a:r>
              <a:rPr lang="en-US" sz="2400" dirty="0" smtClean="0"/>
              <a:t>The 14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floor is really the 13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floor</a:t>
            </a:r>
          </a:p>
          <a:p>
            <a:pPr lvl="1"/>
            <a:r>
              <a:rPr lang="en-US" sz="2400" dirty="0" smtClean="0"/>
              <a:t>So every floor above 12 is really ‘floor - 1’</a:t>
            </a:r>
          </a:p>
          <a:p>
            <a:pPr lvl="2"/>
            <a:r>
              <a:rPr lang="en-US" sz="2000" dirty="0" smtClean="0"/>
              <a:t>If floor &gt; 12, Actual floor = floor - 1</a:t>
            </a:r>
            <a:endParaRPr lang="en-US" sz="2800" dirty="0" smtClean="0"/>
          </a:p>
          <a:p>
            <a:r>
              <a:rPr lang="en-US" sz="2800" dirty="0" smtClean="0"/>
              <a:t>The two keywords of the if statement are: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if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pPr lvl="1"/>
            <a:endParaRPr lang="en-US" sz="2400" dirty="0" smtClean="0"/>
          </a:p>
          <a:p>
            <a:pPr lvl="1"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EF581A6-EDF4-40CB-8775-86D31A45739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2895600" y="4953000"/>
            <a:ext cx="47244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</a:t>
            </a:r>
            <a:r>
              <a:rPr lang="en-US" sz="2000">
                <a:latin typeface="Consolas" pitchFamily="49" charset="0"/>
              </a:rPr>
              <a:t>if</a:t>
            </a:r>
            <a:r>
              <a:rPr lang="en-US" sz="2000"/>
              <a:t> statement allows a program to carry out different actions depending on the nature of the data to be processed.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590800"/>
            <a:ext cx="21939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Hand Tracing Tax Example (3)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B298476-B19A-4B55-854C-2F0C541AFA5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181" name="Content Placeholder 7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1143000"/>
          </a:xfrm>
        </p:spPr>
        <p:txBody>
          <a:bodyPr/>
          <a:lstStyle/>
          <a:p>
            <a:r>
              <a:rPr lang="en-US" sz="2800" smtClean="0"/>
              <a:t>Because income is not &lt;= 64000, we move to the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else</a:t>
            </a:r>
            <a:r>
              <a:rPr lang="en-US" sz="2800" smtClean="0"/>
              <a:t> clause on line 47</a:t>
            </a:r>
          </a:p>
          <a:p>
            <a:pPr lvl="1"/>
            <a:r>
              <a:rPr lang="en-US" sz="2400" smtClean="0"/>
              <a:t>Update variables on lines 49 and 50</a:t>
            </a:r>
          </a:p>
          <a:p>
            <a:pPr lvl="1"/>
            <a:r>
              <a:rPr lang="en-US" sz="2400" smtClean="0"/>
              <a:t>Use constants</a:t>
            </a:r>
          </a:p>
        </p:txBody>
      </p:sp>
      <p:pic>
        <p:nvPicPr>
          <p:cNvPr id="5018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05200"/>
            <a:ext cx="6324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743200"/>
            <a:ext cx="4181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Hand Tracing Tax Example (4)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00A53D7-3C85-4239-B814-A5D0D19DEC8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5095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Content Placeholder 7"/>
          <p:cNvSpPr>
            <a:spLocks noGrp="1"/>
          </p:cNvSpPr>
          <p:nvPr>
            <p:ph idx="1"/>
          </p:nvPr>
        </p:nvSpPr>
        <p:spPr>
          <a:xfrm>
            <a:off x="5791200" y="1143000"/>
            <a:ext cx="3124200" cy="1143000"/>
          </a:xfrm>
        </p:spPr>
        <p:txBody>
          <a:bodyPr/>
          <a:lstStyle/>
          <a:p>
            <a:r>
              <a:rPr lang="en-US" smtClean="0"/>
              <a:t>Output</a:t>
            </a:r>
          </a:p>
          <a:p>
            <a:pPr lvl="1"/>
            <a:r>
              <a:rPr lang="en-US" smtClean="0"/>
              <a:t>Calculate</a:t>
            </a:r>
          </a:p>
          <a:p>
            <a:pPr lvl="1"/>
            <a:r>
              <a:rPr lang="en-US" smtClean="0"/>
              <a:t>As expected?</a:t>
            </a:r>
          </a:p>
        </p:txBody>
      </p:sp>
      <p:pic>
        <p:nvPicPr>
          <p:cNvPr id="5120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5851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Test Cases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Choose input values that:</a:t>
            </a:r>
          </a:p>
          <a:p>
            <a:pPr lvl="1"/>
            <a:r>
              <a:rPr lang="en-US" sz="2400" smtClean="0"/>
              <a:t>Test boundary cases and 0 values</a:t>
            </a:r>
          </a:p>
          <a:p>
            <a:pPr lvl="1"/>
            <a:r>
              <a:rPr lang="en-US" sz="2400" smtClean="0"/>
              <a:t>Test each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6E4CED5-786E-4B21-8BC2-6FCB5CA51B0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71437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6096000" y="1447800"/>
            <a:ext cx="2743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</a:t>
            </a:r>
            <a:r>
              <a:rPr lang="en-US" sz="2000" i="1"/>
              <a:t>boundary case </a:t>
            </a:r>
            <a:r>
              <a:rPr lang="en-US" sz="2000"/>
              <a:t>is a value that is tested in the code.</a:t>
            </a:r>
          </a:p>
        </p:txBody>
      </p:sp>
      <p:pic>
        <p:nvPicPr>
          <p:cNvPr id="5223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3.4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181CFA0-F7C3-4193-99A4-C1E0189F75E0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362200"/>
            <a:ext cx="86106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 shippingCharge = 5.00;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</a:t>
            </a:r>
            <a:r>
              <a:rPr lang="en-US" sz="2000" kern="0" dirty="0" smtClean="0">
                <a:solidFill>
                  <a:srgbClr val="00B0F0"/>
                </a:solidFill>
                <a:latin typeface="Consolas" pitchFamily="49" charset="0"/>
              </a:rPr>
              <a:t>€5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inside continental U.S</a:t>
            </a:r>
            <a:r>
              <a:rPr lang="en-US" sz="2000" kern="0" dirty="0">
                <a:latin typeface="Consolas" pitchFamily="49" charset="0"/>
              </a:rPr>
              <a:t>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(country.equals("USA"))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(state.equals("HI"))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shippingCharge = 10.00;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Hawaii is more expensive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else</a:t>
            </a:r>
            <a:r>
              <a:rPr lang="en-US" sz="2000" kern="0" dirty="0">
                <a:latin typeface="Consolas" pitchFamily="49" charset="0"/>
              </a:rPr>
              <a:t> // Pitfall!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shippingCharge = 20.00;  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As are foreign shipment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</a:endParaRP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371600"/>
          </a:xfrm>
        </p:spPr>
        <p:txBody>
          <a:bodyPr/>
          <a:lstStyle/>
          <a:p>
            <a:r>
              <a:rPr lang="en-US" sz="2800" dirty="0" smtClean="0"/>
              <a:t>The Dangling 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else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sz="2400" dirty="0" smtClean="0"/>
              <a:t>When an </a:t>
            </a:r>
            <a:r>
              <a:rPr lang="en-US" sz="240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z="2400" dirty="0" smtClean="0"/>
              <a:t> statement is nested inside another </a:t>
            </a:r>
            <a:r>
              <a:rPr lang="en-US" sz="2400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z="2400" dirty="0" smtClean="0"/>
              <a:t> statement, the following can occur: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indentation level suggests that the 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else</a:t>
            </a:r>
            <a:r>
              <a:rPr lang="en-US" sz="2400" dirty="0" smtClean="0"/>
              <a:t> is related to the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z="2400" dirty="0" smtClean="0"/>
              <a:t> country (“USA”)</a:t>
            </a:r>
          </a:p>
          <a:p>
            <a:pPr lvl="2"/>
            <a:r>
              <a:rPr lang="en-US" sz="2000" dirty="0" smtClean="0"/>
              <a:t>Else clauses always associate to the closest 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3.5 Boolean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324600" cy="2895600"/>
          </a:xfrm>
        </p:spPr>
        <p:txBody>
          <a:bodyPr/>
          <a:lstStyle/>
          <a:p>
            <a:pPr>
              <a:spcBef>
                <a:spcPts val="400"/>
              </a:spcBef>
              <a:defRPr/>
            </a:pPr>
            <a:r>
              <a:rPr lang="en-US" dirty="0" smtClean="0"/>
              <a:t>Boolean Variables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A Boolean variable is often called a flag because it can be either up (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en-US" sz="2400" dirty="0" smtClean="0">
                <a:ea typeface="+mn-ea"/>
                <a:cs typeface="+mn-cs"/>
              </a:rPr>
              <a:t>) or down (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r>
              <a:rPr lang="en-US" sz="2400" dirty="0" smtClean="0">
                <a:ea typeface="+mn-ea"/>
                <a:cs typeface="+mn-cs"/>
              </a:rPr>
              <a:t>).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boolean</a:t>
            </a:r>
            <a:r>
              <a:rPr lang="en-US" sz="2400" dirty="0" smtClean="0">
                <a:ea typeface="+mn-ea"/>
                <a:cs typeface="+mn-cs"/>
              </a:rPr>
              <a:t> is a Java data type</a:t>
            </a:r>
          </a:p>
          <a:p>
            <a:pPr lvl="2">
              <a:defRPr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boolean</a:t>
            </a:r>
            <a:r>
              <a:rPr lang="en-US" dirty="0" smtClean="0">
                <a:latin typeface="Consolas" pitchFamily="49" charset="0"/>
                <a:ea typeface="+mn-ea"/>
                <a:cs typeface="+mn-cs"/>
              </a:rPr>
              <a:t> failed = true;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Can be either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en-US" dirty="0" smtClean="0">
                <a:ea typeface="+mn-ea"/>
                <a:cs typeface="+mn-cs"/>
              </a:rPr>
              <a:t> or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endParaRPr lang="en-US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Boolean Operators: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||</a:t>
            </a:r>
          </a:p>
          <a:p>
            <a:pPr lvl="1">
              <a:spcBef>
                <a:spcPts val="400"/>
              </a:spcBef>
              <a:defRPr/>
            </a:pPr>
            <a:r>
              <a:rPr lang="en-US" dirty="0" smtClean="0"/>
              <a:t>They combine multiple conditions</a:t>
            </a:r>
          </a:p>
          <a:p>
            <a:pPr lvl="1">
              <a:spcBef>
                <a:spcPts val="400"/>
              </a:spcBef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dirty="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the </a:t>
            </a:r>
            <a:r>
              <a:rPr lang="en-US" i="1" dirty="0" smtClean="0">
                <a:latin typeface="+mj-lt"/>
              </a:rPr>
              <a:t>and</a:t>
            </a:r>
            <a:r>
              <a:rPr lang="en-US" dirty="0" smtClean="0">
                <a:latin typeface="+mj-lt"/>
              </a:rPr>
              <a:t> operator</a:t>
            </a:r>
          </a:p>
          <a:p>
            <a:pPr lvl="1">
              <a:spcBef>
                <a:spcPts val="400"/>
              </a:spcBef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dirty="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the </a:t>
            </a:r>
            <a:r>
              <a:rPr lang="en-US" i="1" dirty="0" smtClean="0">
                <a:latin typeface="+mj-lt"/>
              </a:rPr>
              <a:t>or</a:t>
            </a:r>
            <a:r>
              <a:rPr lang="en-US" dirty="0" smtClean="0">
                <a:latin typeface="+mj-lt"/>
              </a:rPr>
              <a:t> operator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E2ACBFB-7F2D-43C3-A19E-C7C36729730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295400"/>
            <a:ext cx="1952625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Testing Methods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1371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smtClean="0"/>
              <a:t>The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Character</a:t>
            </a:r>
            <a:r>
              <a:rPr lang="en-US" sz="2800" smtClean="0"/>
              <a:t> class has a number of handy methods that return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boolean</a:t>
            </a:r>
            <a:r>
              <a:rPr lang="en-US" sz="2800" smtClean="0"/>
              <a:t> value: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87642AF-A9F4-45FF-9C3F-B21DB38C145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2209800"/>
            <a:ext cx="3962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Character.isDigit</a:t>
            </a:r>
            <a:r>
              <a:rPr lang="en-US" sz="2000" kern="0" dirty="0">
                <a:latin typeface="Consolas" pitchFamily="49" charset="0"/>
              </a:rPr>
              <a:t>(ch))</a:t>
            </a:r>
            <a:endParaRPr lang="en-US" sz="2000" kern="0" dirty="0">
              <a:solidFill>
                <a:srgbClr val="C00000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...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819400"/>
            <a:ext cx="47466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Combined Conditions: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&amp;&amp;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828800"/>
          </a:xfrm>
        </p:spPr>
        <p:txBody>
          <a:bodyPr/>
          <a:lstStyle/>
          <a:p>
            <a:r>
              <a:rPr lang="en-US" smtClean="0"/>
              <a:t>Combining two conditions is often used in range checking</a:t>
            </a:r>
          </a:p>
          <a:p>
            <a:pPr lvl="1"/>
            <a:r>
              <a:rPr lang="en-US" smtClean="0"/>
              <a:t>Is a value between two other values?</a:t>
            </a:r>
          </a:p>
          <a:p>
            <a:r>
              <a:rPr lang="en-US" smtClean="0"/>
              <a:t>Both sides of the </a:t>
            </a:r>
            <a:r>
              <a:rPr lang="en-US" i="1" smtClean="0"/>
              <a:t>and</a:t>
            </a:r>
            <a:r>
              <a:rPr lang="en-US" smtClean="0"/>
              <a:t> must be true for the result to be 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979BAFA-878E-441F-BCAE-B9E7F16B97E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962400"/>
            <a:ext cx="46482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temp &lt; 100)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System.out.println("Liquid");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563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3533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Combined Conditions: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||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828800"/>
          </a:xfrm>
        </p:spPr>
        <p:txBody>
          <a:bodyPr/>
          <a:lstStyle/>
          <a:p>
            <a:r>
              <a:rPr lang="en-US" smtClean="0"/>
              <a:t>If only one of two conditions need to be true</a:t>
            </a:r>
          </a:p>
          <a:p>
            <a:pPr lvl="1"/>
            <a:r>
              <a:rPr lang="en-US" smtClean="0"/>
              <a:t>Is a value between two other values?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If either is true</a:t>
            </a:r>
          </a:p>
          <a:p>
            <a:pPr lvl="1"/>
            <a:r>
              <a:rPr lang="en-US" smtClean="0"/>
              <a:t>The result is 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BEF782-BD58-42F5-9E0C-43F15D69B64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362200"/>
            <a:ext cx="52578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(balance &gt; 100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sz="2000" kern="0" dirty="0">
                <a:latin typeface="Consolas" pitchFamily="49" charset="0"/>
              </a:rPr>
              <a:t> credit &gt; 100)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System.out.println(“Accepted");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573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276600"/>
            <a:ext cx="35052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not</a:t>
            </a:r>
            <a:r>
              <a:rPr lang="en-US" smtClean="0"/>
              <a:t> Operator: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!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828800"/>
          </a:xfrm>
        </p:spPr>
        <p:txBody>
          <a:bodyPr/>
          <a:lstStyle/>
          <a:p>
            <a:r>
              <a:rPr lang="en-US" smtClean="0"/>
              <a:t>If you need to invert a boolean variable or comparison, precede it with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!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If using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!</a:t>
            </a:r>
            <a:r>
              <a:rPr lang="en-US" smtClean="0"/>
              <a:t>, try to use simpler logic: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D14297D-AC25-4070-8F87-E70A0D3A3D3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209800"/>
            <a:ext cx="4953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!</a:t>
            </a:r>
            <a:r>
              <a:rPr lang="en-US" sz="2000" kern="0" dirty="0">
                <a:latin typeface="Consolas" pitchFamily="49" charset="0"/>
              </a:rPr>
              <a:t>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||</a:t>
            </a:r>
            <a:r>
              <a:rPr lang="en-US" sz="2000" kern="0" dirty="0">
                <a:latin typeface="Consolas" pitchFamily="49" charset="0"/>
              </a:rPr>
              <a:t> grade &lt; 60)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System.out.println(“Drop?");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90800"/>
            <a:ext cx="24304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581400"/>
            <a:ext cx="4953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!</a:t>
            </a:r>
            <a:r>
              <a:rPr lang="en-US" sz="2000" kern="0" dirty="0">
                <a:latin typeface="Consolas" pitchFamily="49" charset="0"/>
              </a:rPr>
              <a:t>(grade &lt; 60))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System.out.println(“Stay");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5410200"/>
            <a:ext cx="4953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(grade &gt;= 60))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295400"/>
            <a:ext cx="52578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and </a:t>
            </a:r>
            <a:r>
              <a:rPr lang="en-US" smtClean="0"/>
              <a:t>Flowchart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A749B17-D1D8-4147-9DD8-3691BE2F48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143000"/>
            <a:ext cx="46482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temp &lt; 100)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System.out.println("Liquid");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Flowchart of the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3600" smtClean="0"/>
              <a:t>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1AD1646-79DF-40DA-A02E-C78DBB2048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Content Placeholder 7"/>
          <p:cNvSpPr>
            <a:spLocks noGrp="1"/>
          </p:cNvSpPr>
          <p:nvPr>
            <p:ph idx="1"/>
          </p:nvPr>
        </p:nvSpPr>
        <p:spPr>
          <a:xfrm>
            <a:off x="304800" y="5257800"/>
            <a:ext cx="8458200" cy="990600"/>
          </a:xfrm>
        </p:spPr>
        <p:txBody>
          <a:bodyPr/>
          <a:lstStyle/>
          <a:p>
            <a:r>
              <a:rPr lang="en-US" sz="2800" smtClean="0"/>
              <a:t>One of the two branches is executed once</a:t>
            </a:r>
          </a:p>
          <a:p>
            <a:pPr lvl="1"/>
            <a:r>
              <a:rPr lang="en-US" sz="2400" smtClean="0"/>
              <a:t>True (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z="2400" smtClean="0"/>
              <a:t>) branch 	or 	False (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else</a:t>
            </a:r>
            <a:r>
              <a:rPr lang="en-US" sz="2400" smtClean="0"/>
              <a:t>) branch</a:t>
            </a:r>
          </a:p>
        </p:txBody>
      </p:sp>
      <p:pic>
        <p:nvPicPr>
          <p:cNvPr id="1434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54229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288" y="2438400"/>
            <a:ext cx="33004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58578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or</a:t>
            </a:r>
            <a:r>
              <a:rPr lang="en-US" smtClean="0"/>
              <a:t> Flowchart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92B5669-C024-4803-B6AB-9293D6A0F22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52800" y="4876800"/>
            <a:ext cx="52578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&lt;=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sz="2000" kern="0" dirty="0">
                <a:latin typeface="Consolas" pitchFamily="49" charset="0"/>
              </a:rPr>
              <a:t> temp &gt;= 100)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System.out.println(“Not Liquid");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Operator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6FB2BCA-FDB0-463B-911D-8D9EDDAD759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56638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Operator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B91AC1E-841B-4620-8846-15BA0105DF2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 cstate="print"/>
          <a:srcRect b="90466"/>
          <a:stretch>
            <a:fillRect/>
          </a:stretch>
        </p:blipFill>
        <p:spPr bwMode="auto">
          <a:xfrm>
            <a:off x="228600" y="1143000"/>
            <a:ext cx="865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8686800" cy="35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3.5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014EAFE1-6F4F-4599-A208-6397F6168531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676400"/>
            <a:ext cx="5867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(0 &lt;= temp &lt;= 100)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Syntax error!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343400"/>
          </a:xfrm>
        </p:spPr>
        <p:txBody>
          <a:bodyPr/>
          <a:lstStyle/>
          <a:p>
            <a:r>
              <a:rPr lang="en-US" smtClean="0"/>
              <a:t>Combining Multiple Relational Operators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/>
            <a:r>
              <a:rPr lang="en-US" smtClean="0"/>
              <a:t>This format is used in math, but not in Java!</a:t>
            </a:r>
          </a:p>
          <a:p>
            <a:pPr lvl="1"/>
            <a:r>
              <a:rPr lang="en-US" smtClean="0"/>
              <a:t>It requires two comparisons:</a:t>
            </a:r>
          </a:p>
          <a:p>
            <a:pPr lvl="1"/>
            <a:endParaRPr lang="en-US" smtClean="0"/>
          </a:p>
          <a:p>
            <a:r>
              <a:rPr lang="en-US" smtClean="0"/>
              <a:t>This is also not allowed in Java:</a:t>
            </a:r>
          </a:p>
          <a:p>
            <a:endParaRPr lang="en-US" smtClean="0"/>
          </a:p>
          <a:p>
            <a:pPr lvl="1"/>
            <a:r>
              <a:rPr lang="en-US" smtClean="0"/>
              <a:t>This also requires two comparisons: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3276600"/>
            <a:ext cx="5867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(0 &lt;= temp &amp;&amp; temp &lt;= 100)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4419600"/>
            <a:ext cx="5867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(input == 1 || 2)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Syntax error!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1000" y="5486400"/>
            <a:ext cx="5867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(input == 1 || input ==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3.6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1087BFD1-0F8B-4D36-BF39-4DCF18B1AB7B}" type="slidenum">
              <a:rPr lang="en-US"/>
              <a:pPr>
                <a:defRPr/>
              </a:pPr>
              <a:t>54</a:t>
            </a:fld>
            <a:endParaRPr 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600200"/>
          </a:xfrm>
        </p:spPr>
        <p:txBody>
          <a:bodyPr/>
          <a:lstStyle/>
          <a:p>
            <a:r>
              <a:rPr lang="en-US" smtClean="0"/>
              <a:t>Confusing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smtClean="0"/>
              <a:t> and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||</a:t>
            </a:r>
            <a:endParaRPr lang="en-US" smtClean="0"/>
          </a:p>
          <a:p>
            <a:pPr lvl="1"/>
            <a:r>
              <a:rPr lang="en-US" smtClean="0"/>
              <a:t>It is a surprisingly common error to confuse </a:t>
            </a:r>
            <a:r>
              <a:rPr lang="en-US" i="1" smtClean="0"/>
              <a:t>and</a:t>
            </a:r>
            <a:r>
              <a:rPr lang="en-US" smtClean="0"/>
              <a:t> and </a:t>
            </a:r>
            <a:r>
              <a:rPr lang="en-US" i="1" smtClean="0"/>
              <a:t>or</a:t>
            </a:r>
            <a:r>
              <a:rPr lang="en-US" smtClean="0"/>
              <a:t> conditions. </a:t>
            </a:r>
          </a:p>
          <a:p>
            <a:pPr lvl="1"/>
            <a:r>
              <a:rPr lang="en-US" smtClean="0"/>
              <a:t>A value lies between 0 and 100 if it is at least 0 </a:t>
            </a:r>
            <a:r>
              <a:rPr lang="en-US" b="1" i="1" smtClean="0">
                <a:solidFill>
                  <a:srgbClr val="0033CC"/>
                </a:solidFill>
              </a:rPr>
              <a:t>and</a:t>
            </a:r>
            <a:r>
              <a:rPr lang="en-US" smtClean="0"/>
              <a:t> at most 100. </a:t>
            </a:r>
          </a:p>
          <a:p>
            <a:pPr lvl="1"/>
            <a:r>
              <a:rPr lang="en-US" smtClean="0"/>
              <a:t>It lies outside that range if it is less than 0 </a:t>
            </a:r>
            <a:r>
              <a:rPr lang="en-US" b="1" i="1" smtClean="0">
                <a:solidFill>
                  <a:srgbClr val="0033CC"/>
                </a:solidFill>
              </a:rPr>
              <a:t>or</a:t>
            </a:r>
            <a:r>
              <a:rPr lang="en-US" smtClean="0"/>
              <a:t> greater than 100. </a:t>
            </a:r>
          </a:p>
          <a:p>
            <a:pPr lvl="1"/>
            <a:r>
              <a:rPr lang="en-US" smtClean="0"/>
              <a:t>There is no golden rule; you just have to think carefully.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438400"/>
            <a:ext cx="474345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438400"/>
            <a:ext cx="46482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en-US" sz="2000" kern="0" dirty="0">
                <a:latin typeface="Consolas" pitchFamily="49" charset="0"/>
              </a:rPr>
              <a:t> temp &lt; 100)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System.out.println("Liquid");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655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Evaluation: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&amp;&amp;</a:t>
            </a:r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1676400"/>
          </a:xfrm>
        </p:spPr>
        <p:txBody>
          <a:bodyPr/>
          <a:lstStyle/>
          <a:p>
            <a:r>
              <a:rPr lang="en-US" sz="2800" smtClean="0"/>
              <a:t>Combined conditions are evaluated from left to right</a:t>
            </a:r>
          </a:p>
          <a:p>
            <a:pPr lvl="1"/>
            <a:r>
              <a:rPr lang="en-US" sz="2400" smtClean="0"/>
              <a:t>If the left half of an </a:t>
            </a:r>
            <a:r>
              <a:rPr lang="en-US" sz="2400" i="1" smtClean="0"/>
              <a:t>and</a:t>
            </a:r>
            <a:r>
              <a:rPr lang="en-US" sz="2400" smtClean="0"/>
              <a:t> condition is false, why look further? 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endParaRPr lang="en-US" smtClean="0"/>
          </a:p>
          <a:p>
            <a:r>
              <a:rPr lang="en-US" sz="2800" smtClean="0"/>
              <a:t>A useful example</a:t>
            </a:r>
            <a:r>
              <a:rPr lang="en-US" smtClean="0"/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6311B85-FCF0-4976-8D15-C5FA9E53F5B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24800" y="34290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5638800"/>
            <a:ext cx="6248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</a:t>
            </a:r>
            <a:r>
              <a:rPr lang="it-IT" sz="2000" kern="0" dirty="0">
                <a:latin typeface="Consolas" pitchFamily="49" charset="0"/>
              </a:rPr>
              <a:t>quantity &gt; 0 </a:t>
            </a:r>
            <a:r>
              <a:rPr lang="it-IT" sz="2000" kern="0" dirty="0">
                <a:solidFill>
                  <a:srgbClr val="0033CC"/>
                </a:solidFill>
                <a:latin typeface="Consolas" pitchFamily="49" charset="0"/>
              </a:rPr>
              <a:t>&amp;&amp;</a:t>
            </a:r>
            <a:r>
              <a:rPr lang="it-IT" sz="2000" kern="0" dirty="0">
                <a:latin typeface="Consolas" pitchFamily="49" charset="0"/>
              </a:rPr>
              <a:t> price / quantity &lt; 10</a:t>
            </a:r>
            <a:r>
              <a:rPr lang="en-US" sz="2000" kern="0" dirty="0">
                <a:latin typeface="Consolas" pitchFamily="49" charset="0"/>
              </a:rPr>
              <a:t>)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752600"/>
            <a:ext cx="52578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(temp &lt;=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||</a:t>
            </a:r>
            <a:r>
              <a:rPr lang="en-US" sz="2000" kern="0" dirty="0">
                <a:latin typeface="Consolas" pitchFamily="49" charset="0"/>
              </a:rPr>
              <a:t> temp &gt;= 100)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System.out.println(“Not Liquid");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743200"/>
            <a:ext cx="5295900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Evaluation: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||</a:t>
            </a:r>
          </a:p>
        </p:txBody>
      </p:sp>
      <p:sp>
        <p:nvSpPr>
          <p:cNvPr id="6656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676400"/>
          </a:xfrm>
        </p:spPr>
        <p:txBody>
          <a:bodyPr/>
          <a:lstStyle/>
          <a:p>
            <a:r>
              <a:rPr lang="en-US" sz="2800" smtClean="0"/>
              <a:t>If the left half of the </a:t>
            </a:r>
            <a:r>
              <a:rPr lang="en-US" sz="2800" i="1" smtClean="0"/>
              <a:t>or</a:t>
            </a:r>
            <a:r>
              <a:rPr lang="en-US" sz="2800" smtClean="0"/>
              <a:t> is true, why look further?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Java doesn’t!</a:t>
            </a:r>
          </a:p>
          <a:p>
            <a:r>
              <a:rPr lang="en-US" sz="2800" smtClean="0"/>
              <a:t>Don’t do these second:</a:t>
            </a:r>
          </a:p>
          <a:p>
            <a:pPr lvl="1"/>
            <a:r>
              <a:rPr lang="en-US" sz="2400" smtClean="0"/>
              <a:t>Assignment</a:t>
            </a:r>
          </a:p>
          <a:p>
            <a:pPr lvl="1"/>
            <a:r>
              <a:rPr lang="en-US" sz="2400" smtClean="0"/>
              <a:t>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6C53D8B-DC4E-4A3B-B7A1-415210F782B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38600" y="55626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De Morgan’s law tells you how to negate 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</a:rPr>
              <a:t>&amp;&amp;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</a:rPr>
              <a:t>||</a:t>
            </a:r>
            <a:r>
              <a:rPr lang="en-US" sz="2800" dirty="0" smtClean="0"/>
              <a:t> conditions:</a:t>
            </a:r>
          </a:p>
          <a:p>
            <a:pPr lvl="1">
              <a:defRPr/>
            </a:pP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sz="2400" dirty="0" smtClean="0">
                <a:ea typeface="+mn-ea"/>
                <a:cs typeface="+mn-cs"/>
              </a:rPr>
              <a:t>(</a:t>
            </a: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&amp;&amp;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B</a:t>
            </a:r>
            <a:r>
              <a:rPr lang="en-US" sz="2400" dirty="0" smtClean="0">
                <a:ea typeface="+mn-ea"/>
                <a:cs typeface="+mn-cs"/>
              </a:rPr>
              <a:t>) 	</a:t>
            </a:r>
            <a:r>
              <a:rPr lang="en-US" dirty="0" smtClean="0">
                <a:ea typeface="+mn-ea"/>
                <a:cs typeface="+mn-cs"/>
              </a:rPr>
              <a:t>is the same as 	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||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dirty="0" smtClean="0">
                <a:ea typeface="+mn-ea"/>
                <a:cs typeface="+mn-cs"/>
              </a:rPr>
              <a:t>B</a:t>
            </a:r>
          </a:p>
          <a:p>
            <a:pPr lvl="1">
              <a:defRPr/>
            </a:pP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sz="2400" dirty="0" smtClean="0">
                <a:ea typeface="+mn-ea"/>
                <a:cs typeface="+mn-cs"/>
              </a:rPr>
              <a:t>(</a:t>
            </a: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||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B</a:t>
            </a:r>
            <a:r>
              <a:rPr lang="en-US" sz="2400" dirty="0" smtClean="0">
                <a:ea typeface="+mn-ea"/>
                <a:cs typeface="+mn-cs"/>
              </a:rPr>
              <a:t>) 	</a:t>
            </a:r>
            <a:r>
              <a:rPr lang="en-US" dirty="0" smtClean="0">
                <a:ea typeface="+mn-ea"/>
                <a:cs typeface="+mn-cs"/>
              </a:rPr>
              <a:t>is the same as 	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&amp;&amp;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dirty="0" smtClean="0">
                <a:ea typeface="+mn-ea"/>
                <a:cs typeface="+mn-cs"/>
              </a:rPr>
              <a:t>B</a:t>
            </a:r>
          </a:p>
          <a:p>
            <a:pPr>
              <a:defRPr/>
            </a:pPr>
            <a:r>
              <a:rPr lang="en-US" sz="2800" dirty="0" smtClean="0"/>
              <a:t>Example:  Shipping is higher to AK and HI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400" dirty="0" smtClean="0"/>
              <a:t>To simplify conditions with negations of </a:t>
            </a:r>
            <a:r>
              <a:rPr lang="en-US" sz="2400" i="1" dirty="0" smtClean="0"/>
              <a:t>and </a:t>
            </a:r>
            <a:r>
              <a:rPr lang="en-US" sz="2400" dirty="0" smtClean="0"/>
              <a:t>or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or</a:t>
            </a:r>
            <a:r>
              <a:rPr lang="en-US" sz="2400" i="1" dirty="0" smtClean="0"/>
              <a:t> </a:t>
            </a:r>
            <a:r>
              <a:rPr lang="en-US" sz="2400" dirty="0" smtClean="0"/>
              <a:t>expressions, it is usually a good idea to apply De Morgan’s Law to move the negations to the innermost level.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8437D60-30A2-42FE-A653-4DA5941EB6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6576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(!(country.equals("USA")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&amp;&amp; !state.equals("AK")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&amp;&amp; !state.equals("HI")))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shippingCharge = 20.00;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36576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!country.equals("USA")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|| state.equals("AK")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|| state.equals("HI") shippingCharge = 20.00;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Validation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05400"/>
          </a:xfrm>
        </p:spPr>
        <p:txBody>
          <a:bodyPr/>
          <a:lstStyle/>
          <a:p>
            <a:r>
              <a:rPr lang="en-US" sz="2800" smtClean="0"/>
              <a:t>Accepting user input is dangerous</a:t>
            </a:r>
          </a:p>
          <a:p>
            <a:pPr lvl="1"/>
            <a:r>
              <a:rPr lang="en-US" smtClean="0"/>
              <a:t>Consider the Elevator program:</a:t>
            </a:r>
          </a:p>
          <a:p>
            <a:pPr lvl="1"/>
            <a:r>
              <a:rPr lang="en-US" sz="2400" smtClean="0"/>
              <a:t>The user may input an invalid character or value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Must be an integer</a:t>
            </a:r>
          </a:p>
          <a:p>
            <a:pPr lvl="2"/>
            <a:r>
              <a:rPr lang="en-US" smtClean="0"/>
              <a:t>Scanner can help!</a:t>
            </a:r>
          </a:p>
          <a:p>
            <a:pPr lvl="2"/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hasNextInt</a:t>
            </a:r>
          </a:p>
          <a:p>
            <a:pPr lvl="3"/>
            <a:r>
              <a:rPr lang="en-US" smtClean="0">
                <a:solidFill>
                  <a:srgbClr val="333333"/>
                </a:solidFill>
              </a:rPr>
              <a:t>True if integer</a:t>
            </a:r>
          </a:p>
          <a:p>
            <a:pPr lvl="3"/>
            <a:r>
              <a:rPr lang="en-US" smtClean="0">
                <a:solidFill>
                  <a:srgbClr val="333333"/>
                </a:solidFill>
              </a:rPr>
              <a:t>False if not</a:t>
            </a:r>
          </a:p>
          <a:p>
            <a:pPr lvl="2">
              <a:buFontTx/>
              <a:buNone/>
            </a:pPr>
            <a:endParaRPr lang="en-US" smtClean="0">
              <a:solidFill>
                <a:srgbClr val="0033CC"/>
              </a:solidFill>
              <a:latin typeface="Consolas" pitchFamily="49" charset="0"/>
            </a:endParaRPr>
          </a:p>
          <a:p>
            <a:pPr lvl="1"/>
            <a:r>
              <a:rPr lang="en-US" sz="2400" smtClean="0"/>
              <a:t>Then range check value</a:t>
            </a:r>
          </a:p>
          <a:p>
            <a:pPr lvl="1"/>
            <a:r>
              <a:rPr lang="en-US" sz="2400" smtClean="0"/>
              <a:t>We expect a floor number to be between 1 and 20</a:t>
            </a:r>
          </a:p>
          <a:p>
            <a:pPr lvl="2">
              <a:spcBef>
                <a:spcPts val="200"/>
              </a:spcBef>
            </a:pPr>
            <a:r>
              <a:rPr lang="en-US" sz="1800" smtClean="0"/>
              <a:t>NOT 0, 13 or &gt; 20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F68777F-0D51-4BE7-AAAB-A32DD4A94C3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038600" y="2514600"/>
            <a:ext cx="4953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(in.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hasNextInt</a:t>
            </a:r>
            <a:r>
              <a:rPr lang="en-US" kern="0" dirty="0">
                <a:latin typeface="Consolas" pitchFamily="49" charset="0"/>
              </a:rPr>
              <a:t>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floor = in.nextInt();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// Process the input value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else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System.out.println("Not integer.");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smtClean="0">
                <a:latin typeface="Arial Black" pitchFamily="34" charset="0"/>
              </a:rPr>
              <a:t>ElevatorSimulation2.java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948F668-16EF-4C6A-9D5A-4FA76026378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696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9248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TextBox 6"/>
          <p:cNvSpPr txBox="1">
            <a:spLocks noChangeArrowheads="1"/>
          </p:cNvSpPr>
          <p:nvPr/>
        </p:nvSpPr>
        <p:spPr bwMode="auto">
          <a:xfrm>
            <a:off x="5257800" y="2209800"/>
            <a:ext cx="3352800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Input value validity checking</a:t>
            </a:r>
          </a:p>
        </p:txBody>
      </p:sp>
      <p:sp>
        <p:nvSpPr>
          <p:cNvPr id="69639" name="TextBox 7"/>
          <p:cNvSpPr txBox="1">
            <a:spLocks noChangeArrowheads="1"/>
          </p:cNvSpPr>
          <p:nvPr/>
        </p:nvSpPr>
        <p:spPr bwMode="auto">
          <a:xfrm>
            <a:off x="5257800" y="4495800"/>
            <a:ext cx="3352800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Input value range checking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Flowchart with only true branch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70D1D34-DD7A-41C3-94D8-A77F19124A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365" name="Content Placeholder 7"/>
          <p:cNvSpPr>
            <a:spLocks noGrp="1"/>
          </p:cNvSpPr>
          <p:nvPr>
            <p:ph idx="1"/>
          </p:nvPr>
        </p:nvSpPr>
        <p:spPr>
          <a:xfrm>
            <a:off x="304800" y="5486400"/>
            <a:ext cx="8839200" cy="685800"/>
          </a:xfrm>
        </p:spPr>
        <p:txBody>
          <a:bodyPr/>
          <a:lstStyle/>
          <a:p>
            <a:r>
              <a:rPr lang="en-US" sz="2400" smtClean="0"/>
              <a:t>The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z="2400" smtClean="0"/>
              <a:t> statement may not need a ‘False’ (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else</a:t>
            </a:r>
            <a:r>
              <a:rPr lang="en-US" sz="2400" smtClean="0"/>
              <a:t>) branch</a:t>
            </a:r>
            <a:endParaRPr lang="en-US" sz="2000" smtClean="0"/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57300"/>
            <a:ext cx="51816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6705600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590800"/>
            <a:ext cx="3670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smtClean="0">
                <a:latin typeface="Arial Black" pitchFamily="34" charset="0"/>
              </a:rPr>
              <a:t>ElevatorSimulation2.java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CBB7687-FAD5-4CE3-BF3D-B37233D2742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42767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79629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105400"/>
            <a:ext cx="3848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400" smtClean="0"/>
              <a:t>The </a:t>
            </a:r>
            <a:r>
              <a:rPr lang="en-US" sz="2400" smtClean="0">
                <a:solidFill>
                  <a:srgbClr val="C00000"/>
                </a:solidFill>
              </a:rPr>
              <a:t>if</a:t>
            </a:r>
            <a:r>
              <a:rPr lang="en-US" sz="2400" smtClean="0"/>
              <a:t> statement allows a program to carry out different actions depending on the nature of the data to be processed.</a:t>
            </a:r>
          </a:p>
          <a:p>
            <a:r>
              <a:rPr lang="en-US" sz="2400" smtClean="0"/>
              <a:t>Relational operators (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&lt; &lt;= &gt; &gt;= == != </a:t>
            </a:r>
            <a:r>
              <a:rPr lang="en-US" sz="2400" smtClean="0"/>
              <a:t>) are used to compare numbers and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s.</a:t>
            </a:r>
          </a:p>
          <a:p>
            <a:r>
              <a:rPr lang="en-US" sz="2400" smtClean="0"/>
              <a:t>Do not use the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==</a:t>
            </a:r>
            <a:r>
              <a:rPr lang="en-US" sz="2400" smtClean="0"/>
              <a:t> operator to compare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s. </a:t>
            </a:r>
          </a:p>
          <a:p>
            <a:pPr lvl="1"/>
            <a:r>
              <a:rPr lang="en-US" sz="2400" smtClean="0"/>
              <a:t>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equals</a:t>
            </a:r>
            <a:r>
              <a:rPr lang="en-US" sz="2400" smtClean="0"/>
              <a:t> method instead.</a:t>
            </a:r>
          </a:p>
          <a:p>
            <a:pPr lvl="1"/>
            <a:r>
              <a:rPr lang="en-US" sz="2400" smtClean="0"/>
              <a:t>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compareTo</a:t>
            </a:r>
            <a:r>
              <a:rPr lang="en-US" sz="2400" smtClean="0"/>
              <a:t> method compares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s in lexicographic order</a:t>
            </a:r>
            <a:r>
              <a:rPr lang="en-US" sz="2000" smtClean="0"/>
              <a:t>.</a:t>
            </a:r>
          </a:p>
          <a:p>
            <a:r>
              <a:rPr lang="en-US" sz="2400" smtClean="0"/>
              <a:t>Multiple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z="2400" smtClean="0"/>
              <a:t> statements can be combined to evaluate complex decisions.</a:t>
            </a:r>
          </a:p>
          <a:p>
            <a:r>
              <a:rPr lang="en-US" sz="2400" smtClean="0"/>
              <a:t>When using multiple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if</a:t>
            </a:r>
            <a:r>
              <a:rPr lang="en-US" sz="2400" smtClean="0"/>
              <a:t> statements, test general conditions after more specific conditions.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FEDDA5D-7E05-4137-AB97-AFBD9E72F43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Boolean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Boolean type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boolean</a:t>
            </a:r>
            <a:r>
              <a:rPr lang="en-US" smtClean="0"/>
              <a:t> has two values, </a:t>
            </a:r>
            <a:r>
              <a:rPr lang="en-US" smtClean="0">
                <a:solidFill>
                  <a:srgbClr val="C00000"/>
                </a:solidFill>
              </a:rPr>
              <a:t>true</a:t>
            </a:r>
            <a:r>
              <a:rPr lang="en-US" smtClean="0"/>
              <a:t> and </a:t>
            </a:r>
            <a:r>
              <a:rPr lang="en-US" smtClean="0">
                <a:solidFill>
                  <a:srgbClr val="C00000"/>
                </a:solidFill>
              </a:rPr>
              <a:t>false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Java has two Boolean operators that combine conditions: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&amp;&amp;</a:t>
            </a:r>
            <a:r>
              <a:rPr lang="en-US" smtClean="0"/>
              <a:t> (</a:t>
            </a:r>
            <a:r>
              <a:rPr lang="en-US" i="1" smtClean="0"/>
              <a:t>and</a:t>
            </a:r>
            <a:r>
              <a:rPr lang="en-US" smtClean="0"/>
              <a:t>) and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||</a:t>
            </a:r>
            <a:r>
              <a:rPr lang="en-US" smtClean="0"/>
              <a:t> (</a:t>
            </a:r>
            <a:r>
              <a:rPr lang="en-US" i="1" smtClean="0"/>
              <a:t>or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To invert a condition, use 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!</a:t>
            </a:r>
            <a:r>
              <a:rPr lang="en-US" smtClean="0"/>
              <a:t> (</a:t>
            </a:r>
            <a:r>
              <a:rPr lang="en-US" i="1" smtClean="0"/>
              <a:t>not</a:t>
            </a:r>
            <a:r>
              <a:rPr lang="en-US" smtClean="0"/>
              <a:t>) operator.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&amp;&amp;</a:t>
            </a:r>
            <a:r>
              <a:rPr lang="en-US" smtClean="0"/>
              <a:t> and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||</a:t>
            </a:r>
            <a:r>
              <a:rPr lang="en-US" smtClean="0"/>
              <a:t> operators are computed lazily: As soon as the truth value is determined, no further conditions are evaluated.</a:t>
            </a:r>
          </a:p>
          <a:p>
            <a:pPr lvl="1"/>
            <a:r>
              <a:rPr lang="en-US" smtClean="0"/>
              <a:t>De Morgan’s law tells you how to negate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&amp;&amp;</a:t>
            </a:r>
            <a:r>
              <a:rPr lang="en-US" smtClean="0"/>
              <a:t> and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||</a:t>
            </a:r>
            <a:r>
              <a:rPr lang="en-US" smtClean="0"/>
              <a:t> conditions.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E5E1B3E-9BF2-4FF1-8F64-059E6BADA89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3.1: 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496676E-22EF-4C1B-AEAF-FD45F3381D2C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1413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562600" y="17526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ElevatorSimulation.java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D22613D-A928-4077-825E-CBFD494C56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01980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191000"/>
            <a:ext cx="48958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On Using Braces</a:t>
            </a:r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smtClean="0"/>
              <a:t>Line up all pairs of braces vertically</a:t>
            </a:r>
          </a:p>
          <a:p>
            <a:pPr lvl="1"/>
            <a:r>
              <a:rPr lang="en-US" sz="2400" smtClean="0"/>
              <a:t>Lined up			Not aligned (saves lines)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000" smtClean="0"/>
          </a:p>
          <a:p>
            <a:pPr>
              <a:spcBef>
                <a:spcPct val="0"/>
              </a:spcBef>
            </a:pPr>
            <a:r>
              <a:rPr lang="en-US" sz="2800" smtClean="0"/>
              <a:t>Always use braces</a:t>
            </a:r>
          </a:p>
          <a:p>
            <a:pPr lvl="1"/>
            <a:r>
              <a:rPr lang="en-US" sz="2400" smtClean="0"/>
              <a:t>Although single statement clauses do not require them</a:t>
            </a:r>
            <a:endParaRPr lang="en-US" sz="160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58262F3-50C6-4B73-8204-1C3D7C92794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24384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25495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2463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419600"/>
            <a:ext cx="23622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Box 6"/>
          <p:cNvSpPr txBox="1">
            <a:spLocks noChangeArrowheads="1"/>
          </p:cNvSpPr>
          <p:nvPr/>
        </p:nvSpPr>
        <p:spPr bwMode="auto">
          <a:xfrm>
            <a:off x="3352800" y="5334000"/>
            <a:ext cx="4343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Most programmer’s editors have a tool to align matching braces.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2904</Words>
  <Application>Microsoft Office PowerPoint</Application>
  <PresentationFormat>On-screen Show (4:3)</PresentationFormat>
  <Paragraphs>590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 Design</vt:lpstr>
      <vt:lpstr>Slide 1</vt:lpstr>
      <vt:lpstr>Chapter Goals</vt:lpstr>
      <vt:lpstr>Contents</vt:lpstr>
      <vt:lpstr>3.1 The if Statement</vt:lpstr>
      <vt:lpstr>Flowchart of the if statement</vt:lpstr>
      <vt:lpstr>Flowchart with only true branch</vt:lpstr>
      <vt:lpstr>Syntax 3.1: The if statement</vt:lpstr>
      <vt:lpstr>ElevatorSimulation.java</vt:lpstr>
      <vt:lpstr>Tips On Using Braces</vt:lpstr>
      <vt:lpstr>Tips on indenting blocks</vt:lpstr>
      <vt:lpstr>Common Error 3.1 </vt:lpstr>
      <vt:lpstr>The Conditional Operator</vt:lpstr>
      <vt:lpstr>3.2 Comparing Numbers and Strings</vt:lpstr>
      <vt:lpstr>Syntax 3.2: Comparisons</vt:lpstr>
      <vt:lpstr>Operator Precedence</vt:lpstr>
      <vt:lpstr>Comparing Strings</vt:lpstr>
      <vt:lpstr>Relational Operator Use (1)</vt:lpstr>
      <vt:lpstr>Relational Operator Use (2)</vt:lpstr>
      <vt:lpstr>Common Error 3.2 </vt:lpstr>
      <vt:lpstr>The use of EPSILON</vt:lpstr>
      <vt:lpstr>Common Error 3.3 </vt:lpstr>
      <vt:lpstr>Lexicographical Order</vt:lpstr>
      <vt:lpstr>Implementing an if Statement</vt:lpstr>
      <vt:lpstr>Implemented Example</vt:lpstr>
      <vt:lpstr>3.3 Multiple Alternatives</vt:lpstr>
      <vt:lpstr>Flowchart of Multiway branching</vt:lpstr>
      <vt:lpstr>if, else if multiway branching</vt:lpstr>
      <vt:lpstr>What is wrong with this code?</vt:lpstr>
      <vt:lpstr>Another way to multiway branch</vt:lpstr>
      <vt:lpstr>3.4 Nested Branches</vt:lpstr>
      <vt:lpstr>Flowchart of a Nested if</vt:lpstr>
      <vt:lpstr>Tax Example:  Nested ifs</vt:lpstr>
      <vt:lpstr>Flowchart for Tax Example</vt:lpstr>
      <vt:lpstr>TaxCalculator.java (1)</vt:lpstr>
      <vt:lpstr>TaxCalculator.java (2)</vt:lpstr>
      <vt:lpstr>TaxCalculator.java (3)</vt:lpstr>
      <vt:lpstr>Hand-Tracing</vt:lpstr>
      <vt:lpstr>Hand Tracing Tax Example (1)</vt:lpstr>
      <vt:lpstr>Hand Tracing Tax Example (2)</vt:lpstr>
      <vt:lpstr>Hand Tracing Tax Example (3)</vt:lpstr>
      <vt:lpstr>Hand Tracing Tax Example (4)</vt:lpstr>
      <vt:lpstr>Choosing Test Cases</vt:lpstr>
      <vt:lpstr>Common Error 3.4 </vt:lpstr>
      <vt:lpstr>3.5 Boolean Variables</vt:lpstr>
      <vt:lpstr>Character Testing Methods</vt:lpstr>
      <vt:lpstr>Combined Conditions:  &amp;&amp;</vt:lpstr>
      <vt:lpstr>Combined Conditions:  ||</vt:lpstr>
      <vt:lpstr>The not Operator:  !</vt:lpstr>
      <vt:lpstr>and Flowchart</vt:lpstr>
      <vt:lpstr>or Flowchart</vt:lpstr>
      <vt:lpstr>Boolean Operator Examples</vt:lpstr>
      <vt:lpstr>Boolean Operator Examples</vt:lpstr>
      <vt:lpstr>Common Error 3.5 </vt:lpstr>
      <vt:lpstr>Common Error 3.6 </vt:lpstr>
      <vt:lpstr>Lazy Evaluation:  &amp;&amp;</vt:lpstr>
      <vt:lpstr>Lazy Evaluation:  ||</vt:lpstr>
      <vt:lpstr>De Morgan’s Law</vt:lpstr>
      <vt:lpstr>Input Validation</vt:lpstr>
      <vt:lpstr>ElevatorSimulation2.java</vt:lpstr>
      <vt:lpstr>ElevatorSimulation2.java</vt:lpstr>
      <vt:lpstr>Summary:  if Statement</vt:lpstr>
      <vt:lpstr>Summary: Boolean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Decisions</dc:title>
  <dc:subject>Java for Everyone</dc:subject>
  <dc:creator>Donald W. Smith</dc:creator>
  <dc:description>Based on Final Pages 12/16/2009, integrated reviewer comments.</dc:description>
  <cp:lastModifiedBy>demccarthy</cp:lastModifiedBy>
  <cp:revision>292</cp:revision>
  <dcterms:created xsi:type="dcterms:W3CDTF">2007-02-01T21:32:19Z</dcterms:created>
  <dcterms:modified xsi:type="dcterms:W3CDTF">2010-11-08T10:19:42Z</dcterms:modified>
  <cp:contentStatus>Final</cp:contentStatus>
</cp:coreProperties>
</file>