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65" r:id="rId2"/>
    <p:sldId id="258" r:id="rId3"/>
    <p:sldId id="431" r:id="rId4"/>
    <p:sldId id="372" r:id="rId5"/>
    <p:sldId id="366" r:id="rId6"/>
    <p:sldId id="368" r:id="rId7"/>
    <p:sldId id="367" r:id="rId8"/>
    <p:sldId id="370" r:id="rId9"/>
    <p:sldId id="369" r:id="rId10"/>
    <p:sldId id="432" r:id="rId11"/>
    <p:sldId id="433" r:id="rId12"/>
    <p:sldId id="389" r:id="rId13"/>
    <p:sldId id="430" r:id="rId14"/>
    <p:sldId id="391" r:id="rId15"/>
    <p:sldId id="392" r:id="rId16"/>
    <p:sldId id="393" r:id="rId17"/>
    <p:sldId id="394" r:id="rId18"/>
    <p:sldId id="373" r:id="rId19"/>
    <p:sldId id="374" r:id="rId20"/>
    <p:sldId id="375" r:id="rId21"/>
    <p:sldId id="380" r:id="rId22"/>
    <p:sldId id="376" r:id="rId23"/>
    <p:sldId id="377" r:id="rId24"/>
    <p:sldId id="379" r:id="rId25"/>
    <p:sldId id="378" r:id="rId26"/>
    <p:sldId id="402" r:id="rId27"/>
    <p:sldId id="381" r:id="rId28"/>
    <p:sldId id="396" r:id="rId29"/>
    <p:sldId id="397" r:id="rId30"/>
    <p:sldId id="398" r:id="rId31"/>
    <p:sldId id="421" r:id="rId32"/>
    <p:sldId id="403" r:id="rId33"/>
    <p:sldId id="400" r:id="rId34"/>
    <p:sldId id="405" r:id="rId35"/>
    <p:sldId id="406" r:id="rId36"/>
    <p:sldId id="407" r:id="rId37"/>
    <p:sldId id="408" r:id="rId38"/>
    <p:sldId id="422" r:id="rId39"/>
    <p:sldId id="423" r:id="rId40"/>
    <p:sldId id="409" r:id="rId41"/>
    <p:sldId id="410" r:id="rId42"/>
    <p:sldId id="411" r:id="rId43"/>
    <p:sldId id="424" r:id="rId44"/>
    <p:sldId id="412" r:id="rId45"/>
    <p:sldId id="413" r:id="rId46"/>
    <p:sldId id="414" r:id="rId47"/>
    <p:sldId id="425" r:id="rId48"/>
    <p:sldId id="415" r:id="rId49"/>
    <p:sldId id="416" r:id="rId50"/>
    <p:sldId id="417" r:id="rId51"/>
    <p:sldId id="426" r:id="rId52"/>
    <p:sldId id="418" r:id="rId53"/>
    <p:sldId id="419" r:id="rId54"/>
    <p:sldId id="420" r:id="rId55"/>
    <p:sldId id="427" r:id="rId56"/>
    <p:sldId id="428" r:id="rId57"/>
    <p:sldId id="434" r:id="rId58"/>
    <p:sldId id="435" r:id="rId59"/>
    <p:sldId id="404" r:id="rId60"/>
    <p:sldId id="429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5C1"/>
    <a:srgbClr val="9933FF"/>
    <a:srgbClr val="9966FF"/>
    <a:srgbClr val="333333"/>
    <a:srgbClr val="0033CC"/>
    <a:srgbClr val="3853A8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5" autoAdjust="0"/>
    <p:restoredTop sz="94598" autoAdjust="0"/>
  </p:normalViewPr>
  <p:slideViewPr>
    <p:cSldViewPr>
      <p:cViewPr>
        <p:scale>
          <a:sx n="90" d="100"/>
          <a:sy n="90" d="100"/>
        </p:scale>
        <p:origin x="-168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1E8F2-14D8-4974-889C-4802DECE2F7B}" type="datetimeFigureOut">
              <a:rPr lang="en-US"/>
              <a:pPr>
                <a:defRPr/>
              </a:pPr>
              <a:t>9/15/2010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47DE195-90AE-42F8-81B7-A7C457056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6400800"/>
            <a:ext cx="19812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Java for Everyone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49F86993-DBF6-4654-A0F9-4C2518DD5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0" y="6400800"/>
            <a:ext cx="1981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i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for Everyone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A4CD557-C6AD-4315-A526-03FBE6354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09600" y="533400"/>
            <a:ext cx="8001000" cy="26670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  <a:p>
            <a:pPr algn="r">
              <a:spcBef>
                <a:spcPct val="50000"/>
              </a:spcBef>
            </a:pPr>
            <a:r>
              <a:rPr lang="en-US" sz="4000" b="1"/>
              <a:t>4 </a:t>
            </a:r>
            <a:endParaRPr lang="en-US" sz="4000" b="1">
              <a:latin typeface="Stencil" pitchFamily="82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724400" y="2209800"/>
            <a:ext cx="3657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LOOPS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1524000"/>
            <a:ext cx="64008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 Examples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0F2B0E2-5D80-4D4A-9BC7-4DFC749E9DD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01038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324600" y="3352800"/>
            <a:ext cx="21336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4876800" y="3657600"/>
            <a:ext cx="14478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 Examples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671AAC6-D0CB-4A9A-9737-911EAE9E49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486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410200" y="2514600"/>
            <a:ext cx="29718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4953000" y="2743200"/>
            <a:ext cx="10668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Sum of Digits (1)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4648200"/>
            <a:ext cx="8458200" cy="1524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Make columns for key variables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Examine the code and number the steps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Set variables to state before loop begins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CD72633-B284-4AB0-AA62-ACA79A1E6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38100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524000"/>
            <a:ext cx="44846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Sum of Digits (2,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46303A5-33F8-4E2D-BE97-B53E159BDBB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2533" name="Picture 9"/>
          <p:cNvPicPr>
            <a:picLocks noChangeAspect="1" noChangeArrowheads="1"/>
          </p:cNvPicPr>
          <p:nvPr/>
        </p:nvPicPr>
        <p:blipFill>
          <a:blip r:embed="rId2" cstate="print"/>
          <a:srcRect r="30327" b="12122"/>
          <a:stretch>
            <a:fillRect/>
          </a:stretch>
        </p:blipFill>
        <p:spPr bwMode="auto">
          <a:xfrm>
            <a:off x="4191000" y="1524000"/>
            <a:ext cx="312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37671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5562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3200" kern="0" dirty="0">
                <a:latin typeface="+mn-lt"/>
                <a:cs typeface="+mn-cs"/>
              </a:rPr>
              <a:t>Execute loop once changing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Sum of Digits (4)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8458200" cy="685800"/>
          </a:xfrm>
        </p:spPr>
        <p:txBody>
          <a:bodyPr/>
          <a:lstStyle/>
          <a:p>
            <a:r>
              <a:rPr lang="en-US" smtClean="0"/>
              <a:t>Second time through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4241250-3B51-4A68-84BF-5F4FB8519D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/>
          <p:cNvPicPr>
            <a:picLocks noChangeAspect="1" noChangeArrowheads="1"/>
          </p:cNvPicPr>
          <p:nvPr/>
        </p:nvPicPr>
        <p:blipFill>
          <a:blip r:embed="rId3" cstate="print"/>
          <a:srcRect r="20131" b="15150"/>
          <a:stretch>
            <a:fillRect/>
          </a:stretch>
        </p:blipFill>
        <p:spPr bwMode="auto">
          <a:xfrm>
            <a:off x="4191000" y="1524000"/>
            <a:ext cx="358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Sum of Digits (5)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8458200" cy="685800"/>
          </a:xfrm>
        </p:spPr>
        <p:txBody>
          <a:bodyPr/>
          <a:lstStyle/>
          <a:p>
            <a:r>
              <a:rPr lang="en-US" smtClean="0"/>
              <a:t>Third time through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5524021-FAE6-48F4-BB1B-DBA7FBD3BA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1263"/>
            <a:ext cx="3657600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 cstate="print"/>
          <a:srcRect r="9935" b="15150"/>
          <a:stretch>
            <a:fillRect/>
          </a:stretch>
        </p:blipFill>
        <p:spPr bwMode="auto">
          <a:xfrm>
            <a:off x="4191000" y="15240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Sum of Digits (6)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8458200" cy="685800"/>
          </a:xfrm>
        </p:spPr>
        <p:txBody>
          <a:bodyPr/>
          <a:lstStyle/>
          <a:p>
            <a:r>
              <a:rPr lang="en-US" smtClean="0"/>
              <a:t>Fourth loop iteration:  Changes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mtClean="0"/>
              <a:t> to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ECEDDF5-FE58-4CC6-8630-F7EA7E51F6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7465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9"/>
          <p:cNvPicPr>
            <a:picLocks noChangeAspect="1" noChangeArrowheads="1"/>
          </p:cNvPicPr>
          <p:nvPr/>
        </p:nvPicPr>
        <p:blipFill>
          <a:blip r:embed="rId3" cstate="print"/>
          <a:srcRect b="15152"/>
          <a:stretch>
            <a:fillRect/>
          </a:stretch>
        </p:blipFill>
        <p:spPr bwMode="auto">
          <a:xfrm>
            <a:off x="4191000" y="1524000"/>
            <a:ext cx="44846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Tracing Sum of Digits (5)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7696200" cy="685800"/>
          </a:xfrm>
        </p:spPr>
        <p:txBody>
          <a:bodyPr/>
          <a:lstStyle/>
          <a:p>
            <a:r>
              <a:rPr lang="en-US" sz="2800" smtClean="0"/>
              <a:t>Condition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while (n &gt; 0)</a:t>
            </a:r>
            <a:r>
              <a:rPr lang="en-US" sz="2800" smtClean="0">
                <a:cs typeface="Consolas" pitchFamily="49" charset="0"/>
              </a:rPr>
              <a:t> </a:t>
            </a:r>
            <a:r>
              <a:rPr lang="en-US" sz="2800" smtClean="0"/>
              <a:t>becomes False</a:t>
            </a:r>
          </a:p>
          <a:p>
            <a:r>
              <a:rPr lang="en-US" sz="2800" smtClean="0"/>
              <a:t>Finally prints the sum!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F635EB5-4A61-4B86-A28C-2D7B6823DE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7338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 cstate="print"/>
          <a:srcRect r="38824"/>
          <a:stretch>
            <a:fillRect/>
          </a:stretch>
        </p:blipFill>
        <p:spPr bwMode="auto">
          <a:xfrm>
            <a:off x="4191000" y="1524000"/>
            <a:ext cx="274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rved Left Arrow 9"/>
          <p:cNvSpPr/>
          <p:nvPr/>
        </p:nvSpPr>
        <p:spPr>
          <a:xfrm>
            <a:off x="6934200" y="2209800"/>
            <a:ext cx="838200" cy="1676400"/>
          </a:xfrm>
          <a:prstGeom prst="curvedLeftArrow">
            <a:avLst/>
          </a:prstGeom>
          <a:solidFill>
            <a:srgbClr val="3853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4.1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we there yet?</a:t>
            </a:r>
          </a:p>
          <a:p>
            <a:pPr lvl="1"/>
            <a:r>
              <a:rPr lang="en-US" smtClean="0"/>
              <a:t>The loop body will only execute if the test condition is </a:t>
            </a:r>
            <a:r>
              <a:rPr lang="en-US" b="1" smtClean="0"/>
              <a:t>True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If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bal</a:t>
            </a:r>
            <a:r>
              <a:rPr lang="en-US" smtClean="0"/>
              <a:t> is supposed to grow until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TARGET</a:t>
            </a:r>
          </a:p>
          <a:p>
            <a:pPr lvl="2"/>
            <a:r>
              <a:rPr lang="en-US" smtClean="0"/>
              <a:t>Which version will execute the loop body?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0189EC2-233C-4E73-9185-C4A37A3796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267200"/>
            <a:ext cx="39624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bal &lt; TARGET</a:t>
            </a:r>
            <a:r>
              <a:rPr lang="en-US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year++;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interest = bal * RATE;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bal = bal + interest;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4267200"/>
            <a:ext cx="39624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bal &gt;= TARGET</a:t>
            </a:r>
            <a:r>
              <a:rPr lang="en-US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year++;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interest = bal * RATE;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bal = bal + interest;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pic>
        <p:nvPicPr>
          <p:cNvPr id="276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4.2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Infinite Loops</a:t>
            </a:r>
          </a:p>
          <a:p>
            <a:pPr lvl="1"/>
            <a:r>
              <a:rPr lang="en-US" smtClean="0"/>
              <a:t>The loop body will execute until the test condition becomes </a:t>
            </a:r>
            <a:r>
              <a:rPr lang="en-US" b="1" smtClean="0"/>
              <a:t>False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What if you forget to update the test variable?</a:t>
            </a:r>
          </a:p>
          <a:p>
            <a:pPr lvl="2"/>
            <a:r>
              <a:rPr lang="en-US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bal</a:t>
            </a:r>
            <a:r>
              <a:rPr lang="en-US" smtClean="0"/>
              <a:t> in this case (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TARGET</a:t>
            </a:r>
            <a:r>
              <a:rPr lang="en-US" smtClean="0"/>
              <a:t> doesn’t change)</a:t>
            </a:r>
          </a:p>
          <a:p>
            <a:pPr lvl="2"/>
            <a:r>
              <a:rPr lang="en-US" smtClean="0"/>
              <a:t>You will loop forever!  (or until you stop the program)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E75A716-4D71-489B-B49E-E6F473A47E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bal &lt; TARGET</a:t>
            </a:r>
            <a:r>
              <a:rPr lang="en-US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year++;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interest = bal * RATE;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438400" y="5486400"/>
            <a:ext cx="3810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  <a:cs typeface="+mn-cs"/>
              </a:rPr>
              <a:t>  </a:t>
            </a:r>
            <a:r>
              <a:rPr lang="en-US" sz="2000" kern="0" dirty="0">
                <a:latin typeface="Consolas" pitchFamily="49" charset="0"/>
                <a:cs typeface="+mn-cs"/>
              </a:rPr>
              <a:t>bal = bal + interest;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learn about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,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, and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mtClean="0"/>
              <a:t> loops</a:t>
            </a:r>
          </a:p>
          <a:p>
            <a:r>
              <a:rPr lang="en-US" smtClean="0"/>
              <a:t>To become familiar with common loop algorithms</a:t>
            </a:r>
          </a:p>
          <a:p>
            <a:r>
              <a:rPr lang="en-US" smtClean="0"/>
              <a:t>To understand nested loops</a:t>
            </a:r>
          </a:p>
          <a:p>
            <a:r>
              <a:rPr lang="en-US" smtClean="0"/>
              <a:t>To implement programs that read and process data sets</a:t>
            </a:r>
          </a:p>
          <a:p>
            <a:r>
              <a:rPr lang="en-US" smtClean="0"/>
              <a:t>To use a computer for simulations</a:t>
            </a:r>
          </a:p>
          <a:p>
            <a:pPr lvl="2">
              <a:buFontTx/>
              <a:buNone/>
            </a:pPr>
            <a:endParaRPr lang="en-US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6D564E0-EAC9-4C17-B1B3-2F58F5FC2D8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1828800" y="5105400"/>
            <a:ext cx="6172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 this chapter, you will learn about loop statements in Java, as well as techniques for writing programs that simulate activities in the real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4.3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Off-by-One Errors</a:t>
            </a:r>
          </a:p>
          <a:p>
            <a:pPr lvl="1"/>
            <a:r>
              <a:rPr lang="en-US" smtClean="0"/>
              <a:t>A ‘counter’ variable is often used in the test</a:t>
            </a:r>
          </a:p>
          <a:p>
            <a:pPr lvl="1"/>
            <a:r>
              <a:rPr lang="en-US" smtClean="0"/>
              <a:t>Your counter can start at 1 or 0, but programmers often start counters at 0</a:t>
            </a:r>
          </a:p>
          <a:p>
            <a:pPr lvl="1"/>
            <a:r>
              <a:rPr lang="en-US" smtClean="0"/>
              <a:t>If I want to paint all 5 fingers, when I am done?</a:t>
            </a:r>
          </a:p>
          <a:p>
            <a:pPr lvl="2"/>
            <a:r>
              <a:rPr lang="en-US" smtClean="0"/>
              <a:t>Start at 0, use </a:t>
            </a:r>
            <a:r>
              <a:rPr lang="en-US" smtClean="0">
                <a:solidFill>
                  <a:srgbClr val="C00000"/>
                </a:solidFill>
              </a:rPr>
              <a:t>&lt;</a:t>
            </a:r>
            <a:r>
              <a:rPr lang="en-US" smtClean="0"/>
              <a:t>		Start at 1, use </a:t>
            </a:r>
            <a:r>
              <a:rPr lang="en-US" smtClean="0">
                <a:solidFill>
                  <a:srgbClr val="C00000"/>
                </a:solidFill>
              </a:rPr>
              <a:t>&lt;=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D8C54EB-1966-4604-8FC4-5B4E475D93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114800"/>
            <a:ext cx="39624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int 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0</a:t>
            </a:r>
            <a:r>
              <a:rPr lang="en-US" sz="2000" kern="0" dirty="0">
                <a:latin typeface="Consolas" pitchFamily="49" charset="0"/>
                <a:cs typeface="+mn-cs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final int FINGERS = 5;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(finger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&lt;</a:t>
            </a:r>
            <a:r>
              <a:rPr lang="en-US" sz="2000" kern="0" dirty="0">
                <a:latin typeface="Consolas" pitchFamily="49" charset="0"/>
                <a:cs typeface="+mn-cs"/>
              </a:rPr>
              <a:t> FINGERS)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// paint finger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finger = finger + 1;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24400" y="4114800"/>
            <a:ext cx="41148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int 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1</a:t>
            </a:r>
            <a:r>
              <a:rPr lang="en-US" sz="2000" kern="0" dirty="0">
                <a:latin typeface="Consolas" pitchFamily="49" charset="0"/>
                <a:cs typeface="+mn-cs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final int FINGERS = 5;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(finger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&lt;=</a:t>
            </a:r>
            <a:r>
              <a:rPr lang="en-US" sz="2000" kern="0" dirty="0">
                <a:latin typeface="Consolas" pitchFamily="49" charset="0"/>
                <a:cs typeface="+mn-cs"/>
              </a:rPr>
              <a:t> FINGERS)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// paint finger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finger = finger + 1;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‘empty’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23CE4CA-6C86-46B9-932F-019621E8DB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81400" y="4267200"/>
            <a:ext cx="39624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(bal &lt; TARGET)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year++;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interest = bal * RATE;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bal = bal + interest;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cs typeface="+mn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probably have developed the habit of typing a semicolon at the end of each line.</a:t>
            </a:r>
          </a:p>
          <a:p>
            <a:r>
              <a:rPr lang="en-US" smtClean="0"/>
              <a:t>Don’t do this with loop statements!  </a:t>
            </a:r>
          </a:p>
          <a:p>
            <a:pPr lvl="1"/>
            <a:r>
              <a:rPr lang="en-US" smtClean="0"/>
              <a:t>The loop body becomes very short! </a:t>
            </a:r>
          </a:p>
          <a:p>
            <a:pPr lvl="2"/>
            <a:r>
              <a:rPr lang="en-US" smtClean="0"/>
              <a:t>Between the closing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/>
              <a:t>and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mtClean="0"/>
              <a:t>What type of loop do I have now?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248400" y="32766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the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loops are very commonly used</a:t>
            </a:r>
          </a:p>
          <a:p>
            <a:pPr lvl="1"/>
            <a:r>
              <a:rPr lang="en-US" smtClean="0"/>
              <a:t>Initialize variables before you test</a:t>
            </a:r>
          </a:p>
          <a:p>
            <a:pPr lvl="1"/>
            <a:r>
              <a:rPr lang="en-US" smtClean="0"/>
              <a:t>The condition is tested BEFORE the loop body</a:t>
            </a:r>
          </a:p>
          <a:p>
            <a:pPr lvl="2"/>
            <a:r>
              <a:rPr lang="en-US" smtClean="0"/>
              <a:t>This is called </a:t>
            </a:r>
            <a:r>
              <a:rPr lang="en-US" i="1" smtClean="0"/>
              <a:t>pre-test</a:t>
            </a:r>
          </a:p>
          <a:p>
            <a:pPr lvl="2"/>
            <a:r>
              <a:rPr lang="en-US" smtClean="0"/>
              <a:t>The condition often uses a counter variable</a:t>
            </a:r>
          </a:p>
          <a:p>
            <a:pPr lvl="1"/>
            <a:r>
              <a:rPr lang="en-US" smtClean="0"/>
              <a:t>Something inside the loop should change one of the variables used in the test</a:t>
            </a:r>
          </a:p>
          <a:p>
            <a:r>
              <a:rPr lang="en-US" smtClean="0"/>
              <a:t>Watch out for infinite loops!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511400D-1F40-4CC3-8D58-478C2A92FC4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 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Use a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smtClean="0"/>
              <a:t> loop when you: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Can use an integer counter variable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Have a constant increment (or decrement) 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Have a fixed starting and ending value for the counter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BE5E563-FC48-4F81-BB71-1379538CC2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971800"/>
            <a:ext cx="4800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int i = 5;  // initialize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i &lt;= 10</a:t>
            </a:r>
            <a:r>
              <a:rPr lang="en-US" sz="2000" kern="0" dirty="0">
                <a:latin typeface="Consolas" pitchFamily="49" charset="0"/>
                <a:cs typeface="+mn-cs"/>
              </a:rPr>
              <a:t>)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// test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sum = sum + 1;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i++; // update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29000" y="4800600"/>
            <a:ext cx="54102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  <a:cs typeface="+mn-cs"/>
              </a:rPr>
              <a:t>for (</a:t>
            </a:r>
            <a:r>
              <a:rPr lang="nn-NO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int i = 5</a:t>
            </a:r>
            <a:r>
              <a:rPr lang="nn-NO" sz="2000" kern="0" dirty="0">
                <a:latin typeface="Consolas" pitchFamily="49" charset="0"/>
                <a:cs typeface="+mn-cs"/>
              </a:rPr>
              <a:t>; </a:t>
            </a:r>
            <a:r>
              <a:rPr lang="nn-NO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i &lt;= 10</a:t>
            </a:r>
            <a:r>
              <a:rPr lang="nn-NO" sz="2000" kern="0" dirty="0">
                <a:latin typeface="Consolas" pitchFamily="49" charset="0"/>
                <a:cs typeface="+mn-cs"/>
              </a:rPr>
              <a:t>;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i++</a:t>
            </a:r>
            <a:r>
              <a:rPr lang="nn-NO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  <a:cs typeface="+mn-cs"/>
              </a:rPr>
              <a:t>  sum = sum + i;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sz="2000" kern="0" dirty="0">
                <a:latin typeface="Consolas" pitchFamily="49" charset="0"/>
                <a:cs typeface="+mn-cs"/>
              </a:rPr>
              <a:t>}</a:t>
            </a:r>
            <a:endParaRPr lang="en-US" sz="2000" kern="0" dirty="0">
              <a:latin typeface="Consolas" pitchFamily="49" charset="0"/>
              <a:cs typeface="+mn-cs"/>
            </a:endParaRPr>
          </a:p>
        </p:txBody>
      </p:sp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2895600" y="3810000"/>
            <a:ext cx="27813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/>
              <a:t> loop version</a:t>
            </a:r>
          </a:p>
        </p:txBody>
      </p:sp>
      <p:sp>
        <p:nvSpPr>
          <p:cNvPr id="32777" name="TextBox 9"/>
          <p:cNvSpPr txBox="1">
            <a:spLocks noChangeArrowheads="1"/>
          </p:cNvSpPr>
          <p:nvPr/>
        </p:nvSpPr>
        <p:spPr bwMode="auto">
          <a:xfrm>
            <a:off x="6400800" y="5410200"/>
            <a:ext cx="244157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/>
              <a:t> loop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747125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4.2: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Statement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762000"/>
          </a:xfrm>
        </p:spPr>
        <p:txBody>
          <a:bodyPr/>
          <a:lstStyle/>
          <a:p>
            <a:r>
              <a:rPr lang="en-US" smtClean="0"/>
              <a:t>Semicolons separate each part</a:t>
            </a:r>
          </a:p>
          <a:p>
            <a:pPr lvl="1"/>
            <a:r>
              <a:rPr lang="en-US" smtClean="0"/>
              <a:t>Initialization</a:t>
            </a:r>
          </a:p>
          <a:p>
            <a:pPr lvl="1"/>
            <a:r>
              <a:rPr lang="en-US" smtClean="0"/>
              <a:t>Condition</a:t>
            </a:r>
          </a:p>
          <a:p>
            <a:pPr lvl="1"/>
            <a:r>
              <a:rPr lang="en-US" smtClean="0"/>
              <a:t>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A1663DA-33AE-45F4-957C-3BEF94F6D52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29200" y="2743200"/>
            <a:ext cx="11430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7086600" y="5410200"/>
            <a:ext cx="10668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ounded Rectangle 8"/>
          <p:cNvSpPr/>
          <p:nvPr/>
        </p:nvSpPr>
        <p:spPr>
          <a:xfrm>
            <a:off x="838200" y="5715000"/>
            <a:ext cx="1143000" cy="304800"/>
          </a:xfrm>
          <a:prstGeom prst="roundRect">
            <a:avLst/>
          </a:prstGeom>
          <a:solidFill>
            <a:srgbClr val="DAE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Yes,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 can do everything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 can do.</a:t>
            </a:r>
          </a:p>
          <a:p>
            <a:r>
              <a:rPr lang="en-US" smtClean="0"/>
              <a:t>Programmers like it because it is concise</a:t>
            </a:r>
          </a:p>
          <a:p>
            <a:pPr lvl="2"/>
            <a:r>
              <a:rPr lang="en-US" smtClean="0"/>
              <a:t>Initialization </a:t>
            </a:r>
          </a:p>
          <a:p>
            <a:pPr lvl="2"/>
            <a:r>
              <a:rPr lang="en-US" smtClean="0"/>
              <a:t>Condition</a:t>
            </a:r>
          </a:p>
          <a:p>
            <a:pPr lvl="2"/>
            <a:r>
              <a:rPr lang="en-US" smtClean="0"/>
              <a:t>Update  </a:t>
            </a:r>
          </a:p>
          <a:p>
            <a:pPr lvl="1"/>
            <a:r>
              <a:rPr lang="en-US" smtClean="0"/>
              <a:t>All on one line!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0C9FE23-C5F9-4C21-9B92-D13B42122FF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819400"/>
            <a:ext cx="5151438" cy="35052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 Examples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04800" y="5334000"/>
            <a:ext cx="8458200" cy="914400"/>
          </a:xfrm>
        </p:spPr>
        <p:txBody>
          <a:bodyPr/>
          <a:lstStyle/>
          <a:p>
            <a:r>
              <a:rPr lang="en-US" smtClean="0"/>
              <a:t>Keep it simple!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1CE988D-15D4-4DFA-94A0-9B14C29878D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228600" y="1219200"/>
            <a:ext cx="86756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486400" y="2362200"/>
            <a:ext cx="2743200" cy="228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8382000" y="2133600"/>
            <a:ext cx="381000" cy="228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61CB5B9-8FA5-43A8-98FB-E48A636FAB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 b="20140"/>
          <a:stretch>
            <a:fillRect/>
          </a:stretch>
        </p:blipFill>
        <p:spPr bwMode="auto">
          <a:xfrm>
            <a:off x="1600200" y="1295400"/>
            <a:ext cx="7010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rved Right Arrow 7"/>
          <p:cNvSpPr/>
          <p:nvPr/>
        </p:nvSpPr>
        <p:spPr>
          <a:xfrm flipV="1">
            <a:off x="609600" y="2590800"/>
            <a:ext cx="914400" cy="365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791200"/>
            <a:ext cx="1905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24200" y="3276600"/>
            <a:ext cx="304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24200" y="4495800"/>
            <a:ext cx="304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24200" y="5791200"/>
            <a:ext cx="304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09600" y="1676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096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09600" y="4191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09600" y="54102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096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09600" y="4191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09600" y="54102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124200" y="3276600"/>
            <a:ext cx="304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24200" y="4495800"/>
            <a:ext cx="304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24200" y="5791200"/>
            <a:ext cx="304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Curved Right Arrow 24"/>
          <p:cNvSpPr/>
          <p:nvPr/>
        </p:nvSpPr>
        <p:spPr>
          <a:xfrm flipV="1">
            <a:off x="609600" y="2590800"/>
            <a:ext cx="914400" cy="365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 variable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F6C322B-52FC-48D2-B31C-3DD5E69BC9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0772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for( </a:t>
            </a: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int x = 1</a:t>
            </a: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 x &lt; 10</a:t>
            </a:r>
            <a:r>
              <a:rPr lang="en-US" sz="32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</a:t>
            </a:r>
            <a:r>
              <a:rPr lang="en-US" sz="2000" kern="0" dirty="0">
                <a:solidFill>
                  <a:srgbClr val="333333"/>
                </a:solidFill>
                <a:cs typeface="Courier New" pitchFamily="49" charset="0"/>
              </a:rPr>
              <a:t> </a:t>
            </a: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x = x + 1) {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 // steps to do inside the loop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 // You can use ‘x’ anywhere in this box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if (x &gt; 100)   </a:t>
            </a:r>
            <a:r>
              <a:rPr lang="en-US" sz="2400" kern="0" dirty="0">
                <a:solidFill>
                  <a:srgbClr val="00B0F0"/>
                </a:solidFill>
                <a:latin typeface="Consolas" pitchFamily="49" charset="0"/>
                <a:cs typeface="Courier New" pitchFamily="49" charset="0"/>
              </a:rPr>
              <a:t>// Error! x is out of scope!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5052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Scope is the ‘lifetime’ of a variable.</a:t>
            </a: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When </a:t>
            </a:r>
            <a:r>
              <a:rPr lang="en-US" sz="2800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‘x’</a:t>
            </a:r>
            <a:r>
              <a:rPr lang="en-US" sz="2800" kern="0" dirty="0">
                <a:solidFill>
                  <a:srgbClr val="3333CC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800" kern="0" dirty="0">
                <a:latin typeface="+mn-lt"/>
                <a:cs typeface="+mn-cs"/>
              </a:rPr>
              <a:t>is declared in the for statement: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‘x’ </a:t>
            </a:r>
            <a:r>
              <a:rPr lang="en-US" sz="2200" kern="0" dirty="0">
                <a:latin typeface="+mn-lt"/>
                <a:cs typeface="+mn-cs"/>
              </a:rPr>
              <a:t>exists only inside the ‘block’ of the for loop  </a:t>
            </a:r>
            <a:r>
              <a:rPr lang="en-US" sz="2400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{    }</a:t>
            </a:r>
            <a:endParaRPr lang="en-US" sz="2000" kern="0" dirty="0">
              <a:solidFill>
                <a:srgbClr val="3333CC"/>
              </a:solidFill>
              <a:latin typeface="Consolas" pitchFamily="49" charset="0"/>
              <a:cs typeface="Courier New" pitchFamily="49" charset="0"/>
            </a:endParaRP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You can declare</a:t>
            </a:r>
            <a:r>
              <a:rPr lang="en-US" sz="2800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‘x’</a:t>
            </a:r>
            <a:r>
              <a:rPr lang="en-US" sz="2800" kern="0" dirty="0">
                <a:latin typeface="+mn-lt"/>
                <a:cs typeface="+mn-cs"/>
              </a:rPr>
              <a:t>outside the for loop</a:t>
            </a:r>
            <a:endParaRPr lang="en-US" sz="2800" b="1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80772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1" indent="-285750">
              <a:spcBef>
                <a:spcPts val="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int x</a:t>
            </a: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 marL="742950" lvl="1" indent="-285750">
              <a:spcBef>
                <a:spcPts val="0"/>
              </a:spcBef>
              <a:buClr>
                <a:srgbClr val="835E01"/>
              </a:buClr>
              <a:buSzPct val="100000"/>
              <a:defRPr/>
            </a:pP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for(</a:t>
            </a: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x = 1</a:t>
            </a: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 x &lt; 10</a:t>
            </a:r>
            <a:r>
              <a:rPr lang="en-US" sz="32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;</a:t>
            </a:r>
            <a:r>
              <a:rPr lang="en-US" sz="2000" kern="0" dirty="0">
                <a:solidFill>
                  <a:srgbClr val="333333"/>
                </a:solidFill>
                <a:cs typeface="Courier New" pitchFamily="49" charset="0"/>
              </a:rPr>
              <a:t> </a:t>
            </a:r>
            <a:r>
              <a:rPr lang="en-US" sz="2400" kern="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x = x + 1)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895600" y="1066800"/>
            <a:ext cx="6096000" cy="990600"/>
          </a:xfrm>
        </p:spPr>
        <p:txBody>
          <a:bodyPr/>
          <a:lstStyle/>
          <a:p>
            <a:r>
              <a:rPr lang="en-US" sz="2800" smtClean="0"/>
              <a:t>Print the balance at the end of each year for a number of years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A1C6429-0633-4A32-861E-3320D6BA910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8918" name="Picture 9"/>
          <p:cNvPicPr>
            <a:picLocks noChangeAspect="1" noChangeArrowheads="1"/>
          </p:cNvPicPr>
          <p:nvPr/>
        </p:nvPicPr>
        <p:blipFill>
          <a:blip r:embed="rId2" cstate="print"/>
          <a:srcRect t="5396"/>
          <a:stretch>
            <a:fillRect/>
          </a:stretch>
        </p:blipFill>
        <p:spPr bwMode="auto">
          <a:xfrm>
            <a:off x="533400" y="990600"/>
            <a:ext cx="25209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81200"/>
            <a:ext cx="25527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800600"/>
            <a:ext cx="4876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/>
              <a:t>loop</a:t>
            </a:r>
          </a:p>
          <a:p>
            <a:r>
              <a:rPr lang="en-US" smtClean="0"/>
              <a:t>The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for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/>
              <a:t>loop</a:t>
            </a:r>
          </a:p>
          <a:p>
            <a:r>
              <a:rPr lang="en-US" smtClean="0"/>
              <a:t>The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/>
              <a:t>loop</a:t>
            </a:r>
          </a:p>
          <a:p>
            <a:r>
              <a:rPr lang="en-US" smtClean="0"/>
              <a:t>Application:</a:t>
            </a:r>
          </a:p>
          <a:p>
            <a:pPr lvl="1"/>
            <a:r>
              <a:rPr lang="en-US" smtClean="0"/>
              <a:t>Processing Sentinels</a:t>
            </a:r>
          </a:p>
          <a:p>
            <a:r>
              <a:rPr lang="en-US" smtClean="0"/>
              <a:t>Common Loop Algorithms</a:t>
            </a:r>
          </a:p>
          <a:p>
            <a:r>
              <a:rPr lang="en-US" smtClean="0"/>
              <a:t>Nested Loops</a:t>
            </a:r>
          </a:p>
          <a:p>
            <a:r>
              <a:rPr lang="en-US" smtClean="0"/>
              <a:t>Application: </a:t>
            </a:r>
          </a:p>
          <a:p>
            <a:pPr lvl="1"/>
            <a:r>
              <a:rPr lang="en-US" smtClean="0"/>
              <a:t>Random Numbers and Simulations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FDB12DE-15C7-450D-A3F1-71E66B1655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066800"/>
            <a:ext cx="31019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586740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InvestmentTable.java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5715000" y="2209800"/>
            <a:ext cx="3276600" cy="4038600"/>
          </a:xfrm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Setup variables</a:t>
            </a:r>
          </a:p>
          <a:p>
            <a:pPr lvl="1"/>
            <a:endParaRPr lang="en-US" sz="2000" smtClean="0"/>
          </a:p>
          <a:p>
            <a:r>
              <a:rPr lang="en-US" sz="2800" smtClean="0"/>
              <a:t>Get input</a:t>
            </a:r>
          </a:p>
          <a:p>
            <a:pPr lvl="1"/>
            <a:endParaRPr lang="en-US" sz="1800" smtClean="0"/>
          </a:p>
          <a:p>
            <a:r>
              <a:rPr lang="en-US" sz="2800" smtClean="0"/>
              <a:t>Loop</a:t>
            </a:r>
          </a:p>
          <a:p>
            <a:pPr lvl="1"/>
            <a:r>
              <a:rPr lang="en-US" sz="2400" smtClean="0"/>
              <a:t>Calc</a:t>
            </a:r>
          </a:p>
          <a:p>
            <a:pPr lvl="1"/>
            <a:r>
              <a:rPr lang="en-US" sz="2400" smtClean="0"/>
              <a:t>Output</a:t>
            </a:r>
          </a:p>
          <a:p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78E7A4B-0B7D-45B5-A91C-49693F01315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Tip 4.2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sz="2800" smtClean="0"/>
              <a:t>Use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smtClean="0"/>
              <a:t> loops for their intended purposes only</a:t>
            </a:r>
          </a:p>
          <a:p>
            <a:pPr lvl="1">
              <a:spcBef>
                <a:spcPts val="400"/>
              </a:spcBef>
            </a:pPr>
            <a:r>
              <a:rPr lang="en-US" sz="2400" smtClean="0"/>
              <a:t>Increment (or decrement) by a constant value</a:t>
            </a:r>
          </a:p>
          <a:p>
            <a:pPr lvl="1">
              <a:spcBef>
                <a:spcPts val="400"/>
              </a:spcBef>
            </a:pPr>
            <a:r>
              <a:rPr lang="en-US" sz="2400" smtClean="0"/>
              <a:t>Do not update the counter inside the body</a:t>
            </a:r>
          </a:p>
          <a:p>
            <a:pPr lvl="2">
              <a:spcBef>
                <a:spcPts val="400"/>
              </a:spcBef>
            </a:pPr>
            <a:r>
              <a:rPr lang="en-US" sz="2000" smtClean="0"/>
              <a:t>Update in the third section of the header</a:t>
            </a:r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 lvl="2">
              <a:spcBef>
                <a:spcPts val="400"/>
              </a:spcBef>
            </a:pPr>
            <a:endParaRPr lang="en-US" sz="2000" smtClean="0"/>
          </a:p>
          <a:p>
            <a:pPr>
              <a:spcBef>
                <a:spcPts val="400"/>
              </a:spcBef>
            </a:pPr>
            <a:r>
              <a:rPr lang="en-US" sz="2800" smtClean="0"/>
              <a:t>Most counters start at one ‘end’ (0 or 1)</a:t>
            </a:r>
          </a:p>
          <a:p>
            <a:pPr lvl="1">
              <a:spcBef>
                <a:spcPts val="400"/>
              </a:spcBef>
            </a:pPr>
            <a:r>
              <a:rPr lang="en-US" sz="2400" smtClean="0"/>
              <a:t>Use  an integer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smtClean="0"/>
              <a:t>named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400" smtClean="0">
                <a:cs typeface="Courier New" pitchFamily="49" charset="0"/>
              </a:rPr>
              <a:t> </a:t>
            </a:r>
            <a:r>
              <a:rPr lang="en-US" sz="2400" smtClean="0"/>
              <a:t>for ‘index’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65759F2-D964-4881-BBC8-A7DBE0920E6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895600"/>
            <a:ext cx="86106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for (int counter = 1; counter &lt;= 100; counter++)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if (counter % 10 == 0)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+mn-cs"/>
              </a:rPr>
              <a:t>// Skip values divisible by 10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  counter++;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+mn-cs"/>
              </a:rPr>
              <a:t>// Bad style: Do NOT update the counter inside loop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System.out.println(counter);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}</a:t>
            </a:r>
          </a:p>
        </p:txBody>
      </p:sp>
      <p:pic>
        <p:nvPicPr>
          <p:cNvPr id="4096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143000"/>
            <a:ext cx="603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Tip 4.4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458200" cy="2286000"/>
          </a:xfrm>
        </p:spPr>
        <p:txBody>
          <a:bodyPr/>
          <a:lstStyle/>
          <a:p>
            <a:r>
              <a:rPr lang="en-US" sz="2800" smtClean="0"/>
              <a:t>Count Iterations</a:t>
            </a:r>
          </a:p>
          <a:p>
            <a:pPr lvl="1"/>
            <a:r>
              <a:rPr lang="en-US" sz="2400" smtClean="0"/>
              <a:t>Many bugs are ‘off by one’ issues</a:t>
            </a:r>
          </a:p>
          <a:p>
            <a:pPr lvl="1"/>
            <a:r>
              <a:rPr lang="en-US" sz="2400" smtClean="0"/>
              <a:t>One too many or one too few</a:t>
            </a:r>
          </a:p>
          <a:p>
            <a:r>
              <a:rPr lang="en-US" sz="2800" smtClean="0"/>
              <a:t>How many sections are between five posts?</a:t>
            </a:r>
          </a:p>
          <a:p>
            <a:r>
              <a:rPr lang="en-US" sz="2800" smtClean="0"/>
              <a:t>How many pairs of rails are there?</a:t>
            </a:r>
          </a:p>
          <a:p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4EA9D54-D094-4609-B6C0-BB05369EA7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4724400"/>
            <a:ext cx="63246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final int RAILS = 5;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for (int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i = 1</a:t>
            </a:r>
            <a:r>
              <a:rPr lang="en-US" kern="0" dirty="0">
                <a:latin typeface="Consolas" pitchFamily="49" charset="0"/>
                <a:cs typeface="+mn-cs"/>
              </a:rPr>
              <a:t>; i </a:t>
            </a:r>
            <a:r>
              <a:rPr lang="en-US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&lt;</a:t>
            </a:r>
            <a:r>
              <a:rPr lang="en-US" kern="0" dirty="0">
                <a:latin typeface="Consolas" pitchFamily="49" charset="0"/>
                <a:cs typeface="+mn-cs"/>
              </a:rPr>
              <a:t> RAILS; i++ 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 System.out.println("Painting rail " + i);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400800" y="4191000"/>
            <a:ext cx="24384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Painting rail 1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Painting rail 2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Painting rail 3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Painting rail 4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99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the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loops are very commonly used</a:t>
            </a:r>
          </a:p>
          <a:p>
            <a:r>
              <a:rPr lang="en-US" smtClean="0"/>
              <a:t>They have a very concise notation</a:t>
            </a:r>
          </a:p>
          <a:p>
            <a:pPr lvl="1"/>
            <a:r>
              <a:rPr lang="en-US" smtClean="0"/>
              <a:t>Initialization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mtClean="0"/>
              <a:t>   Condition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mtClean="0"/>
              <a:t>   Increment</a:t>
            </a:r>
          </a:p>
          <a:p>
            <a:pPr lvl="1"/>
            <a:r>
              <a:rPr lang="en-US" smtClean="0"/>
              <a:t>Initialization happens once at the start</a:t>
            </a:r>
          </a:p>
          <a:p>
            <a:pPr lvl="1"/>
            <a:r>
              <a:rPr lang="en-US" smtClean="0"/>
              <a:t>Condition is tested every time BEFORE executing the body (</a:t>
            </a:r>
            <a:r>
              <a:rPr lang="en-US" i="1" smtClean="0"/>
              <a:t>pre-test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Increment is done at the end of the body</a:t>
            </a:r>
          </a:p>
          <a:p>
            <a:r>
              <a:rPr lang="en-US" smtClean="0"/>
              <a:t>Great for integer counting, String (array) processing and more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67746B0-9B74-4B25-AA49-CC677BF432F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4.3  The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mtClean="0"/>
              <a:t> Loop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6553200" cy="5105400"/>
          </a:xfrm>
        </p:spPr>
        <p:txBody>
          <a:bodyPr/>
          <a:lstStyle/>
          <a:p>
            <a:r>
              <a:rPr lang="en-US" sz="2800" smtClean="0"/>
              <a:t>Use a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smtClean="0"/>
              <a:t> loop when you want to:</a:t>
            </a:r>
          </a:p>
          <a:p>
            <a:pPr lvl="1"/>
            <a:r>
              <a:rPr lang="en-US" sz="2400" smtClean="0"/>
              <a:t>Execute the body at least once</a:t>
            </a:r>
          </a:p>
          <a:p>
            <a:pPr lvl="1"/>
            <a:r>
              <a:rPr lang="en-US" sz="2400" smtClean="0"/>
              <a:t>Test the condition AFTER your first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2082542-7892-47FD-8977-7D189D58144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0400" y="2667000"/>
            <a:ext cx="4953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int i = 1;  // initialize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final int FINGERS = 5;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// paint finger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i++; // update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i &lt;= FINGERS</a:t>
            </a:r>
            <a:r>
              <a:rPr lang="en-US" sz="2000" kern="0" dirty="0">
                <a:latin typeface="Consolas" pitchFamily="49" charset="0"/>
                <a:cs typeface="+mn-cs"/>
              </a:rPr>
              <a:t>);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cs typeface="+mn-cs"/>
              </a:rPr>
              <a:t>// test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cs typeface="+mn-cs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5943600" y="5181600"/>
            <a:ext cx="457200" cy="457200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4360863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Note the semicolon at the end!</a:t>
            </a:r>
          </a:p>
        </p:txBody>
      </p:sp>
      <p:pic>
        <p:nvPicPr>
          <p:cNvPr id="4404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25908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mtClean="0"/>
              <a:t> Loop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r>
              <a:rPr lang="en-US" smtClean="0"/>
              <a:t>User Input Validation:</a:t>
            </a:r>
          </a:p>
          <a:p>
            <a:pPr lvl="1"/>
            <a:r>
              <a:rPr lang="en-US" smtClean="0"/>
              <a:t>Range check a value entered</a:t>
            </a:r>
          </a:p>
          <a:p>
            <a:pPr lvl="1"/>
            <a:r>
              <a:rPr lang="en-US" smtClean="0"/>
              <a:t>User must enter something to validate first!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401134C-046C-4F7B-9DB7-80E45DB879A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819400"/>
            <a:ext cx="78486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int value;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System.out.println(“Enter an integer &lt; 100: ”);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value = in.nextInt();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(value &gt;= 100);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+mn-cs"/>
              </a:rPr>
              <a:t>// test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4.4  Processing Sentinel Values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6553200" cy="5105400"/>
          </a:xfrm>
        </p:spPr>
        <p:txBody>
          <a:bodyPr/>
          <a:lstStyle/>
          <a:p>
            <a:r>
              <a:rPr lang="en-US" sz="2800" smtClean="0"/>
              <a:t>Sentinel values are often used:</a:t>
            </a:r>
          </a:p>
          <a:p>
            <a:pPr lvl="1"/>
            <a:r>
              <a:rPr lang="en-US" sz="2400" smtClean="0"/>
              <a:t>When you don’t know how many items are in a list, you can use a ‘special’ character or value to signal when you are finished entering items</a:t>
            </a:r>
          </a:p>
          <a:p>
            <a:pPr lvl="1"/>
            <a:r>
              <a:rPr lang="en-US" sz="2400" smtClean="0"/>
              <a:t>For numeric input of positive numbers, it is common to use the value </a:t>
            </a:r>
            <a:r>
              <a:rPr lang="en-US" sz="2400" smtClean="0">
                <a:solidFill>
                  <a:srgbClr val="0033CC"/>
                </a:solidFill>
              </a:rPr>
              <a:t>-1</a:t>
            </a:r>
            <a:r>
              <a:rPr lang="en-US" sz="2400" smtClean="0"/>
              <a:t>: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365214F-67B2-40E9-89BF-B77350A11DA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22288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352800" y="4114800"/>
            <a:ext cx="4953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salary = in.nextDouble();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while (salary !=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+mn-cs"/>
              </a:rPr>
              <a:t>-1</a:t>
            </a:r>
            <a:r>
              <a:rPr lang="en-US" sz="2000" dirty="0">
                <a:latin typeface="Consolas" pitchFamily="49" charset="0"/>
                <a:cs typeface="+mn-cs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  sum = sum + salary;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  count++;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  salary = in.nextDouble();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}</a:t>
            </a:r>
            <a:endParaRPr lang="en-US" sz="2000" b="1" kern="0" dirty="0">
              <a:latin typeface="Consolas" pitchFamily="49" charset="0"/>
              <a:cs typeface="+mn-cs"/>
            </a:endParaRP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228600" y="4953000"/>
            <a:ext cx="2743200" cy="132397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000"/>
              <a:t>A sentinel value denotes the end of a data set, but it is not part of the data.</a:t>
            </a:r>
            <a:endParaRPr lang="en-US" sz="200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Averaging a set of values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Declare and initialize a ‘sum’ variable to 0</a:t>
            </a:r>
          </a:p>
          <a:p>
            <a:r>
              <a:rPr lang="en-US" sz="2800" smtClean="0"/>
              <a:t>Declare and initialize a ‘count’ variable to 0</a:t>
            </a:r>
          </a:p>
          <a:p>
            <a:r>
              <a:rPr lang="en-US" sz="2800" smtClean="0"/>
              <a:t>Declare and initialize an ‘input’ variable to 0</a:t>
            </a:r>
          </a:p>
          <a:p>
            <a:r>
              <a:rPr lang="en-US" sz="2800" smtClean="0"/>
              <a:t>Prompt user with instructions</a:t>
            </a:r>
          </a:p>
          <a:p>
            <a:r>
              <a:rPr lang="en-US" sz="2800" smtClean="0"/>
              <a:t>Loop until sentinel value is entered</a:t>
            </a:r>
            <a:endParaRPr lang="en-US" sz="2400" smtClean="0"/>
          </a:p>
          <a:p>
            <a:pPr lvl="1"/>
            <a:r>
              <a:rPr lang="en-US" sz="2400" smtClean="0"/>
              <a:t>Save entered value to input variable</a:t>
            </a:r>
          </a:p>
          <a:p>
            <a:pPr lvl="1"/>
            <a:r>
              <a:rPr lang="en-US" sz="2400" smtClean="0"/>
              <a:t>If input is not -1 (sentinel value)</a:t>
            </a:r>
          </a:p>
          <a:p>
            <a:pPr lvl="2"/>
            <a:r>
              <a:rPr lang="en-US" sz="2000" smtClean="0"/>
              <a:t>Add input to sum variable</a:t>
            </a:r>
          </a:p>
          <a:p>
            <a:pPr lvl="2"/>
            <a:r>
              <a:rPr lang="en-US" sz="2000" smtClean="0"/>
              <a:t>Add 1 to count variable</a:t>
            </a:r>
          </a:p>
          <a:p>
            <a:r>
              <a:rPr lang="en-US" sz="2400" smtClean="0"/>
              <a:t>Make sure you have at least one entry before you divide!</a:t>
            </a:r>
          </a:p>
          <a:p>
            <a:pPr lvl="1"/>
            <a:r>
              <a:rPr lang="en-US" sz="2400" smtClean="0"/>
              <a:t>Divide sum by count and output.    Done!</a:t>
            </a:r>
          </a:p>
          <a:p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A1E2455-D05E-408C-9FD3-5E62B42745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SentinelDemo.java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7D37E8A-99A4-404B-B971-3C8A22F2818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086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4114800" y="15240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Outside the while loop, declare and initialize variables to use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35" name="TextBox 7"/>
          <p:cNvSpPr txBox="1">
            <a:spLocks noChangeArrowheads="1"/>
          </p:cNvSpPr>
          <p:nvPr/>
        </p:nvSpPr>
        <p:spPr bwMode="auto">
          <a:xfrm>
            <a:off x="4419600" y="3429000"/>
            <a:ext cx="4267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Since </a:t>
            </a:r>
            <a:r>
              <a:rPr lang="en-US">
                <a:latin typeface="Consolas" pitchFamily="49" charset="0"/>
                <a:cs typeface="Consolas" pitchFamily="49" charset="0"/>
              </a:rPr>
              <a:t>salary</a:t>
            </a:r>
            <a:r>
              <a:rPr lang="en-US"/>
              <a:t> is initialized to 0, the while loop statements will be executed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36" name="TextBox 8"/>
          <p:cNvSpPr txBox="1">
            <a:spLocks noChangeArrowheads="1"/>
          </p:cNvSpPr>
          <p:nvPr/>
        </p:nvSpPr>
        <p:spPr bwMode="auto">
          <a:xfrm>
            <a:off x="4876800" y="4191000"/>
            <a:ext cx="2743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Input new </a:t>
            </a:r>
            <a:r>
              <a:rPr lang="en-US">
                <a:latin typeface="Consolas" pitchFamily="49" charset="0"/>
                <a:cs typeface="Consolas" pitchFamily="49" charset="0"/>
              </a:rPr>
              <a:t>salary</a:t>
            </a:r>
            <a:r>
              <a:rPr lang="en-US"/>
              <a:t> and compare to sentinel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37" name="TextBox 9"/>
          <p:cNvSpPr txBox="1">
            <a:spLocks noChangeArrowheads="1"/>
          </p:cNvSpPr>
          <p:nvPr/>
        </p:nvSpPr>
        <p:spPr bwMode="auto">
          <a:xfrm>
            <a:off x="4876800" y="4953000"/>
            <a:ext cx="27432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Update running </a:t>
            </a:r>
            <a:r>
              <a:rPr lang="en-US">
                <a:latin typeface="Consolas" pitchFamily="49" charset="0"/>
                <a:cs typeface="Consolas" pitchFamily="49" charset="0"/>
              </a:rPr>
              <a:t>sum</a:t>
            </a:r>
            <a:r>
              <a:rPr lang="en-US"/>
              <a:t> and </a:t>
            </a:r>
            <a:r>
              <a:rPr lang="en-US">
                <a:latin typeface="Consolas" pitchFamily="49" charset="0"/>
                <a:cs typeface="Consolas" pitchFamily="49" charset="0"/>
              </a:rPr>
              <a:t>count</a:t>
            </a:r>
            <a:r>
              <a:rPr lang="en-US"/>
              <a:t> to average later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SentinelDemo.java (2)</a:t>
            </a:r>
            <a:endParaRPr lang="en-US" sz="36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8A2AC94-1248-4581-97FA-51E26BD6583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77240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00600"/>
            <a:ext cx="56673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3429000" y="1676400"/>
            <a:ext cx="22860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Prevent divide by 0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5791200" y="2895600"/>
            <a:ext cx="2743200" cy="92392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Calculate and output the average salary using </a:t>
            </a:r>
            <a:r>
              <a:rPr lang="en-US">
                <a:latin typeface="Consolas" pitchFamily="49" charset="0"/>
                <a:cs typeface="Consolas" pitchFamily="49" charset="0"/>
              </a:rPr>
              <a:t>sum</a:t>
            </a:r>
            <a:r>
              <a:rPr lang="en-US"/>
              <a:t> and </a:t>
            </a:r>
            <a:r>
              <a:rPr lang="en-US">
                <a:latin typeface="Consolas" pitchFamily="49" charset="0"/>
                <a:cs typeface="Consolas" pitchFamily="49" charset="0"/>
              </a:rPr>
              <a:t>count</a:t>
            </a:r>
            <a:r>
              <a:rPr lang="en-US"/>
              <a:t> variables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Loops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smtClean="0"/>
              <a:t>There are three types of loops:</a:t>
            </a:r>
          </a:p>
          <a:p>
            <a:pPr lvl="1"/>
            <a:r>
              <a:rPr lang="en-US" b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Loops</a:t>
            </a:r>
          </a:p>
          <a:p>
            <a:pPr lvl="1"/>
            <a:r>
              <a:rPr lang="en-US" b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Loops</a:t>
            </a:r>
          </a:p>
          <a:p>
            <a:pPr lvl="1"/>
            <a:r>
              <a:rPr lang="en-US" b="1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mtClean="0"/>
              <a:t> Loops</a:t>
            </a:r>
          </a:p>
          <a:p>
            <a:r>
              <a:rPr lang="en-US" smtClean="0"/>
              <a:t>Each loop requires the following steps:</a:t>
            </a:r>
          </a:p>
          <a:p>
            <a:pPr lvl="1"/>
            <a:r>
              <a:rPr lang="en-US" smtClean="0"/>
              <a:t>Initialization (get ready to start looping)</a:t>
            </a:r>
          </a:p>
          <a:p>
            <a:pPr lvl="1"/>
            <a:r>
              <a:rPr lang="en-US" smtClean="0"/>
              <a:t>Condition (test if we should execute loop body)</a:t>
            </a:r>
          </a:p>
          <a:p>
            <a:pPr lvl="1"/>
            <a:r>
              <a:rPr lang="en-US" smtClean="0"/>
              <a:t>Update (change something each time through)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4FB831B-A19C-40F4-B315-4FC5AA4BEC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Boolean variables and sentinels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r>
              <a:rPr lang="en-US" sz="2800" smtClean="0"/>
              <a:t>A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smtClean="0"/>
              <a:t> variable can be used to control a loop</a:t>
            </a:r>
          </a:p>
          <a:p>
            <a:pPr lvl="1"/>
            <a:r>
              <a:rPr lang="en-US" sz="2400" smtClean="0"/>
              <a:t>Sometimes called a ‘flag’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7361B28-D09A-4893-B2A8-5851FFF19A6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209800"/>
            <a:ext cx="71628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System.out.print("Enter salaries, -1 to finish: 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boolean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done</a:t>
            </a:r>
            <a:r>
              <a:rPr lang="en-US" kern="0" dirty="0">
                <a:latin typeface="Consolas" pitchFamily="49" charset="0"/>
                <a:cs typeface="+mn-cs"/>
              </a:rPr>
              <a:t> = false;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while (!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done</a:t>
            </a:r>
            <a:r>
              <a:rPr lang="en-US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value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if (value == -1)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done</a:t>
            </a:r>
            <a:r>
              <a:rPr lang="en-US" kern="0" dirty="0">
                <a:latin typeface="Consolas" pitchFamily="49" charset="0"/>
                <a:cs typeface="+mn-cs"/>
              </a:rPr>
              <a:t> = true;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else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+mn-cs"/>
              </a:rPr>
              <a:t>// Process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038600" y="2590800"/>
            <a:ext cx="43434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Initialize </a:t>
            </a:r>
            <a:r>
              <a:rPr lang="en-US">
                <a:latin typeface="Consolas" pitchFamily="49" charset="0"/>
                <a:cs typeface="Consolas" pitchFamily="49" charset="0"/>
              </a:rPr>
              <a:t>done</a:t>
            </a:r>
            <a:r>
              <a:rPr lang="en-US"/>
              <a:t> so that loop will execute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3505200" y="3733800"/>
            <a:ext cx="28194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Set ‘flag’ to true if sentinel value is found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input any numeric value…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When valid values can be positive or negative</a:t>
            </a:r>
          </a:p>
          <a:p>
            <a:pPr lvl="1"/>
            <a:r>
              <a:rPr lang="en-US" sz="2400" smtClean="0"/>
              <a:t>You cannot use -1 (or any other number) as a sentinel </a:t>
            </a:r>
          </a:p>
          <a:p>
            <a:r>
              <a:rPr lang="en-US" sz="2800" smtClean="0"/>
              <a:t>One solution is to use a non-numeric sentinel</a:t>
            </a:r>
          </a:p>
          <a:p>
            <a:pPr lvl="1"/>
            <a:r>
              <a:rPr lang="en-US" sz="2400" smtClean="0"/>
              <a:t>But </a:t>
            </a:r>
            <a:r>
              <a:rPr lang="en-US" sz="2400" smtClean="0">
                <a:latin typeface="Consolas" pitchFamily="49" charset="0"/>
              </a:rPr>
              <a:t>in.nextDouble </a:t>
            </a:r>
            <a:r>
              <a:rPr lang="en-US" sz="2400" smtClean="0"/>
              <a:t>will fail!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latin typeface="Consolas" pitchFamily="49" charset="0"/>
              </a:rPr>
              <a:t>in.hasNextDouble </a:t>
            </a:r>
            <a:r>
              <a:rPr lang="en-US" sz="2400" smtClean="0"/>
              <a:t>first</a:t>
            </a:r>
          </a:p>
          <a:p>
            <a:pPr lvl="2"/>
            <a:r>
              <a:rPr lang="en-US" sz="2000" smtClean="0"/>
              <a:t>Returns a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smtClean="0"/>
              <a:t>: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smtClean="0"/>
              <a:t> (all’s well) or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smtClean="0"/>
              <a:t> (not a number)</a:t>
            </a:r>
          </a:p>
          <a:p>
            <a:pPr lvl="2"/>
            <a:r>
              <a:rPr lang="en-US" sz="2000" smtClean="0"/>
              <a:t>Then use </a:t>
            </a:r>
            <a:r>
              <a:rPr lang="en-US" sz="2000" smtClean="0">
                <a:latin typeface="Consolas" pitchFamily="49" charset="0"/>
              </a:rPr>
              <a:t>in.nextDouble </a:t>
            </a:r>
            <a:r>
              <a:rPr lang="en-US" sz="2000" smtClean="0"/>
              <a:t>if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true</a:t>
            </a:r>
            <a:endParaRPr lang="en-US" smtClean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03931FB-C27A-48DF-8CA9-DFFEE4FD2EE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343400"/>
            <a:ext cx="78486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System.out.print("Enter values, Q to quit: 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(in.hasNextDouble())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value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+mn-cs"/>
              </a:rPr>
              <a:t>// Process value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4.5  Common Loop Algorithms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1: Sum and Average Value</a:t>
            </a:r>
          </a:p>
          <a:p>
            <a:r>
              <a:rPr lang="en-US" smtClean="0"/>
              <a:t>2: Counting Matches</a:t>
            </a:r>
          </a:p>
          <a:p>
            <a:r>
              <a:rPr lang="en-US" smtClean="0"/>
              <a:t>3: Finding the First Match</a:t>
            </a:r>
          </a:p>
          <a:p>
            <a:r>
              <a:rPr lang="en-US" smtClean="0"/>
              <a:t>4: Maximum and Minimum</a:t>
            </a:r>
          </a:p>
          <a:p>
            <a:r>
              <a:rPr lang="en-US" smtClean="0"/>
              <a:t>5: Comparing Adjacent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6AFF56C-6AF2-445A-9687-9F0DD7A16FD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and Average Examples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581400" cy="1066800"/>
          </a:xfrm>
        </p:spPr>
        <p:txBody>
          <a:bodyPr/>
          <a:lstStyle/>
          <a:p>
            <a:r>
              <a:rPr lang="en-US" sz="2800" smtClean="0"/>
              <a:t>Sum of Values</a:t>
            </a:r>
          </a:p>
          <a:p>
            <a:pPr lvl="1"/>
            <a:r>
              <a:rPr lang="en-US" sz="2400" smtClean="0"/>
              <a:t>Initialize total to 0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smtClean="0"/>
              <a:t> loop with sentinel</a:t>
            </a:r>
          </a:p>
          <a:p>
            <a:pPr lvl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3FF496C-3BAA-4EE2-B896-4A0893B653E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066800"/>
            <a:ext cx="4876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double total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(in.hasNextDouble())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double input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total = total +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57600" y="2895600"/>
            <a:ext cx="50292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double total = 0;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+mn-cs"/>
              </a:rPr>
              <a:t>int count = 0;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while (in.hasNextDouble())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  double input = in.nextDouble();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  total = total + input;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+mn-cs"/>
              </a:rPr>
              <a:t>count++;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}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+mn-cs"/>
              </a:rPr>
              <a:t>double average = 0;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+mn-cs"/>
              </a:rPr>
              <a:t>if (count &gt; 0) 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+mn-cs"/>
              </a:rPr>
              <a:t>  { average = total / count; }</a:t>
            </a:r>
            <a:endParaRPr lang="en-US" sz="2000" kern="0" dirty="0">
              <a:solidFill>
                <a:srgbClr val="0033CC"/>
              </a:solidFill>
              <a:latin typeface="Consolas" pitchFamily="49" charset="0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31242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Average of Values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Use Sum of Values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Initialize count to 0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Increment per input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Check for count 0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Before divide</a:t>
            </a:r>
            <a:r>
              <a:rPr lang="en-US" sz="2400" kern="0" dirty="0" smtClean="0">
                <a:latin typeface="+mn-lt"/>
                <a:cs typeface="+mn-cs"/>
              </a:rPr>
              <a:t>!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Matches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C29CC7A-5FA2-4E48-B9F4-6156453D783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29000" y="1143000"/>
            <a:ext cx="5562600" cy="2819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int upperCaseLetters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for (int i = 0; i &lt; str.length(); i++)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char ch = str.charAt(i);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if (Character.isUpperCase(ch))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  upperCaseLetters++;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295400"/>
            <a:ext cx="358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Counting Matches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Initialize count to 0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Use </a:t>
            </a:r>
            <a:r>
              <a:rPr lang="en-US" sz="2400" kern="0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kern="0" dirty="0">
                <a:latin typeface="+mn-lt"/>
                <a:cs typeface="+mn-cs"/>
              </a:rPr>
              <a:t> loop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Add to count per match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cs typeface="+mn-cs"/>
            </a:endParaRPr>
          </a:p>
        </p:txBody>
      </p:sp>
      <p:pic>
        <p:nvPicPr>
          <p:cNvPr id="5427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238625"/>
            <a:ext cx="3267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First Match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71284A6-07F4-414A-B9C7-F25AF86CDA5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1143000"/>
            <a:ext cx="48006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boolean found = false;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char ch;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int position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(!found &amp;&amp; position &lt; str.length())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ch = str.charAt(position);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if (Character.isLowerCase(ch))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{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  found = true;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else { position++;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55302" name="Content Placeholder 9"/>
          <p:cNvSpPr>
            <a:spLocks noGrp="1"/>
          </p:cNvSpPr>
          <p:nvPr>
            <p:ph idx="1"/>
          </p:nvPr>
        </p:nvSpPr>
        <p:spPr>
          <a:xfrm>
            <a:off x="5334000" y="1143000"/>
            <a:ext cx="3505200" cy="5105400"/>
          </a:xfrm>
        </p:spPr>
        <p:txBody>
          <a:bodyPr/>
          <a:lstStyle/>
          <a:p>
            <a:r>
              <a:rPr lang="en-US" sz="2800" smtClean="0"/>
              <a:t>Initialize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smtClean="0"/>
              <a:t> sentinel to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sz="2800" smtClean="0"/>
              <a:t>Initialize index counter to walk through string to 0 </a:t>
            </a:r>
          </a:p>
          <a:p>
            <a:r>
              <a:rPr lang="en-US" sz="2800" smtClean="0"/>
              <a:t>Use compound conditional in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smtClean="0"/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Prompt Until a Match is Found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C99931D-1521-45E7-AD8E-8E8A469FA2C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143000"/>
            <a:ext cx="86868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boolean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valid</a:t>
            </a:r>
            <a:r>
              <a:rPr lang="en-US" sz="2000" kern="0" dirty="0">
                <a:latin typeface="Consolas" pitchFamily="49" charset="0"/>
                <a:cs typeface="+mn-cs"/>
              </a:rPr>
              <a:t> = false;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double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(!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valid</a:t>
            </a:r>
            <a:r>
              <a:rPr lang="en-US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System.out.print("Please enter a positive value &lt; 100: 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input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if (0 &lt; input &amp;&amp; input &lt; 100) {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valid</a:t>
            </a:r>
            <a:r>
              <a:rPr lang="en-US" sz="2000" kern="0" dirty="0">
                <a:latin typeface="Consolas" pitchFamily="49" charset="0"/>
                <a:cs typeface="+mn-cs"/>
              </a:rPr>
              <a:t> = true;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else { System.out.println("Invalid input.");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56326" name="Content Placeholder 9"/>
          <p:cNvSpPr>
            <a:spLocks noGrp="1"/>
          </p:cNvSpPr>
          <p:nvPr>
            <p:ph idx="1"/>
          </p:nvPr>
        </p:nvSpPr>
        <p:spPr>
          <a:xfrm>
            <a:off x="228600" y="4191000"/>
            <a:ext cx="8686800" cy="20193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Initialize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smtClean="0"/>
              <a:t> flag to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Test sentinel in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smtClean="0"/>
              <a:t> loop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Get input, and compare to range</a:t>
            </a:r>
          </a:p>
          <a:p>
            <a:pPr lvl="2">
              <a:spcBef>
                <a:spcPts val="200"/>
              </a:spcBef>
            </a:pPr>
            <a:r>
              <a:rPr lang="en-US" sz="2000" smtClean="0"/>
              <a:t>If input is in range, change flag to true</a:t>
            </a:r>
          </a:p>
          <a:p>
            <a:pPr lvl="2">
              <a:spcBef>
                <a:spcPts val="200"/>
              </a:spcBef>
            </a:pPr>
            <a:r>
              <a:rPr lang="en-US" sz="2000" smtClean="0"/>
              <a:t>Loop will stop executing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267200"/>
            <a:ext cx="24098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and Minimum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616881C-2206-4435-ADC4-21822374848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066800"/>
            <a:ext cx="4953000" cy="2819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double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largest</a:t>
            </a:r>
            <a:r>
              <a:rPr lang="en-US" sz="2000" kern="0" dirty="0">
                <a:latin typeface="Consolas" pitchFamily="49" charset="0"/>
                <a:cs typeface="+mn-cs"/>
              </a:rPr>
              <a:t>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(in.hasNextDouble())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double input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if (input &gt;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largest</a:t>
            </a:r>
            <a:r>
              <a:rPr lang="en-US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+mn-cs"/>
              </a:rPr>
              <a:t>largest</a:t>
            </a:r>
            <a:r>
              <a:rPr lang="en-US" sz="2000" kern="0" dirty="0">
                <a:latin typeface="Consolas" pitchFamily="49" charset="0"/>
                <a:cs typeface="+mn-cs"/>
              </a:rPr>
              <a:t> =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57350" name="Content Placeholder 9"/>
          <p:cNvSpPr>
            <a:spLocks noGrp="1"/>
          </p:cNvSpPr>
          <p:nvPr>
            <p:ph idx="1"/>
          </p:nvPr>
        </p:nvSpPr>
        <p:spPr>
          <a:xfrm>
            <a:off x="152400" y="4114800"/>
            <a:ext cx="8686800" cy="2209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 smtClean="0"/>
              <a:t>Get first input value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This is the </a:t>
            </a:r>
            <a:r>
              <a:rPr lang="en-US" sz="2000" dirty="0" smtClean="0">
                <a:solidFill>
                  <a:srgbClr val="0033CC"/>
                </a:solidFill>
              </a:rPr>
              <a:t>largest</a:t>
            </a:r>
            <a:r>
              <a:rPr lang="en-US" sz="2000" dirty="0" smtClean="0"/>
              <a:t> (or </a:t>
            </a:r>
            <a:r>
              <a:rPr lang="en-US" sz="2000" dirty="0" smtClean="0">
                <a:solidFill>
                  <a:srgbClr val="00B050"/>
                </a:solidFill>
              </a:rPr>
              <a:t>smallest</a:t>
            </a:r>
            <a:r>
              <a:rPr lang="en-US" sz="2000" dirty="0" smtClean="0"/>
              <a:t>) that you have seen so far!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Loop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/>
              <a:t> you have a valid number (non-sentinel)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Get another input value</a:t>
            </a:r>
          </a:p>
          <a:p>
            <a:pPr lvl="1"/>
            <a:r>
              <a:rPr lang="en-US" sz="2000" dirty="0" smtClean="0"/>
              <a:t>Compare new input to </a:t>
            </a:r>
            <a:r>
              <a:rPr lang="en-US" sz="2000" dirty="0" smtClean="0">
                <a:solidFill>
                  <a:srgbClr val="0033CC"/>
                </a:solidFill>
              </a:rPr>
              <a:t>largest</a:t>
            </a:r>
            <a:r>
              <a:rPr lang="en-US" sz="2000" dirty="0" smtClean="0"/>
              <a:t> (or </a:t>
            </a:r>
            <a:r>
              <a:rPr lang="en-US" sz="2000" dirty="0" smtClean="0">
                <a:solidFill>
                  <a:srgbClr val="00B050"/>
                </a:solidFill>
              </a:rPr>
              <a:t>smallest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 smtClean="0">
                <a:solidFill>
                  <a:srgbClr val="0033CC"/>
                </a:solidFill>
              </a:rPr>
              <a:t>largest</a:t>
            </a:r>
            <a:r>
              <a:rPr lang="en-US" sz="2000" dirty="0" smtClean="0"/>
              <a:t> (or </a:t>
            </a:r>
            <a:r>
              <a:rPr lang="en-US" sz="2000" dirty="0" smtClean="0">
                <a:solidFill>
                  <a:srgbClr val="00B050"/>
                </a:solidFill>
              </a:rPr>
              <a:t>smallest</a:t>
            </a:r>
            <a:r>
              <a:rPr lang="en-US" sz="2000" dirty="0" smtClean="0"/>
              <a:t>) 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86200" y="1676400"/>
            <a:ext cx="5029200" cy="2819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double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smallest</a:t>
            </a:r>
            <a:r>
              <a:rPr lang="en-US" sz="2000" kern="0" dirty="0">
                <a:latin typeface="Consolas" pitchFamily="49" charset="0"/>
                <a:cs typeface="+mn-cs"/>
              </a:rPr>
              <a:t>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(in.hasNextDouble())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double input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if (input &gt;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smallest</a:t>
            </a:r>
            <a:r>
              <a:rPr lang="en-US" sz="2000" kern="0" dirty="0">
                <a:latin typeface="Consolas" pitchFamily="49" charset="0"/>
                <a:cs typeface="+mn-cs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smallest</a:t>
            </a:r>
            <a:r>
              <a:rPr lang="en-US" sz="2000" kern="0" dirty="0">
                <a:latin typeface="Consolas" pitchFamily="49" charset="0"/>
                <a:cs typeface="+mn-cs"/>
              </a:rPr>
              <a:t> =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Adjacent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A11FEF-5D46-40E7-B82E-C49459C0982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1143000"/>
            <a:ext cx="6705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double input = in.nextDouble();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while (in.hasNextDouble())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double previous = input;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input = nextDouble();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if (input == previous)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{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  System.out.println("Duplicate input");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+mn-cs"/>
              </a:rPr>
              <a:t>}</a:t>
            </a:r>
          </a:p>
        </p:txBody>
      </p:sp>
      <p:sp>
        <p:nvSpPr>
          <p:cNvPr id="58374" name="Content Placeholder 9"/>
          <p:cNvSpPr>
            <a:spLocks noGrp="1"/>
          </p:cNvSpPr>
          <p:nvPr>
            <p:ph idx="1"/>
          </p:nvPr>
        </p:nvSpPr>
        <p:spPr>
          <a:xfrm>
            <a:off x="228600" y="4343400"/>
            <a:ext cx="8686800" cy="2209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/>
              <a:t>Get first input value 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Use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smtClean="0"/>
              <a:t> to determine if there are more to check</a:t>
            </a:r>
          </a:p>
          <a:p>
            <a:pPr lvl="1">
              <a:spcBef>
                <a:spcPts val="200"/>
              </a:spcBef>
            </a:pPr>
            <a:r>
              <a:rPr lang="en-US" sz="2000" smtClean="0"/>
              <a:t>Copy input to previous variable</a:t>
            </a:r>
          </a:p>
          <a:p>
            <a:pPr lvl="1">
              <a:spcBef>
                <a:spcPts val="200"/>
              </a:spcBef>
            </a:pPr>
            <a:r>
              <a:rPr lang="en-US" sz="2000" smtClean="0"/>
              <a:t>Get next value into input variable</a:t>
            </a:r>
          </a:p>
          <a:p>
            <a:pPr lvl="1">
              <a:spcBef>
                <a:spcPts val="200"/>
              </a:spcBef>
            </a:pPr>
            <a:r>
              <a:rPr lang="en-US" sz="2000" smtClean="0"/>
              <a:t>Compare input to previous, and output if same</a:t>
            </a:r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371600"/>
            <a:ext cx="204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Writing a Loop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smtClean="0"/>
              <a:t>Planning:</a:t>
            </a:r>
          </a:p>
          <a:p>
            <a:pPr marL="514350" indent="-514350">
              <a:buSzPct val="100000"/>
              <a:buFont typeface="Arial" charset="0"/>
              <a:buAutoNum type="arabicPeriod"/>
            </a:pPr>
            <a:r>
              <a:rPr lang="en-US" smtClean="0"/>
              <a:t>Decide what work to do inside the loop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/>
              <a:t>Specify the loop condition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/>
              <a:t>Determine loop type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/>
              <a:t>Setup variables before the first loop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/>
              <a:t>Process results when the loop is finished</a:t>
            </a:r>
          </a:p>
          <a:p>
            <a:pPr marL="514350" indent="-514350">
              <a:buSzPct val="100000"/>
              <a:buFont typeface="Wingdings" pitchFamily="2" charset="2"/>
              <a:buAutoNum type="arabicPeriod"/>
            </a:pPr>
            <a:r>
              <a:rPr lang="en-US" smtClean="0"/>
              <a:t>Trace the loop with typical examples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/>
              <a:t>Coding:</a:t>
            </a:r>
          </a:p>
          <a:p>
            <a:pPr marL="514350" indent="-514350">
              <a:buSzPct val="100000"/>
              <a:buFont typeface="Arial" charset="0"/>
              <a:buAutoNum type="arabicPeriod" startAt="7"/>
            </a:pPr>
            <a:r>
              <a:rPr lang="en-US" smtClean="0"/>
              <a:t>Implement the loop in Java</a:t>
            </a:r>
          </a:p>
          <a:p>
            <a:pPr marL="514350" indent="-514350">
              <a:buFont typeface="Wingdings" pitchFamily="2" charset="2"/>
              <a:buAutoNum type="arabicPeriod" startAt="7"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FC15E8F-D53C-4910-BDD3-A2B67AD1532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200400"/>
            <a:ext cx="2905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24200"/>
            <a:ext cx="5867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1434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362200"/>
          </a:xfrm>
        </p:spPr>
        <p:txBody>
          <a:bodyPr/>
          <a:lstStyle/>
          <a:p>
            <a:r>
              <a:rPr lang="en-US" dirty="0" smtClean="0"/>
              <a:t>Examples of loop applications</a:t>
            </a:r>
          </a:p>
          <a:p>
            <a:pPr lvl="1"/>
            <a:r>
              <a:rPr lang="en-US" sz="2400" dirty="0" smtClean="0"/>
              <a:t>Calculating compound interest</a:t>
            </a:r>
          </a:p>
          <a:p>
            <a:pPr lvl="1"/>
            <a:r>
              <a:rPr lang="en-US" sz="2400" dirty="0" smtClean="0"/>
              <a:t>Simulations, event driven programs…</a:t>
            </a:r>
          </a:p>
          <a:p>
            <a:r>
              <a:rPr lang="en-US" dirty="0" smtClean="0"/>
              <a:t>Compound interest algorithm (Chapter 1)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EA326745-E2B5-4312-AC14-804F1E22E1E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04800" y="5029200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Loops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105400"/>
          </a:xfrm>
        </p:spPr>
        <p:txBody>
          <a:bodyPr/>
          <a:lstStyle/>
          <a:p>
            <a:r>
              <a:rPr lang="en-US" smtClean="0"/>
              <a:t>How would you print a table with rows and columns?</a:t>
            </a:r>
          </a:p>
          <a:p>
            <a:pPr lvl="1"/>
            <a:r>
              <a:rPr lang="en-US" smtClean="0"/>
              <a:t>Print top line (header)</a:t>
            </a:r>
          </a:p>
          <a:p>
            <a:pPr lvl="2"/>
            <a:r>
              <a:rPr lang="en-US" smtClean="0"/>
              <a:t>Use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mtClean="0"/>
              <a:t> loop</a:t>
            </a:r>
          </a:p>
          <a:p>
            <a:pPr lvl="1"/>
            <a:r>
              <a:rPr lang="en-US" smtClean="0"/>
              <a:t>Print table body…</a:t>
            </a:r>
          </a:p>
          <a:p>
            <a:pPr lvl="2"/>
            <a:r>
              <a:rPr lang="en-US" smtClean="0"/>
              <a:t>How many rows?</a:t>
            </a:r>
          </a:p>
          <a:p>
            <a:pPr lvl="2"/>
            <a:r>
              <a:rPr lang="en-US" smtClean="0"/>
              <a:t>How many columns?</a:t>
            </a:r>
          </a:p>
          <a:p>
            <a:pPr lvl="1"/>
            <a:r>
              <a:rPr lang="en-US" smtClean="0"/>
              <a:t>Loop per row</a:t>
            </a:r>
          </a:p>
          <a:p>
            <a:pPr lvl="2"/>
            <a:r>
              <a:rPr lang="en-US" smtClean="0"/>
              <a:t>Loop per column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512C7F5-3003-4FD9-8FAE-7B3FEFC28A9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05000"/>
            <a:ext cx="3552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8000" y="29718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 of a Nested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B983EB9-9C9F-48A3-8C38-17D6D4EAD18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2057400" y="1219200"/>
            <a:ext cx="11430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5146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Print x^n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5943600" y="43434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n++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505200" y="53340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33800" y="58674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x++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267201" y="3086100"/>
            <a:ext cx="3810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3924301" y="4800600"/>
            <a:ext cx="1066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1" idx="0"/>
          </p:cNvCxnSpPr>
          <p:nvPr/>
        </p:nvCxnSpPr>
        <p:spPr>
          <a:xfrm rot="5400000">
            <a:off x="4343401" y="5753100"/>
            <a:ext cx="2286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2"/>
            <a:endCxn id="39" idx="0"/>
          </p:cNvCxnSpPr>
          <p:nvPr/>
        </p:nvCxnSpPr>
        <p:spPr>
          <a:xfrm rot="5400000">
            <a:off x="6515101" y="4229100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1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61462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61463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1238250" y="4591050"/>
            <a:ext cx="2819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2057400" y="60198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61466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4705350" y="30289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1562100" y="32766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PowerTable.java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3E11989-64E0-406A-BCA0-EDD3A236910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4876800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8"/>
          <p:cNvPicPr>
            <a:picLocks noChangeAspect="1" noChangeArrowheads="1"/>
          </p:cNvPicPr>
          <p:nvPr/>
        </p:nvPicPr>
        <p:blipFill>
          <a:blip r:embed="rId3" cstate="print"/>
          <a:srcRect b="71967"/>
          <a:stretch>
            <a:fillRect/>
          </a:stretch>
        </p:blipFill>
        <p:spPr bwMode="auto">
          <a:xfrm>
            <a:off x="228600" y="4800600"/>
            <a:ext cx="60960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066800"/>
            <a:ext cx="3735388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3" name="TextBox 9"/>
          <p:cNvSpPr txBox="1">
            <a:spLocks noChangeArrowheads="1"/>
          </p:cNvSpPr>
          <p:nvPr/>
        </p:nvSpPr>
        <p:spPr bwMode="auto">
          <a:xfrm>
            <a:off x="3733800" y="4267200"/>
            <a:ext cx="2209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Body of outer loop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6400800" y="5181600"/>
            <a:ext cx="2209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/>
              <a:t>Body of inner loop</a:t>
            </a:r>
            <a:endParaRPr lang="en-US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Loop Examples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264B399-FF84-43F6-9FF3-046AF6678C8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358188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Loop Examples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3623513-7C08-4DF5-BFAB-02618E64635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45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8486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RandomDemo.java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04B38ED-385B-4E42-9557-1F920EFC2D8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55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376363"/>
            <a:ext cx="7053263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575" y="2971800"/>
            <a:ext cx="28321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Die Tosses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828800"/>
          </a:xfrm>
        </p:spPr>
        <p:txBody>
          <a:bodyPr/>
          <a:lstStyle/>
          <a:p>
            <a:r>
              <a:rPr lang="en-US" sz="2800" smtClean="0"/>
              <a:t>Goal:</a:t>
            </a:r>
          </a:p>
          <a:p>
            <a:pPr lvl="1"/>
            <a:r>
              <a:rPr lang="en-US" sz="2400" smtClean="0"/>
              <a:t>Get a random integer between 1 and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A2608AF-44FB-4406-9AF0-3647DFE417E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066800"/>
            <a:ext cx="16764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62738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276600"/>
            <a:ext cx="1895475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667000"/>
            <a:ext cx="24860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Monte Carlo Method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mtClean="0"/>
              <a:t>Used to find approximate solutions to problems that cannot be precisely solved</a:t>
            </a:r>
          </a:p>
          <a:p>
            <a:r>
              <a:rPr lang="en-US" smtClean="0"/>
              <a:t>Example:  Approximate PI using the relative areas of a circle inside a square</a:t>
            </a:r>
          </a:p>
          <a:p>
            <a:pPr lvl="1"/>
            <a:r>
              <a:rPr lang="en-US" smtClean="0"/>
              <a:t>Uses simple arithmetic</a:t>
            </a:r>
          </a:p>
          <a:p>
            <a:pPr lvl="1"/>
            <a:r>
              <a:rPr lang="en-US" smtClean="0"/>
              <a:t>Hits  are inside circle</a:t>
            </a:r>
          </a:p>
          <a:p>
            <a:pPr lvl="1"/>
            <a:r>
              <a:rPr lang="en-US" smtClean="0"/>
              <a:t>Tries are total number of tries</a:t>
            </a:r>
          </a:p>
          <a:p>
            <a:pPr lvl="1"/>
            <a:r>
              <a:rPr lang="en-US" smtClean="0"/>
              <a:t>Ratio is 4 x Hits / Tries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B1AA9C1-45AB-4178-AA8A-BCD70498967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MonteCarlo.java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74C3982-958B-40DA-AA6C-89AFD75EAFB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0391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962400"/>
            <a:ext cx="64960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362200"/>
            <a:ext cx="2628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loop executes instructions repeatedly while a condition is true. </a:t>
            </a:r>
          </a:p>
          <a:p>
            <a:r>
              <a:rPr lang="en-US" sz="2800" smtClean="0"/>
              <a:t>An off-by-one error is a common error when programming loops. </a:t>
            </a:r>
          </a:p>
          <a:p>
            <a:pPr lvl="1"/>
            <a:r>
              <a:rPr lang="en-US" sz="2400" smtClean="0"/>
              <a:t>Think through simple test cases to avoid this type of error.</a:t>
            </a:r>
          </a:p>
          <a:p>
            <a:r>
              <a:rPr lang="en-US" sz="2800" smtClean="0"/>
              <a:t>The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smtClean="0"/>
              <a:t> loop is used when a value runs from a starting point to an ending point with a constant increment or decrement.</a:t>
            </a:r>
          </a:p>
          <a:p>
            <a:r>
              <a:rPr lang="en-US" sz="2800" smtClean="0"/>
              <a:t>The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smtClean="0"/>
              <a:t> loop is appropriate when the loop body must be executed at least once.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2C0F8FE-BB0E-4DBA-90DE-B0D977C0128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3125788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 the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3352800" y="2667000"/>
            <a:ext cx="5638800" cy="2133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</a:rPr>
              <a:t> (balance &lt; TARGET)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year++;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double interest = balance * RATE/100;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balance = balance + interest;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9AD2889-E6C2-4228-82D7-2213501E6B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352800" y="1295400"/>
            <a:ext cx="5105400" cy="830263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400"/>
              <a:t>A loop executes instructions</a:t>
            </a:r>
          </a:p>
          <a:p>
            <a:pPr marL="0" lvl="2"/>
            <a:r>
              <a:rPr lang="en-US" sz="2400"/>
              <a:t>repeatedly while a condition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A sentinel value denotes the end of a data set, but it is not part of the data.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You can use a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smtClean="0"/>
              <a:t> variable to control a loop. 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Set the variable to true before entering the loop, then set it to false to leave the loop. 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When the body of a loop contains another loop, the loops are nested. 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A typical use of nested loops is printing a table with rows and columns.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In a simulation, you use the computer to simulate an activity. 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You can introduce randomness by calling the random number generator.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D4B20D4-AECD-476F-B68F-A3831AC1333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4.1: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mtClean="0"/>
              <a:t>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1109FA7-9DCF-46E5-81FB-E1FBD7023F4E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1371600"/>
            <a:ext cx="8897937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295400" y="3276600"/>
            <a:ext cx="106680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2667000" y="5486400"/>
            <a:ext cx="838200" cy="228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ounded Rectangle 8"/>
          <p:cNvSpPr/>
          <p:nvPr/>
        </p:nvSpPr>
        <p:spPr>
          <a:xfrm>
            <a:off x="6400800" y="5334000"/>
            <a:ext cx="1066800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ounded Rectangle 9"/>
          <p:cNvSpPr/>
          <p:nvPr/>
        </p:nvSpPr>
        <p:spPr>
          <a:xfrm>
            <a:off x="6400800" y="3200400"/>
            <a:ext cx="1066800" cy="22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ounded Rectangle 10"/>
          <p:cNvSpPr/>
          <p:nvPr/>
        </p:nvSpPr>
        <p:spPr>
          <a:xfrm>
            <a:off x="5791200" y="2133600"/>
            <a:ext cx="1066800" cy="304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46D1467-52EE-42F3-BB6B-58DF8BA677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2390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0772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DoubleInvestment.java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0782F2E-4C00-4DC0-A254-48EB3CC9D4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0420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715000"/>
            <a:ext cx="44196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4800600" y="2819400"/>
            <a:ext cx="4038600" cy="70802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000"/>
              <a:t>Declare and initialize a variable outside of the loop to count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years</a:t>
            </a:r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4953000" y="4267200"/>
            <a:ext cx="3810000" cy="708025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000"/>
              <a:t>Increment the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years</a:t>
            </a:r>
            <a:r>
              <a:rPr lang="en-US" sz="2000"/>
              <a:t> variable each time through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2932</Words>
  <Application>Microsoft Office PowerPoint</Application>
  <PresentationFormat>On-screen Show (4:3)</PresentationFormat>
  <Paragraphs>575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Wingdings</vt:lpstr>
      <vt:lpstr>Calibri</vt:lpstr>
      <vt:lpstr>Stencil</vt:lpstr>
      <vt:lpstr>Arial Unicode MS</vt:lpstr>
      <vt:lpstr>Consolas</vt:lpstr>
      <vt:lpstr>Arial Black</vt:lpstr>
      <vt:lpstr>Courier New</vt:lpstr>
      <vt:lpstr>Times New Roman</vt:lpstr>
      <vt:lpstr>Default Design</vt:lpstr>
      <vt:lpstr>Slide 1</vt:lpstr>
      <vt:lpstr>Chapter Goals</vt:lpstr>
      <vt:lpstr>Contents</vt:lpstr>
      <vt:lpstr>Types of Loops</vt:lpstr>
      <vt:lpstr>4.1 The while Loop</vt:lpstr>
      <vt:lpstr>Planning the while Loop</vt:lpstr>
      <vt:lpstr>Syntax 4.1: while Statement</vt:lpstr>
      <vt:lpstr>Execution of the Loop</vt:lpstr>
      <vt:lpstr>DoubleInvestment.java</vt:lpstr>
      <vt:lpstr>while Loop Examples (1)</vt:lpstr>
      <vt:lpstr>while Loop Examples (2)</vt:lpstr>
      <vt:lpstr>Tracing Sum of Digits (1)</vt:lpstr>
      <vt:lpstr>Tracing Sum of Digits (2, 3)</vt:lpstr>
      <vt:lpstr>Tracing Sum of Digits (4)</vt:lpstr>
      <vt:lpstr>Tracing Sum of Digits (5)</vt:lpstr>
      <vt:lpstr>Tracing Sum of Digits (6)</vt:lpstr>
      <vt:lpstr>Tracing Sum of Digits (5)</vt:lpstr>
      <vt:lpstr>Common Error 4.1</vt:lpstr>
      <vt:lpstr>Common Error 4.2</vt:lpstr>
      <vt:lpstr>Common Error 4.3</vt:lpstr>
      <vt:lpstr>The ‘empty’ body</vt:lpstr>
      <vt:lpstr>Summary of the while Loop</vt:lpstr>
      <vt:lpstr>4.2  The for Loop</vt:lpstr>
      <vt:lpstr>Syntax 4.2: for Statement</vt:lpstr>
      <vt:lpstr>Why use a for Loop?</vt:lpstr>
      <vt:lpstr>Good for Loop Examples</vt:lpstr>
      <vt:lpstr>Execution of a for Loop</vt:lpstr>
      <vt:lpstr>for Loop variable Scope</vt:lpstr>
      <vt:lpstr>Planning a for Loop</vt:lpstr>
      <vt:lpstr>InvestmentTable.java</vt:lpstr>
      <vt:lpstr>Programming Tip 4.2</vt:lpstr>
      <vt:lpstr>Programming Tip 4.4</vt:lpstr>
      <vt:lpstr>Summary of the for Loop</vt:lpstr>
      <vt:lpstr>4.3  The do Loop</vt:lpstr>
      <vt:lpstr>do Loop Example</vt:lpstr>
      <vt:lpstr>4.4  Processing Sentinel Values</vt:lpstr>
      <vt:lpstr>Averaging a set of values</vt:lpstr>
      <vt:lpstr>SentinelDemo.java (1)</vt:lpstr>
      <vt:lpstr>SentinelDemo.java (2)</vt:lpstr>
      <vt:lpstr>Boolean variables and sentinels </vt:lpstr>
      <vt:lpstr>To input any numeric value…</vt:lpstr>
      <vt:lpstr>4.5  Common Loop Algorithms</vt:lpstr>
      <vt:lpstr>Sum and Average Examples</vt:lpstr>
      <vt:lpstr>Counting Matches</vt:lpstr>
      <vt:lpstr>Finding the First Match</vt:lpstr>
      <vt:lpstr>Prompt Until a Match is Found</vt:lpstr>
      <vt:lpstr>Maximum and Minimum</vt:lpstr>
      <vt:lpstr>Comparing Adjacent Values</vt:lpstr>
      <vt:lpstr>Steps to Writing a Loop</vt:lpstr>
      <vt:lpstr>Nested Loops</vt:lpstr>
      <vt:lpstr>Flowchart of a Nested Loop</vt:lpstr>
      <vt:lpstr>PowerTable.java</vt:lpstr>
      <vt:lpstr>Nested Loop Examples (1)</vt:lpstr>
      <vt:lpstr>Nested Loop Examples (2)</vt:lpstr>
      <vt:lpstr>RandomDemo.java</vt:lpstr>
      <vt:lpstr>Simulating Die Tosses</vt:lpstr>
      <vt:lpstr>The Monte Carlo Method</vt:lpstr>
      <vt:lpstr>MonteCarlo.java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Loops</dc:title>
  <dc:subject>Java for Everyone</dc:subject>
  <dc:creator>Donald W. Smith</dc:creator>
  <dc:description>Based on Final Pages 12/16/2009, integrated reviewer comments</dc:description>
  <cp:lastModifiedBy>demccarthy</cp:lastModifiedBy>
  <cp:revision>201</cp:revision>
  <dcterms:created xsi:type="dcterms:W3CDTF">2007-02-01T21:32:19Z</dcterms:created>
  <dcterms:modified xsi:type="dcterms:W3CDTF">2010-09-15T08:34:54Z</dcterms:modified>
  <cp:contentStatus>Final</cp:contentStatus>
</cp:coreProperties>
</file>