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65" r:id="rId2"/>
    <p:sldId id="258" r:id="rId3"/>
    <p:sldId id="372" r:id="rId4"/>
    <p:sldId id="366" r:id="rId5"/>
    <p:sldId id="482" r:id="rId6"/>
    <p:sldId id="368" r:id="rId7"/>
    <p:sldId id="447" r:id="rId8"/>
    <p:sldId id="367" r:id="rId9"/>
    <p:sldId id="448" r:id="rId10"/>
    <p:sldId id="430" r:id="rId11"/>
    <p:sldId id="449" r:id="rId12"/>
    <p:sldId id="431" r:id="rId13"/>
    <p:sldId id="483" r:id="rId14"/>
    <p:sldId id="433" r:id="rId15"/>
    <p:sldId id="484" r:id="rId16"/>
    <p:sldId id="485" r:id="rId17"/>
    <p:sldId id="369" r:id="rId18"/>
    <p:sldId id="370" r:id="rId19"/>
    <p:sldId id="486" r:id="rId20"/>
    <p:sldId id="435" r:id="rId21"/>
    <p:sldId id="388" r:id="rId22"/>
    <p:sldId id="487" r:id="rId23"/>
    <p:sldId id="389" r:id="rId24"/>
    <p:sldId id="488" r:id="rId25"/>
    <p:sldId id="489" r:id="rId26"/>
    <p:sldId id="394" r:id="rId27"/>
    <p:sldId id="490" r:id="rId28"/>
    <p:sldId id="491" r:id="rId29"/>
    <p:sldId id="492" r:id="rId30"/>
    <p:sldId id="378" r:id="rId31"/>
    <p:sldId id="493" r:id="rId32"/>
    <p:sldId id="494" r:id="rId33"/>
    <p:sldId id="495" r:id="rId34"/>
    <p:sldId id="496" r:id="rId35"/>
    <p:sldId id="497" r:id="rId36"/>
    <p:sldId id="454" r:id="rId37"/>
    <p:sldId id="498" r:id="rId38"/>
    <p:sldId id="455" r:id="rId39"/>
    <p:sldId id="456" r:id="rId40"/>
    <p:sldId id="499" r:id="rId41"/>
    <p:sldId id="501" r:id="rId42"/>
    <p:sldId id="502" r:id="rId43"/>
    <p:sldId id="503" r:id="rId44"/>
    <p:sldId id="504" r:id="rId45"/>
    <p:sldId id="500" r:id="rId46"/>
    <p:sldId id="505" r:id="rId47"/>
    <p:sldId id="506" r:id="rId48"/>
    <p:sldId id="507" r:id="rId49"/>
    <p:sldId id="404" r:id="rId50"/>
    <p:sldId id="429" r:id="rId51"/>
    <p:sldId id="508" r:id="rId52"/>
    <p:sldId id="509" r:id="rId53"/>
  </p:sldIdLst>
  <p:sldSz cx="9144000" cy="6858000" type="screen4x3"/>
  <p:notesSz cx="6858000" cy="9144000"/>
  <p:custDataLst>
    <p:tags r:id="rId5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3333"/>
    <a:srgbClr val="FAE1A4"/>
    <a:srgbClr val="FFCC00"/>
    <a:srgbClr val="F8E55A"/>
    <a:srgbClr val="FFDC4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4598" autoAdjust="0"/>
  </p:normalViewPr>
  <p:slideViewPr>
    <p:cSldViewPr>
      <p:cViewPr>
        <p:scale>
          <a:sx n="90" d="100"/>
          <a:sy n="90" d="100"/>
        </p:scale>
        <p:origin x="-1338" y="-78"/>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F0440B0C-0A73-4F59-9722-B4B6102E86CF}" type="datetimeFigureOut">
              <a:rPr lang="en-US"/>
              <a:pPr>
                <a:defRPr/>
              </a:pPr>
              <a:t>2/16/2012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365ACAD9-BD90-4227-B5F8-0FAEA262102C}"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781800" y="6400800"/>
            <a:ext cx="1981200" cy="323850"/>
          </a:xfrm>
        </p:spPr>
        <p:txBody>
          <a:bodyPr/>
          <a:lstStyle>
            <a:lvl1pPr>
              <a:defRPr/>
            </a:lvl1pPr>
          </a:lstStyle>
          <a:p>
            <a:pPr>
              <a:defRPr/>
            </a:pPr>
            <a:r>
              <a:rPr lang="en-US"/>
              <a:t>Sept. 16, 2009</a:t>
            </a:r>
          </a:p>
        </p:txBody>
      </p:sp>
      <p:sp>
        <p:nvSpPr>
          <p:cNvPr id="5" name="Footer Placeholder 4"/>
          <p:cNvSpPr>
            <a:spLocks noGrp="1"/>
          </p:cNvSpPr>
          <p:nvPr>
            <p:ph type="ftr" sz="quarter" idx="11"/>
          </p:nvPr>
        </p:nvSpPr>
        <p:spPr>
          <a:xfrm>
            <a:off x="381000" y="6324600"/>
            <a:ext cx="4343400" cy="400050"/>
          </a:xfrm>
        </p:spPr>
        <p:txBody>
          <a:bodyPr/>
          <a:lstStyle>
            <a:lvl1pPr>
              <a:defRPr sz="1000" i="1"/>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752600" y="274638"/>
            <a:ext cx="7086600" cy="715962"/>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4582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r>
              <a:rPr lang="en-US"/>
              <a:t>Sept. 16, 2009</a:t>
            </a:r>
          </a:p>
        </p:txBody>
      </p:sp>
      <p:sp>
        <p:nvSpPr>
          <p:cNvPr id="7" name="Footer Placeholder 4"/>
          <p:cNvSpPr>
            <a:spLocks noGrp="1"/>
          </p:cNvSpPr>
          <p:nvPr>
            <p:ph type="ftr" sz="quarter" idx="11"/>
          </p:nvPr>
        </p:nvSpPr>
        <p:spPr>
          <a:xfrm>
            <a:off x="381000" y="6324600"/>
            <a:ext cx="4038600" cy="400050"/>
          </a:xfrm>
        </p:spPr>
        <p:txBody>
          <a:bodyPr/>
          <a:lstStyle>
            <a:lvl1pPr>
              <a:defRPr sz="1000" i="1"/>
            </a:lvl1pPr>
          </a:lstStyle>
          <a:p>
            <a:pPr>
              <a:defRPr/>
            </a:pPr>
            <a:r>
              <a:rPr lang="en-US"/>
              <a:t>Java for Everyone by Cay Horstmann</a:t>
            </a:r>
          </a:p>
          <a:p>
            <a:pPr>
              <a:defRPr/>
            </a:pPr>
            <a:r>
              <a:rPr lang="en-US"/>
              <a:t>Copyright © 2009 by John Wiley &amp; Sons.  All rights reserved.</a:t>
            </a:r>
          </a:p>
        </p:txBody>
      </p:sp>
      <p:sp>
        <p:nvSpPr>
          <p:cNvPr id="8" name="Slide Number Placeholder 5"/>
          <p:cNvSpPr>
            <a:spLocks noGrp="1"/>
          </p:cNvSpPr>
          <p:nvPr>
            <p:ph type="sldNum" sz="quarter" idx="12"/>
          </p:nvPr>
        </p:nvSpPr>
        <p:spPr>
          <a:xfrm>
            <a:off x="7239000" y="6400800"/>
            <a:ext cx="1600200" cy="304800"/>
          </a:xfrm>
        </p:spPr>
        <p:txBody>
          <a:bodyPr/>
          <a:lstStyle>
            <a:lvl1pPr algn="r">
              <a:defRPr sz="1200">
                <a:solidFill>
                  <a:schemeClr val="tx1">
                    <a:tint val="75000"/>
                  </a:schemeClr>
                </a:solidFill>
              </a:defRPr>
            </a:lvl1pPr>
          </a:lstStyle>
          <a:p>
            <a:pPr>
              <a:defRPr/>
            </a:pPr>
            <a:r>
              <a:rPr lang="en-US"/>
              <a:t>Page </a:t>
            </a:r>
            <a:fld id="{41E937E1-E706-4FAF-AD12-F2CB561917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r>
              <a:rPr lang="en-US"/>
              <a:t>Sept. 16, 2009</a:t>
            </a:r>
          </a:p>
        </p:txBody>
      </p:sp>
      <p:sp>
        <p:nvSpPr>
          <p:cNvPr id="8" name="Footer Placeholder 5"/>
          <p:cNvSpPr>
            <a:spLocks noGrp="1"/>
          </p:cNvSpPr>
          <p:nvPr>
            <p:ph type="ftr" sz="quarter" idx="11"/>
          </p:nvPr>
        </p:nvSpPr>
        <p:spPr/>
        <p:txBody>
          <a:bodyPr/>
          <a:lstStyle>
            <a:lvl1pPr>
              <a:defRPr i="0"/>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r>
              <a:rPr lang="en-US"/>
              <a:t>Sept. 16, 2009</a:t>
            </a:r>
          </a:p>
        </p:txBody>
      </p:sp>
      <p:sp>
        <p:nvSpPr>
          <p:cNvPr id="10" name="Footer Placeholder 7"/>
          <p:cNvSpPr>
            <a:spLocks noGrp="1"/>
          </p:cNvSpPr>
          <p:nvPr>
            <p:ph type="ftr" sz="quarter" idx="11"/>
          </p:nvPr>
        </p:nvSpPr>
        <p:spPr/>
        <p:txBody>
          <a:bodyPr/>
          <a:lstStyle>
            <a:lvl1pPr>
              <a:defRPr i="0"/>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1295400" y="838200"/>
            <a:ext cx="74676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2"/>
          <p:cNvSpPr>
            <a:spLocks noGrp="1"/>
          </p:cNvSpPr>
          <p:nvPr>
            <p:ph type="dt" sz="half" idx="10"/>
          </p:nvPr>
        </p:nvSpPr>
        <p:spPr/>
        <p:txBody>
          <a:bodyPr/>
          <a:lstStyle>
            <a:lvl1pPr>
              <a:defRPr/>
            </a:lvl1pPr>
          </a:lstStyle>
          <a:p>
            <a:pPr>
              <a:defRPr/>
            </a:pPr>
            <a:r>
              <a:rPr lang="en-US"/>
              <a:t>Sept. 16, 2009</a:t>
            </a:r>
          </a:p>
        </p:txBody>
      </p:sp>
      <p:sp>
        <p:nvSpPr>
          <p:cNvPr id="6" name="Footer Placeholder 3"/>
          <p:cNvSpPr>
            <a:spLocks noGrp="1"/>
          </p:cNvSpPr>
          <p:nvPr>
            <p:ph type="ftr" sz="quarter" idx="11"/>
          </p:nvPr>
        </p:nvSpPr>
        <p:spPr/>
        <p:txBody>
          <a:bodyPr/>
          <a:lstStyle>
            <a:lvl1pPr>
              <a:defRPr i="0"/>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pPr>
              <a:defRPr/>
            </a:pPr>
            <a:r>
              <a:rPr lang="en-US"/>
              <a:t>Sept. 16, 2009</a:t>
            </a:r>
          </a:p>
        </p:txBody>
      </p:sp>
      <p:sp>
        <p:nvSpPr>
          <p:cNvPr id="4" name="Footer Placeholder 2"/>
          <p:cNvSpPr>
            <a:spLocks noGrp="1"/>
          </p:cNvSpPr>
          <p:nvPr>
            <p:ph type="ftr" sz="quarter" idx="11"/>
          </p:nvPr>
        </p:nvSpPr>
        <p:spPr/>
        <p:txBody>
          <a:bodyPr/>
          <a:lstStyle>
            <a:lvl1pPr>
              <a:defRPr i="0"/>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Sept. 16, 2009</a:t>
            </a:r>
          </a:p>
        </p:txBody>
      </p:sp>
      <p:sp>
        <p:nvSpPr>
          <p:cNvPr id="6" name="Footer Placeholder 5"/>
          <p:cNvSpPr>
            <a:spLocks noGrp="1"/>
          </p:cNvSpPr>
          <p:nvPr>
            <p:ph type="ftr" sz="quarter" idx="11"/>
          </p:nvPr>
        </p:nvSpPr>
        <p:spPr/>
        <p:txBody>
          <a:bodyPr/>
          <a:lstStyle>
            <a:lvl1pPr>
              <a:defRPr i="0"/>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en-US"/>
              <a:t>Sept. 16, 2009</a:t>
            </a:r>
          </a:p>
        </p:txBody>
      </p:sp>
      <p:sp>
        <p:nvSpPr>
          <p:cNvPr id="7" name="Footer Placeholder 5"/>
          <p:cNvSpPr>
            <a:spLocks noGrp="1"/>
          </p:cNvSpPr>
          <p:nvPr>
            <p:ph type="ftr" sz="quarter" idx="11"/>
          </p:nvPr>
        </p:nvSpPr>
        <p:spPr/>
        <p:txBody>
          <a:bodyPr/>
          <a:lstStyle>
            <a:lvl1pPr>
              <a:defRPr i="0"/>
            </a:lvl1pPr>
          </a:lstStyle>
          <a:p>
            <a:pPr>
              <a:defRPr/>
            </a:pPr>
            <a:r>
              <a:rPr lang="en-US"/>
              <a:t>Java for Everyone by Cay Horstmann </a:t>
            </a:r>
          </a:p>
          <a:p>
            <a:pPr>
              <a:defRPr/>
            </a:pPr>
            <a:r>
              <a:rPr lang="en-US"/>
              <a:t>Copyright © 2009 by John Wiley &amp; Sons.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274638"/>
            <a:ext cx="6705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143000"/>
            <a:ext cx="84582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800600" y="6400800"/>
            <a:ext cx="19812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r>
              <a:rPr lang="en-US"/>
              <a:t>Sept. 16, 2009</a:t>
            </a:r>
          </a:p>
        </p:txBody>
      </p:sp>
      <p:sp>
        <p:nvSpPr>
          <p:cNvPr id="1031" name="Rectangle 7"/>
          <p:cNvSpPr>
            <a:spLocks noGrp="1" noChangeArrowheads="1"/>
          </p:cNvSpPr>
          <p:nvPr>
            <p:ph type="ftr" sz="quarter" idx="3"/>
          </p:nvPr>
        </p:nvSpPr>
        <p:spPr bwMode="auto">
          <a:xfrm>
            <a:off x="381000" y="6324600"/>
            <a:ext cx="38862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i="0">
                <a:cs typeface="+mn-cs"/>
              </a:defRPr>
            </a:lvl1pPr>
          </a:lstStyle>
          <a:p>
            <a:pPr>
              <a:defRPr/>
            </a:pPr>
            <a:r>
              <a:rPr lang="en-US"/>
              <a:t>Java for Everyone by Cay Horstmann</a:t>
            </a:r>
          </a:p>
          <a:p>
            <a:pPr>
              <a:defRPr/>
            </a:pPr>
            <a:r>
              <a:rPr lang="en-US"/>
              <a:t>Copyright © 2009 by John Wiley &amp; Sons.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00CAEA5D-468E-46D8-BB02-D76B86C5AE9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Lst>
  <p:hf hdr="0"/>
  <p:txStyles>
    <p:titleStyle>
      <a:lvl1pPr algn="ctr" rtl="0" eaLnBrk="0" fontAlgn="base" hangingPunct="0">
        <a:spcBef>
          <a:spcPct val="0"/>
        </a:spcBef>
        <a:spcAft>
          <a:spcPct val="0"/>
        </a:spcAft>
        <a:defRPr sz="4000">
          <a:solidFill>
            <a:srgbClr val="835E01"/>
          </a:solidFill>
          <a:latin typeface="+mj-lt"/>
          <a:ea typeface="+mj-ea"/>
          <a:cs typeface="+mj-cs"/>
        </a:defRPr>
      </a:lvl1pPr>
      <a:lvl2pPr algn="ctr" rtl="0" eaLnBrk="0" fontAlgn="base" hangingPunct="0">
        <a:spcBef>
          <a:spcPct val="0"/>
        </a:spcBef>
        <a:spcAft>
          <a:spcPct val="0"/>
        </a:spcAft>
        <a:defRPr sz="4000">
          <a:solidFill>
            <a:srgbClr val="835E01"/>
          </a:solidFill>
          <a:latin typeface="Arial" charset="0"/>
        </a:defRPr>
      </a:lvl2pPr>
      <a:lvl3pPr algn="ctr" rtl="0" eaLnBrk="0" fontAlgn="base" hangingPunct="0">
        <a:spcBef>
          <a:spcPct val="0"/>
        </a:spcBef>
        <a:spcAft>
          <a:spcPct val="0"/>
        </a:spcAft>
        <a:defRPr sz="4000">
          <a:solidFill>
            <a:srgbClr val="835E01"/>
          </a:solidFill>
          <a:latin typeface="Arial" charset="0"/>
        </a:defRPr>
      </a:lvl3pPr>
      <a:lvl4pPr algn="ctr" rtl="0" eaLnBrk="0" fontAlgn="base" hangingPunct="0">
        <a:spcBef>
          <a:spcPct val="0"/>
        </a:spcBef>
        <a:spcAft>
          <a:spcPct val="0"/>
        </a:spcAft>
        <a:defRPr sz="4000">
          <a:solidFill>
            <a:srgbClr val="835E01"/>
          </a:solidFill>
          <a:latin typeface="Arial" charset="0"/>
        </a:defRPr>
      </a:lvl4pPr>
      <a:lvl5pPr algn="ctr" rtl="0" eaLnBrk="0" fontAlgn="base" hangingPunct="0">
        <a:spcBef>
          <a:spcPct val="0"/>
        </a:spcBef>
        <a:spcAft>
          <a:spcPct val="0"/>
        </a:spcAft>
        <a:defRPr sz="4000">
          <a:solidFill>
            <a:srgbClr val="835E01"/>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835E01"/>
        </a:buClr>
        <a:buSzPct val="10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spect="1" noChangeArrowheads="1"/>
          </p:cNvSpPr>
          <p:nvPr/>
        </p:nvSpPr>
        <p:spPr bwMode="auto">
          <a:xfrm>
            <a:off x="609600" y="533400"/>
            <a:ext cx="8001000" cy="2667000"/>
          </a:xfrm>
          <a:prstGeom prst="rect">
            <a:avLst/>
          </a:prstGeom>
          <a:solidFill>
            <a:srgbClr val="FFDC47"/>
          </a:solidFill>
          <a:ln w="9525">
            <a:noFill/>
            <a:miter lim="800000"/>
            <a:headEnd/>
            <a:tailEnd/>
          </a:ln>
        </p:spPr>
        <p:txBody>
          <a:bodyPr rIns="457200"/>
          <a:lstStyle/>
          <a:p>
            <a:pPr algn="r">
              <a:spcBef>
                <a:spcPct val="50000"/>
              </a:spcBef>
            </a:pPr>
            <a:endParaRPr lang="en-US" sz="4000" b="1"/>
          </a:p>
          <a:p>
            <a:pPr algn="r">
              <a:spcBef>
                <a:spcPct val="50000"/>
              </a:spcBef>
            </a:pPr>
            <a:r>
              <a:rPr lang="en-US" sz="4000" b="1"/>
              <a:t>5 </a:t>
            </a:r>
            <a:endParaRPr lang="en-US" sz="4000" b="1">
              <a:latin typeface="Stencil" pitchFamily="82" charset="0"/>
            </a:endParaRPr>
          </a:p>
        </p:txBody>
      </p:sp>
      <p:sp>
        <p:nvSpPr>
          <p:cNvPr id="10244" name="Text Box 3"/>
          <p:cNvSpPr txBox="1">
            <a:spLocks noChangeArrowheads="1"/>
          </p:cNvSpPr>
          <p:nvPr/>
        </p:nvSpPr>
        <p:spPr bwMode="auto">
          <a:xfrm>
            <a:off x="4038600" y="2209800"/>
            <a:ext cx="3657600" cy="584200"/>
          </a:xfrm>
          <a:prstGeom prst="rect">
            <a:avLst/>
          </a:prstGeom>
          <a:noFill/>
          <a:ln w="9525">
            <a:noFill/>
            <a:miter lim="800000"/>
            <a:headEnd/>
            <a:tailEnd/>
          </a:ln>
        </p:spPr>
        <p:txBody>
          <a:bodyPr>
            <a:spAutoFit/>
          </a:bodyPr>
          <a:lstStyle/>
          <a:p>
            <a:pPr>
              <a:spcBef>
                <a:spcPct val="50000"/>
              </a:spcBef>
            </a:pPr>
            <a:r>
              <a:rPr lang="en-US" sz="3200" b="1">
                <a:latin typeface="Arial Unicode MS" pitchFamily="34" charset="-128"/>
                <a:ea typeface="Arial Unicode MS" pitchFamily="34" charset="-128"/>
                <a:cs typeface="Arial Unicode MS" pitchFamily="34" charset="-128"/>
              </a:rPr>
              <a:t>METHODS</a:t>
            </a:r>
          </a:p>
        </p:txBody>
      </p:sp>
      <p:sp>
        <p:nvSpPr>
          <p:cNvPr id="8" name="Rounded Rectangle 7"/>
          <p:cNvSpPr/>
          <p:nvPr/>
        </p:nvSpPr>
        <p:spPr>
          <a:xfrm>
            <a:off x="1295400" y="1524000"/>
            <a:ext cx="64008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dirty="0">
                <a:solidFill>
                  <a:srgbClr val="FFCC00"/>
                </a:solidFill>
              </a:rPr>
              <a:t>CHAPTER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8"/>
          <p:cNvSpPr>
            <a:spLocks noGrp="1"/>
          </p:cNvSpPr>
          <p:nvPr>
            <p:ph type="title"/>
          </p:nvPr>
        </p:nvSpPr>
        <p:spPr/>
        <p:txBody>
          <a:bodyPr/>
          <a:lstStyle/>
          <a:p>
            <a:r>
              <a:rPr lang="en-US" smtClean="0"/>
              <a:t>Inside the Box</a:t>
            </a:r>
          </a:p>
        </p:txBody>
      </p:sp>
      <p:sp>
        <p:nvSpPr>
          <p:cNvPr id="19459" name="Content Placeholder 9"/>
          <p:cNvSpPr>
            <a:spLocks noGrp="1"/>
          </p:cNvSpPr>
          <p:nvPr>
            <p:ph idx="1"/>
          </p:nvPr>
        </p:nvSpPr>
        <p:spPr>
          <a:xfrm>
            <a:off x="304800" y="1066800"/>
            <a:ext cx="8610600" cy="5105400"/>
          </a:xfrm>
        </p:spPr>
        <p:txBody>
          <a:bodyPr/>
          <a:lstStyle/>
          <a:p>
            <a:r>
              <a:rPr lang="en-US" sz="2800" smtClean="0"/>
              <a:t>Then write the body of the method</a:t>
            </a:r>
          </a:p>
          <a:p>
            <a:pPr lvl="1"/>
            <a:r>
              <a:rPr lang="en-US" sz="2400" smtClean="0"/>
              <a:t>The body is surrounded by curly braces  </a:t>
            </a:r>
            <a:r>
              <a:rPr lang="en-US" sz="2400" smtClean="0">
                <a:latin typeface="Consolas" pitchFamily="49" charset="0"/>
                <a:cs typeface="Consolas" pitchFamily="49" charset="0"/>
              </a:rPr>
              <a:t>{    }</a:t>
            </a:r>
          </a:p>
          <a:p>
            <a:pPr lvl="1"/>
            <a:r>
              <a:rPr lang="en-US" sz="2400" smtClean="0"/>
              <a:t>The body contains the variable declarations and statements that are executed when the method is called</a:t>
            </a:r>
          </a:p>
          <a:p>
            <a:pPr lvl="1"/>
            <a:r>
              <a:rPr lang="en-US" sz="2400" smtClean="0"/>
              <a:t>It will also return the calculated answer		</a:t>
            </a:r>
          </a:p>
          <a:p>
            <a:endParaRPr lang="en-US" sz="2800" smtClean="0"/>
          </a:p>
          <a:p>
            <a:endParaRPr lang="en-US" sz="2800" smtClean="0"/>
          </a:p>
          <a:p>
            <a:endParaRPr lang="en-US" sz="2800" smtClean="0"/>
          </a:p>
        </p:txBody>
      </p:sp>
      <p:sp>
        <p:nvSpPr>
          <p:cNvPr id="12" name="Slide Number Placeholder 11"/>
          <p:cNvSpPr>
            <a:spLocks noGrp="1"/>
          </p:cNvSpPr>
          <p:nvPr>
            <p:ph type="sldNum" sz="quarter" idx="12"/>
          </p:nvPr>
        </p:nvSpPr>
        <p:spPr/>
        <p:txBody>
          <a:bodyPr/>
          <a:lstStyle/>
          <a:p>
            <a:pPr>
              <a:defRPr/>
            </a:pPr>
            <a:r>
              <a:rPr lang="en-US"/>
              <a:t>Page </a:t>
            </a:r>
            <a:fld id="{4285913B-0ACE-486B-9E59-A071C6F24D82}" type="slidenum">
              <a:rPr lang="en-US"/>
              <a:pPr>
                <a:defRPr/>
              </a:pPr>
              <a:t>10</a:t>
            </a:fld>
            <a:endParaRPr lang="en-US"/>
          </a:p>
        </p:txBody>
      </p:sp>
      <p:sp>
        <p:nvSpPr>
          <p:cNvPr id="10" name="Content Placeholder 2"/>
          <p:cNvSpPr txBox="1">
            <a:spLocks/>
          </p:cNvSpPr>
          <p:nvPr/>
        </p:nvSpPr>
        <p:spPr bwMode="auto">
          <a:xfrm>
            <a:off x="685800" y="3352800"/>
            <a:ext cx="8001000" cy="1600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solidFill>
                  <a:srgbClr val="00B050"/>
                </a:solidFill>
                <a:latin typeface="Consolas" pitchFamily="49" charset="0"/>
              </a:rPr>
              <a:t>public static </a:t>
            </a:r>
            <a:r>
              <a:rPr lang="en-US" sz="2000" kern="0" dirty="0">
                <a:solidFill>
                  <a:srgbClr val="C00000"/>
                </a:solidFill>
                <a:latin typeface="Consolas" pitchFamily="49" charset="0"/>
              </a:rPr>
              <a:t>double</a:t>
            </a:r>
            <a:r>
              <a:rPr lang="en-US" sz="2000" kern="0" dirty="0">
                <a:latin typeface="Consolas" pitchFamily="49" charset="0"/>
              </a:rPr>
              <a:t> </a:t>
            </a:r>
            <a:r>
              <a:rPr lang="en-US" sz="2000" kern="0" dirty="0">
                <a:solidFill>
                  <a:srgbClr val="0033CC"/>
                </a:solidFill>
                <a:latin typeface="Consolas" pitchFamily="49" charset="0"/>
              </a:rPr>
              <a:t>cubeVolume</a:t>
            </a:r>
            <a:r>
              <a:rPr lang="en-US" sz="2000" kern="0" dirty="0">
                <a:latin typeface="Consolas" pitchFamily="49" charset="0"/>
              </a:rPr>
              <a:t>(</a:t>
            </a:r>
            <a:r>
              <a:rPr lang="en-US" sz="2000" kern="0" dirty="0">
                <a:solidFill>
                  <a:srgbClr val="C00000"/>
                </a:solidFill>
                <a:latin typeface="Consolas" pitchFamily="49" charset="0"/>
              </a:rPr>
              <a:t>double</a:t>
            </a:r>
            <a:r>
              <a:rPr lang="en-US" sz="2000" kern="0" dirty="0">
                <a:latin typeface="Consolas" pitchFamily="49" charset="0"/>
              </a:rPr>
              <a:t>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double</a:t>
            </a:r>
            <a:r>
              <a:rPr lang="en-US" sz="2000" kern="0" dirty="0">
                <a:latin typeface="Consolas" pitchFamily="49" charset="0"/>
              </a:rPr>
              <a:t> volume = sideLength * sideLength *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return</a:t>
            </a:r>
            <a:r>
              <a:rPr lang="en-US" sz="2000" kern="0" dirty="0">
                <a:latin typeface="Consolas" pitchFamily="49" charset="0"/>
              </a:rPr>
              <a:t> volume;</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latin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8"/>
          <p:cNvSpPr>
            <a:spLocks noGrp="1"/>
          </p:cNvSpPr>
          <p:nvPr>
            <p:ph type="title"/>
          </p:nvPr>
        </p:nvSpPr>
        <p:spPr/>
        <p:txBody>
          <a:bodyPr/>
          <a:lstStyle/>
          <a:p>
            <a:r>
              <a:rPr lang="en-US" smtClean="0"/>
              <a:t>Back from the Box</a:t>
            </a:r>
          </a:p>
        </p:txBody>
      </p:sp>
      <p:sp>
        <p:nvSpPr>
          <p:cNvPr id="20483" name="Content Placeholder 9"/>
          <p:cNvSpPr>
            <a:spLocks noGrp="1"/>
          </p:cNvSpPr>
          <p:nvPr>
            <p:ph idx="1"/>
          </p:nvPr>
        </p:nvSpPr>
        <p:spPr>
          <a:xfrm>
            <a:off x="304800" y="1066800"/>
            <a:ext cx="8458200" cy="5105400"/>
          </a:xfrm>
        </p:spPr>
        <p:txBody>
          <a:bodyPr/>
          <a:lstStyle/>
          <a:p>
            <a:r>
              <a:rPr lang="en-US" sz="2800" smtClean="0"/>
              <a:t>The values returned from </a:t>
            </a:r>
            <a:r>
              <a:rPr lang="en-US" sz="2800" smtClean="0">
                <a:solidFill>
                  <a:srgbClr val="0033CC"/>
                </a:solidFill>
                <a:latin typeface="Consolas" pitchFamily="49" charset="0"/>
              </a:rPr>
              <a:t>cubeVolume</a:t>
            </a:r>
            <a:r>
              <a:rPr lang="en-US" sz="2800" smtClean="0"/>
              <a:t> are stored in local variables inside </a:t>
            </a:r>
            <a:r>
              <a:rPr lang="en-US" sz="2800" smtClean="0">
                <a:latin typeface="Consolas" pitchFamily="49" charset="0"/>
                <a:cs typeface="Consolas" pitchFamily="49" charset="0"/>
              </a:rPr>
              <a:t>main</a:t>
            </a:r>
          </a:p>
          <a:p>
            <a:r>
              <a:rPr lang="en-US" sz="2800" smtClean="0"/>
              <a:t>The results are then printed out</a:t>
            </a:r>
          </a:p>
        </p:txBody>
      </p:sp>
      <p:sp>
        <p:nvSpPr>
          <p:cNvPr id="12" name="Slide Number Placeholder 11"/>
          <p:cNvSpPr>
            <a:spLocks noGrp="1"/>
          </p:cNvSpPr>
          <p:nvPr>
            <p:ph type="sldNum" sz="quarter" idx="12"/>
          </p:nvPr>
        </p:nvSpPr>
        <p:spPr/>
        <p:txBody>
          <a:bodyPr/>
          <a:lstStyle/>
          <a:p>
            <a:pPr>
              <a:defRPr/>
            </a:pPr>
            <a:r>
              <a:rPr lang="en-US"/>
              <a:t>Page </a:t>
            </a:r>
            <a:fld id="{E5CD6F60-79A7-4C00-A467-4E8CAE5E728A}" type="slidenum">
              <a:rPr lang="en-US"/>
              <a:pPr>
                <a:defRPr/>
              </a:pPr>
              <a:t>11</a:t>
            </a:fld>
            <a:endParaRPr lang="en-US"/>
          </a:p>
        </p:txBody>
      </p:sp>
      <p:sp>
        <p:nvSpPr>
          <p:cNvPr id="9" name="Content Placeholder 2"/>
          <p:cNvSpPr txBox="1">
            <a:spLocks/>
          </p:cNvSpPr>
          <p:nvPr/>
        </p:nvSpPr>
        <p:spPr bwMode="auto">
          <a:xfrm>
            <a:off x="228600" y="3200400"/>
            <a:ext cx="8458200" cy="2743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solidFill>
                  <a:srgbClr val="C00000"/>
                </a:solidFill>
                <a:latin typeface="Consolas" pitchFamily="49" charset="0"/>
              </a:rPr>
              <a:t>public static void </a:t>
            </a:r>
            <a:r>
              <a:rPr lang="en-US" sz="2000" kern="0" dirty="0">
                <a:solidFill>
                  <a:srgbClr val="333333"/>
                </a:solidFill>
                <a:latin typeface="Consolas" pitchFamily="49" charset="0"/>
              </a:rPr>
              <a:t>main(String[] args)</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a:solidFill>
                  <a:srgbClr val="C00000"/>
                </a:solidFill>
                <a:latin typeface="Consolas" pitchFamily="49" charset="0"/>
              </a:rPr>
              <a:t>double</a:t>
            </a:r>
            <a:r>
              <a:rPr lang="en-US" sz="2000" kern="0" dirty="0">
                <a:solidFill>
                  <a:srgbClr val="333333"/>
                </a:solidFill>
                <a:latin typeface="Consolas" pitchFamily="49" charset="0"/>
              </a:rPr>
              <a:t> result1 = </a:t>
            </a:r>
            <a:r>
              <a:rPr lang="en-US" sz="2000" kern="0" dirty="0">
                <a:solidFill>
                  <a:srgbClr val="0033CC"/>
                </a:solidFill>
                <a:latin typeface="Consolas" pitchFamily="49" charset="0"/>
              </a:rPr>
              <a:t>cubeVolume</a:t>
            </a:r>
            <a:r>
              <a:rPr lang="en-US" sz="2000" kern="0" dirty="0">
                <a:solidFill>
                  <a:srgbClr val="333333"/>
                </a:solidFill>
                <a:latin typeface="Consolas" pitchFamily="49" charset="0"/>
              </a:rPr>
              <a:t>(2);</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a:solidFill>
                  <a:srgbClr val="C00000"/>
                </a:solidFill>
                <a:latin typeface="Consolas" pitchFamily="49" charset="0"/>
              </a:rPr>
              <a:t>double</a:t>
            </a:r>
            <a:r>
              <a:rPr lang="en-US" sz="2000" kern="0" dirty="0">
                <a:solidFill>
                  <a:srgbClr val="333333"/>
                </a:solidFill>
                <a:latin typeface="Consolas" pitchFamily="49" charset="0"/>
              </a:rPr>
              <a:t> result2 = </a:t>
            </a:r>
            <a:r>
              <a:rPr lang="en-US" sz="2000" kern="0" dirty="0">
                <a:solidFill>
                  <a:srgbClr val="0033CC"/>
                </a:solidFill>
                <a:latin typeface="Consolas" pitchFamily="49" charset="0"/>
              </a:rPr>
              <a:t>cubeVolume</a:t>
            </a:r>
            <a:r>
              <a:rPr lang="en-US" sz="2000" kern="0" dirty="0">
                <a:solidFill>
                  <a:srgbClr val="333333"/>
                </a:solidFill>
                <a:latin typeface="Consolas" pitchFamily="49" charset="0"/>
              </a:rPr>
              <a:t>(10);</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System.out.println("A cube of side length 2 has volume " + result1);</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System.out.println("A cube of side length 10 has volume " + result2);</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endParaRPr lang="en-US" sz="2000" b="1" kern="0" dirty="0">
              <a:solidFill>
                <a:srgbClr val="333333"/>
              </a:solidFill>
              <a:latin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p:txBody>
          <a:bodyPr/>
          <a:lstStyle/>
          <a:p>
            <a:r>
              <a:rPr lang="en-US" sz="3600" smtClean="0"/>
              <a:t>Syntax 5.1: Method Declaration</a:t>
            </a:r>
          </a:p>
        </p:txBody>
      </p:sp>
      <p:sp>
        <p:nvSpPr>
          <p:cNvPr id="12" name="Slide Number Placeholder 11"/>
          <p:cNvSpPr>
            <a:spLocks noGrp="1"/>
          </p:cNvSpPr>
          <p:nvPr>
            <p:ph type="sldNum" sz="quarter" idx="12"/>
          </p:nvPr>
        </p:nvSpPr>
        <p:spPr/>
        <p:txBody>
          <a:bodyPr/>
          <a:lstStyle/>
          <a:p>
            <a:pPr>
              <a:defRPr/>
            </a:pPr>
            <a:r>
              <a:rPr lang="en-US"/>
              <a:t>Page </a:t>
            </a:r>
            <a:fld id="{1F9C3CE5-49EF-4A75-A06F-7B71724EF33F}" type="slidenum">
              <a:rPr lang="en-US"/>
              <a:pPr>
                <a:defRPr/>
              </a:pPr>
              <a:t>12</a:t>
            </a:fld>
            <a:endParaRPr lang="en-US"/>
          </a:p>
        </p:txBody>
      </p:sp>
      <p:pic>
        <p:nvPicPr>
          <p:cNvPr id="21509" name="Picture 9"/>
          <p:cNvPicPr>
            <a:picLocks noChangeAspect="1" noChangeArrowheads="1"/>
          </p:cNvPicPr>
          <p:nvPr/>
        </p:nvPicPr>
        <p:blipFill>
          <a:blip r:embed="rId2" cstate="print"/>
          <a:srcRect/>
          <a:stretch>
            <a:fillRect/>
          </a:stretch>
        </p:blipFill>
        <p:spPr bwMode="auto">
          <a:xfrm>
            <a:off x="152400" y="1371600"/>
            <a:ext cx="8662988" cy="3395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600" smtClean="0">
                <a:latin typeface="Arial Black" pitchFamily="34" charset="0"/>
              </a:rPr>
              <a:t>Cubes.java</a:t>
            </a:r>
          </a:p>
        </p:txBody>
      </p:sp>
      <p:sp>
        <p:nvSpPr>
          <p:cNvPr id="6" name="Slide Number Placeholder 5"/>
          <p:cNvSpPr>
            <a:spLocks noGrp="1"/>
          </p:cNvSpPr>
          <p:nvPr>
            <p:ph type="sldNum" sz="quarter" idx="12"/>
          </p:nvPr>
        </p:nvSpPr>
        <p:spPr/>
        <p:txBody>
          <a:bodyPr/>
          <a:lstStyle/>
          <a:p>
            <a:pPr>
              <a:defRPr/>
            </a:pPr>
            <a:r>
              <a:rPr lang="en-US" smtClean="0"/>
              <a:t>Page </a:t>
            </a:r>
            <a:fld id="{FEC9DE89-82FB-424B-B338-F69E918ADFC2}" type="slidenum">
              <a:rPr lang="en-US" smtClean="0"/>
              <a:pPr>
                <a:defRPr/>
              </a:pPr>
              <a:t>13</a:t>
            </a:fld>
            <a:endParaRPr lang="en-US"/>
          </a:p>
        </p:txBody>
      </p:sp>
      <p:pic>
        <p:nvPicPr>
          <p:cNvPr id="22533" name="Picture 2"/>
          <p:cNvPicPr>
            <a:picLocks noChangeAspect="1" noChangeArrowheads="1"/>
          </p:cNvPicPr>
          <p:nvPr/>
        </p:nvPicPr>
        <p:blipFill>
          <a:blip r:embed="rId2" cstate="print"/>
          <a:srcRect/>
          <a:stretch>
            <a:fillRect/>
          </a:stretch>
        </p:blipFill>
        <p:spPr bwMode="auto">
          <a:xfrm>
            <a:off x="457200" y="990600"/>
            <a:ext cx="7927975" cy="5334000"/>
          </a:xfrm>
          <a:prstGeom prst="rect">
            <a:avLst/>
          </a:prstGeom>
          <a:noFill/>
          <a:ln w="9525">
            <a:noFill/>
            <a:miter lim="800000"/>
            <a:headEnd/>
            <a:tailEnd/>
          </a:ln>
        </p:spPr>
      </p:pic>
      <p:pic>
        <p:nvPicPr>
          <p:cNvPr id="22534" name="Picture 3"/>
          <p:cNvPicPr>
            <a:picLocks noChangeAspect="1" noChangeArrowheads="1"/>
          </p:cNvPicPr>
          <p:nvPr/>
        </p:nvPicPr>
        <p:blipFill>
          <a:blip r:embed="rId3" cstate="print"/>
          <a:srcRect/>
          <a:stretch>
            <a:fillRect/>
          </a:stretch>
        </p:blipFill>
        <p:spPr bwMode="auto">
          <a:xfrm>
            <a:off x="3962400" y="5715000"/>
            <a:ext cx="4232275"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Method comments</a:t>
            </a:r>
          </a:p>
        </p:txBody>
      </p:sp>
      <p:sp>
        <p:nvSpPr>
          <p:cNvPr id="23555" name="Content Placeholder 2"/>
          <p:cNvSpPr>
            <a:spLocks noGrp="1"/>
          </p:cNvSpPr>
          <p:nvPr>
            <p:ph idx="1"/>
          </p:nvPr>
        </p:nvSpPr>
        <p:spPr>
          <a:xfrm>
            <a:off x="304800" y="1143000"/>
            <a:ext cx="8458200" cy="4267200"/>
          </a:xfrm>
        </p:spPr>
        <p:txBody>
          <a:bodyPr/>
          <a:lstStyle/>
          <a:p>
            <a:pPr>
              <a:spcBef>
                <a:spcPts val="200"/>
              </a:spcBef>
            </a:pPr>
            <a:r>
              <a:rPr lang="en-US" sz="2800" smtClean="0"/>
              <a:t>Start with </a:t>
            </a:r>
            <a:r>
              <a:rPr lang="en-US" sz="2800" smtClean="0">
                <a:solidFill>
                  <a:srgbClr val="0033CC"/>
                </a:solidFill>
                <a:latin typeface="Consolas" pitchFamily="49" charset="0"/>
              </a:rPr>
              <a:t>/**</a:t>
            </a:r>
            <a:r>
              <a:rPr lang="en-US" sz="2800" smtClean="0"/>
              <a:t> (Javadoc multiline comment)</a:t>
            </a:r>
          </a:p>
          <a:p>
            <a:pPr lvl="1">
              <a:spcBef>
                <a:spcPts val="200"/>
              </a:spcBef>
            </a:pPr>
            <a:r>
              <a:rPr lang="en-US" smtClean="0"/>
              <a:t>Note the purpose of the method</a:t>
            </a:r>
          </a:p>
          <a:p>
            <a:pPr lvl="1">
              <a:spcBef>
                <a:spcPts val="200"/>
              </a:spcBef>
            </a:pPr>
            <a:r>
              <a:rPr lang="en-US" smtClean="0"/>
              <a:t>Describe each parameter</a:t>
            </a:r>
          </a:p>
          <a:p>
            <a:pPr lvl="1">
              <a:spcBef>
                <a:spcPts val="200"/>
              </a:spcBef>
            </a:pPr>
            <a:r>
              <a:rPr lang="en-US" smtClean="0"/>
              <a:t>Describe the return value</a:t>
            </a:r>
          </a:p>
          <a:p>
            <a:pPr>
              <a:spcBef>
                <a:spcPts val="200"/>
              </a:spcBef>
            </a:pPr>
            <a:r>
              <a:rPr lang="en-US" sz="2800" smtClean="0"/>
              <a:t>End with </a:t>
            </a:r>
            <a:r>
              <a:rPr lang="en-US" sz="2800" smtClean="0">
                <a:solidFill>
                  <a:srgbClr val="0033CC"/>
                </a:solidFill>
                <a:latin typeface="Consolas" pitchFamily="49" charset="0"/>
              </a:rPr>
              <a:t>*/</a:t>
            </a:r>
            <a:endParaRPr lang="en-US" smtClean="0">
              <a:solidFill>
                <a:srgbClr val="0033CC"/>
              </a:solidFill>
              <a:latin typeface="Consolas" pitchFamily="49" charset="0"/>
            </a:endParaRPr>
          </a:p>
          <a:p>
            <a:pPr>
              <a:buFont typeface="Wingdings" pitchFamily="2" charset="2"/>
              <a:buNone/>
            </a:pPr>
            <a:endParaRPr lang="en-US" smtClean="0"/>
          </a:p>
          <a:p>
            <a:endParaRPr lang="en-US" smtClean="0"/>
          </a:p>
          <a:p>
            <a:endParaRPr lang="en-US" smtClean="0"/>
          </a:p>
          <a:p>
            <a:endParaRPr lang="en-US" smtClean="0"/>
          </a:p>
        </p:txBody>
      </p:sp>
      <p:sp>
        <p:nvSpPr>
          <p:cNvPr id="6" name="Slide Number Placeholder 5"/>
          <p:cNvSpPr>
            <a:spLocks noGrp="1"/>
          </p:cNvSpPr>
          <p:nvPr>
            <p:ph type="sldNum" sz="quarter" idx="12"/>
          </p:nvPr>
        </p:nvSpPr>
        <p:spPr/>
        <p:txBody>
          <a:bodyPr/>
          <a:lstStyle/>
          <a:p>
            <a:pPr>
              <a:defRPr/>
            </a:pPr>
            <a:r>
              <a:rPr lang="en-US" smtClean="0"/>
              <a:t>Page </a:t>
            </a:r>
            <a:fld id="{62FCC74F-D2AB-40D1-907C-BC223F676A0B}" type="slidenum">
              <a:rPr lang="en-US" smtClean="0"/>
              <a:pPr>
                <a:defRPr/>
              </a:pPr>
              <a:t>14</a:t>
            </a:fld>
            <a:endParaRPr lang="en-US"/>
          </a:p>
        </p:txBody>
      </p:sp>
      <p:sp>
        <p:nvSpPr>
          <p:cNvPr id="7" name="Content Placeholder 2"/>
          <p:cNvSpPr txBox="1">
            <a:spLocks/>
          </p:cNvSpPr>
          <p:nvPr/>
        </p:nvSpPr>
        <p:spPr bwMode="auto">
          <a:xfrm>
            <a:off x="533400" y="3581400"/>
            <a:ext cx="7848600" cy="21336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  Computes the volume of a cube.</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  @param sideLength the side length of the cube</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  @return the volume</a:t>
            </a:r>
          </a:p>
          <a:p>
            <a:pPr marL="342900" indent="-342900" eaLnBrk="0" hangingPunct="0">
              <a:buClr>
                <a:srgbClr val="835E01"/>
              </a:buClr>
              <a:buSzPct val="60000"/>
              <a:buFont typeface="Wingdings" pitchFamily="2" charset="2"/>
              <a:buNone/>
              <a:defRPr/>
            </a:pPr>
            <a:r>
              <a:rPr lang="en-US" sz="2000"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double cubeVolume(double sideLength)</a:t>
            </a:r>
          </a:p>
        </p:txBody>
      </p:sp>
      <p:pic>
        <p:nvPicPr>
          <p:cNvPr id="23559" name="Picture 10"/>
          <p:cNvPicPr>
            <a:picLocks noChangeAspect="1" noChangeArrowheads="1"/>
          </p:cNvPicPr>
          <p:nvPr/>
        </p:nvPicPr>
        <p:blipFill>
          <a:blip r:embed="rId2" cstate="print"/>
          <a:srcRect/>
          <a:stretch>
            <a:fillRect/>
          </a:stretch>
        </p:blipFill>
        <p:spPr bwMode="auto">
          <a:xfrm>
            <a:off x="7162800" y="152400"/>
            <a:ext cx="1328738"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04800" y="1066800"/>
            <a:ext cx="8458200" cy="5105400"/>
          </a:xfrm>
        </p:spPr>
        <p:txBody>
          <a:bodyPr/>
          <a:lstStyle/>
          <a:p>
            <a:pPr>
              <a:spcBef>
                <a:spcPts val="200"/>
              </a:spcBef>
            </a:pPr>
            <a:r>
              <a:rPr lang="en-US" smtClean="0"/>
              <a:t>Find Repetitive Code</a:t>
            </a:r>
          </a:p>
          <a:p>
            <a:pPr lvl="1">
              <a:spcBef>
                <a:spcPts val="200"/>
              </a:spcBef>
            </a:pPr>
            <a:r>
              <a:rPr lang="en-US" smtClean="0"/>
              <a:t>May have different values but same logic </a:t>
            </a:r>
          </a:p>
          <a:p>
            <a:endParaRPr lang="en-US" smtClean="0"/>
          </a:p>
        </p:txBody>
      </p:sp>
      <p:sp>
        <p:nvSpPr>
          <p:cNvPr id="6" name="Slide Number Placeholder 5"/>
          <p:cNvSpPr>
            <a:spLocks noGrp="1"/>
          </p:cNvSpPr>
          <p:nvPr>
            <p:ph type="sldNum" sz="quarter" idx="12"/>
          </p:nvPr>
        </p:nvSpPr>
        <p:spPr/>
        <p:txBody>
          <a:bodyPr/>
          <a:lstStyle/>
          <a:p>
            <a:pPr>
              <a:defRPr/>
            </a:pPr>
            <a:r>
              <a:rPr lang="en-US" smtClean="0"/>
              <a:t>Page </a:t>
            </a:r>
            <a:fld id="{7E6100BF-698E-4065-BF48-8134FB9720CB}" type="slidenum">
              <a:rPr lang="en-US" smtClean="0"/>
              <a:pPr>
                <a:defRPr/>
              </a:pPr>
              <a:t>15</a:t>
            </a:fld>
            <a:endParaRPr lang="en-US"/>
          </a:p>
        </p:txBody>
      </p:sp>
      <p:sp>
        <p:nvSpPr>
          <p:cNvPr id="7" name="Content Placeholder 2"/>
          <p:cNvSpPr txBox="1">
            <a:spLocks/>
          </p:cNvSpPr>
          <p:nvPr/>
        </p:nvSpPr>
        <p:spPr bwMode="auto">
          <a:xfrm>
            <a:off x="1524000" y="2057400"/>
            <a:ext cx="7391400" cy="41910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int hours;</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do</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System.out.print("Enter a value between </a:t>
            </a:r>
            <a:r>
              <a:rPr lang="en-US" kern="0" dirty="0">
                <a:solidFill>
                  <a:srgbClr val="00B050"/>
                </a:solidFill>
                <a:latin typeface="Consolas" pitchFamily="49" charset="0"/>
              </a:rPr>
              <a:t>1 and 12</a:t>
            </a:r>
            <a:r>
              <a:rPr lang="en-US" kern="0" dirty="0">
                <a:solidFill>
                  <a:srgbClr val="0033CC"/>
                </a:solidFill>
                <a:latin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hours = in.nextInt();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while (hours &lt; </a:t>
            </a:r>
            <a:r>
              <a:rPr lang="en-US" kern="0" dirty="0">
                <a:solidFill>
                  <a:srgbClr val="00B050"/>
                </a:solidFill>
                <a:latin typeface="Consolas" pitchFamily="49" charset="0"/>
              </a:rPr>
              <a:t>1</a:t>
            </a:r>
            <a:r>
              <a:rPr lang="en-US" kern="0" dirty="0">
                <a:solidFill>
                  <a:srgbClr val="0033CC"/>
                </a:solidFill>
                <a:latin typeface="Consolas" pitchFamily="49" charset="0"/>
              </a:rPr>
              <a:t> || hours &gt; </a:t>
            </a:r>
            <a:r>
              <a:rPr lang="en-US" kern="0" dirty="0">
                <a:solidFill>
                  <a:srgbClr val="00B050"/>
                </a:solidFill>
                <a:latin typeface="Consolas" pitchFamily="49" charset="0"/>
              </a:rPr>
              <a:t>12</a:t>
            </a: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int minutes;</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do</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System.out.print("Enter a value between </a:t>
            </a:r>
            <a:r>
              <a:rPr lang="en-US" kern="0" dirty="0">
                <a:solidFill>
                  <a:srgbClr val="00B050"/>
                </a:solidFill>
                <a:latin typeface="Consolas" pitchFamily="49" charset="0"/>
              </a:rPr>
              <a:t>0 and 59</a:t>
            </a:r>
            <a:r>
              <a:rPr lang="en-US" kern="0" dirty="0">
                <a:solidFill>
                  <a:srgbClr val="0033CC"/>
                </a:solidFill>
                <a:latin typeface="Consolas" pitchFamily="49" charset="0"/>
              </a:rPr>
              <a:t>: ");</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  minutes = in.nextInt();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0033CC"/>
                </a:solidFill>
                <a:latin typeface="Consolas" pitchFamily="49" charset="0"/>
              </a:rPr>
              <a:t>while (minutes &lt; </a:t>
            </a:r>
            <a:r>
              <a:rPr lang="en-US" kern="0" dirty="0">
                <a:solidFill>
                  <a:srgbClr val="00B050"/>
                </a:solidFill>
                <a:latin typeface="Consolas" pitchFamily="49" charset="0"/>
              </a:rPr>
              <a:t>0</a:t>
            </a:r>
            <a:r>
              <a:rPr lang="en-US" kern="0" dirty="0">
                <a:solidFill>
                  <a:srgbClr val="0033CC"/>
                </a:solidFill>
                <a:latin typeface="Consolas" pitchFamily="49" charset="0"/>
              </a:rPr>
              <a:t> || minutes &gt; </a:t>
            </a:r>
            <a:r>
              <a:rPr lang="en-US" kern="0" dirty="0">
                <a:solidFill>
                  <a:srgbClr val="00B050"/>
                </a:solidFill>
                <a:latin typeface="Consolas" pitchFamily="49" charset="0"/>
              </a:rPr>
              <a:t>59</a:t>
            </a:r>
            <a:r>
              <a:rPr lang="en-US" kern="0" dirty="0">
                <a:solidFill>
                  <a:srgbClr val="0033CC"/>
                </a:solidFill>
                <a:latin typeface="Consolas" pitchFamily="49" charset="0"/>
              </a:rPr>
              <a:t>);</a:t>
            </a:r>
          </a:p>
        </p:txBody>
      </p:sp>
      <p:sp>
        <p:nvSpPr>
          <p:cNvPr id="8" name="Right Arrow 7"/>
          <p:cNvSpPr/>
          <p:nvPr/>
        </p:nvSpPr>
        <p:spPr>
          <a:xfrm>
            <a:off x="381000" y="29718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1 - 12</a:t>
            </a:r>
          </a:p>
        </p:txBody>
      </p:sp>
      <p:sp>
        <p:nvSpPr>
          <p:cNvPr id="9" name="Right Arrow 8"/>
          <p:cNvSpPr/>
          <p:nvPr/>
        </p:nvSpPr>
        <p:spPr>
          <a:xfrm>
            <a:off x="304800" y="50292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pic>
        <p:nvPicPr>
          <p:cNvPr id="24584" name="Picture 10"/>
          <p:cNvPicPr>
            <a:picLocks noChangeAspect="1" noChangeArrowheads="1"/>
          </p:cNvPicPr>
          <p:nvPr/>
        </p:nvPicPr>
        <p:blipFill>
          <a:blip r:embed="rId2" cstate="print"/>
          <a:srcRect/>
          <a:stretch>
            <a:fillRect/>
          </a:stretch>
        </p:blipFill>
        <p:spPr bwMode="auto">
          <a:xfrm>
            <a:off x="7162800" y="152400"/>
            <a:ext cx="1328738" cy="1066800"/>
          </a:xfrm>
          <a:prstGeom prst="rect">
            <a:avLst/>
          </a:prstGeom>
          <a:noFill/>
          <a:ln w="9525">
            <a:noFill/>
            <a:miter lim="800000"/>
            <a:headEnd/>
            <a:tailEnd/>
          </a:ln>
        </p:spPr>
      </p:pic>
      <p:sp>
        <p:nvSpPr>
          <p:cNvPr id="24585" name="Title 1"/>
          <p:cNvSpPr>
            <a:spLocks noGrp="1"/>
          </p:cNvSpPr>
          <p:nvPr>
            <p:ph type="title"/>
          </p:nvPr>
        </p:nvSpPr>
        <p:spPr>
          <a:xfrm>
            <a:off x="1524000" y="228600"/>
            <a:ext cx="7239000" cy="715963"/>
          </a:xfrm>
        </p:spPr>
        <p:txBody>
          <a:bodyPr/>
          <a:lstStyle/>
          <a:p>
            <a:r>
              <a:rPr lang="en-US" sz="3400" smtClean="0"/>
              <a:t>Repeated code into a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3600" smtClean="0"/>
              <a:t>Write a ‘Parameterized’ Method</a:t>
            </a:r>
          </a:p>
        </p:txBody>
      </p:sp>
      <p:sp>
        <p:nvSpPr>
          <p:cNvPr id="25603" name="Content Placeholder 2"/>
          <p:cNvSpPr>
            <a:spLocks noGrp="1"/>
          </p:cNvSpPr>
          <p:nvPr>
            <p:ph idx="1"/>
          </p:nvPr>
        </p:nvSpPr>
        <p:spPr>
          <a:xfrm>
            <a:off x="304800" y="1143000"/>
            <a:ext cx="8458200" cy="4267200"/>
          </a:xfrm>
        </p:spPr>
        <p:txBody>
          <a:bodyPr/>
          <a:lstStyle/>
          <a:p>
            <a:pPr>
              <a:buFont typeface="Wingdings" pitchFamily="2" charset="2"/>
              <a:buNone/>
            </a:pPr>
            <a:endParaRPr lang="en-US" smtClean="0"/>
          </a:p>
          <a:p>
            <a:endParaRPr lang="en-US" smtClean="0"/>
          </a:p>
          <a:p>
            <a:endParaRPr lang="en-US" smtClean="0"/>
          </a:p>
          <a:p>
            <a:endParaRPr lang="en-US" smtClean="0"/>
          </a:p>
        </p:txBody>
      </p:sp>
      <p:sp>
        <p:nvSpPr>
          <p:cNvPr id="6" name="Slide Number Placeholder 5"/>
          <p:cNvSpPr>
            <a:spLocks noGrp="1"/>
          </p:cNvSpPr>
          <p:nvPr>
            <p:ph type="sldNum" sz="quarter" idx="12"/>
          </p:nvPr>
        </p:nvSpPr>
        <p:spPr/>
        <p:txBody>
          <a:bodyPr/>
          <a:lstStyle/>
          <a:p>
            <a:pPr>
              <a:defRPr/>
            </a:pPr>
            <a:r>
              <a:rPr lang="en-US" smtClean="0"/>
              <a:t>Page </a:t>
            </a:r>
            <a:fld id="{DF8E01D1-1F96-4BCC-870C-F3FB3B141663}" type="slidenum">
              <a:rPr lang="en-US" smtClean="0"/>
              <a:pPr>
                <a:defRPr/>
              </a:pPr>
              <a:t>16</a:t>
            </a:fld>
            <a:endParaRPr lang="en-US"/>
          </a:p>
        </p:txBody>
      </p:sp>
      <p:sp>
        <p:nvSpPr>
          <p:cNvPr id="7" name="Content Placeholder 2"/>
          <p:cNvSpPr txBox="1">
            <a:spLocks/>
          </p:cNvSpPr>
          <p:nvPr/>
        </p:nvSpPr>
        <p:spPr bwMode="auto">
          <a:xfrm>
            <a:off x="914400" y="1143000"/>
            <a:ext cx="8001000" cy="48006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1600" kern="0" dirty="0">
                <a:latin typeface="Consolas" pitchFamily="49" charset="0"/>
              </a:rPr>
              <a:t>/**</a:t>
            </a:r>
          </a:p>
          <a:p>
            <a:pPr marL="342900" indent="-342900" eaLnBrk="0" hangingPunct="0">
              <a:buClr>
                <a:srgbClr val="835E01"/>
              </a:buClr>
              <a:buSzPct val="60000"/>
              <a:buFont typeface="Wingdings" pitchFamily="2" charset="2"/>
              <a:buNone/>
              <a:defRPr/>
            </a:pPr>
            <a:r>
              <a:rPr lang="en-US" sz="1600" kern="0" dirty="0">
                <a:latin typeface="Consolas" pitchFamily="49" charset="0"/>
              </a:rPr>
              <a:t>  Prompts a user to enter a value in a given range until the user</a:t>
            </a:r>
          </a:p>
          <a:p>
            <a:pPr marL="342900" indent="-342900" eaLnBrk="0" hangingPunct="0">
              <a:buClr>
                <a:srgbClr val="835E01"/>
              </a:buClr>
              <a:buSzPct val="60000"/>
              <a:buFont typeface="Wingdings" pitchFamily="2" charset="2"/>
              <a:buNone/>
              <a:defRPr/>
            </a:pPr>
            <a:r>
              <a:rPr lang="en-US" sz="1600" kern="0" dirty="0">
                <a:latin typeface="Consolas" pitchFamily="49" charset="0"/>
              </a:rPr>
              <a:t>  provides a valid input.</a:t>
            </a:r>
          </a:p>
          <a:p>
            <a:pPr marL="342900" indent="-342900" eaLnBrk="0" hangingPunct="0">
              <a:buClr>
                <a:srgbClr val="835E01"/>
              </a:buClr>
              <a:buSzPct val="60000"/>
              <a:buFont typeface="Wingdings" pitchFamily="2" charset="2"/>
              <a:buNone/>
              <a:defRPr/>
            </a:pPr>
            <a:r>
              <a:rPr lang="en-US" sz="1600" kern="0" dirty="0">
                <a:latin typeface="Consolas" pitchFamily="49" charset="0"/>
              </a:rPr>
              <a:t>  @param low the low end of the range</a:t>
            </a:r>
          </a:p>
          <a:p>
            <a:pPr marL="342900" indent="-342900" eaLnBrk="0" hangingPunct="0">
              <a:buClr>
                <a:srgbClr val="835E01"/>
              </a:buClr>
              <a:buSzPct val="60000"/>
              <a:buFont typeface="Wingdings" pitchFamily="2" charset="2"/>
              <a:buNone/>
              <a:defRPr/>
            </a:pPr>
            <a:r>
              <a:rPr lang="en-US" sz="1600" kern="0" dirty="0">
                <a:latin typeface="Consolas" pitchFamily="49" charset="0"/>
              </a:rPr>
              <a:t>  @param high the high end of the range</a:t>
            </a:r>
          </a:p>
          <a:p>
            <a:pPr marL="342900" indent="-342900" eaLnBrk="0" hangingPunct="0">
              <a:buClr>
                <a:srgbClr val="835E01"/>
              </a:buClr>
              <a:buSzPct val="60000"/>
              <a:buFont typeface="Wingdings" pitchFamily="2" charset="2"/>
              <a:buNone/>
              <a:defRPr/>
            </a:pPr>
            <a:r>
              <a:rPr lang="en-US" sz="1600" kern="0" dirty="0">
                <a:latin typeface="Consolas" pitchFamily="49" charset="0"/>
              </a:rPr>
              <a:t>  @return the value provided by the user</a:t>
            </a:r>
          </a:p>
          <a:p>
            <a:pPr marL="342900" indent="-342900" eaLnBrk="0" hangingPunct="0">
              <a:buClr>
                <a:srgbClr val="835E01"/>
              </a:buClr>
              <a:buSzPct val="60000"/>
              <a:buFont typeface="Wingdings" pitchFamily="2" charset="2"/>
              <a:buNone/>
              <a:defRPr/>
            </a:pPr>
            <a:r>
              <a:rPr lang="en-US" sz="1600" kern="0" dirty="0">
                <a:latin typeface="Consolas" pitchFamily="49" charset="0"/>
              </a:rPr>
              <a:t>*/</a:t>
            </a:r>
          </a:p>
          <a:p>
            <a:pPr marL="342900" indent="-342900" eaLnBrk="0" hangingPunct="0">
              <a:buClr>
                <a:srgbClr val="835E01"/>
              </a:buClr>
              <a:buSzPct val="60000"/>
              <a:buFont typeface="Wingdings" pitchFamily="2" charset="2"/>
              <a:buNone/>
              <a:defRPr/>
            </a:pPr>
            <a:r>
              <a:rPr lang="en-US" sz="1600" kern="0" dirty="0">
                <a:latin typeface="Consolas" pitchFamily="49" charset="0"/>
              </a:rPr>
              <a:t>public static int readValueBetween(int low, int high)</a:t>
            </a:r>
          </a:p>
          <a:p>
            <a:pPr marL="342900" indent="-342900" eaLnBrk="0" hangingPunct="0">
              <a:buClr>
                <a:srgbClr val="835E01"/>
              </a:buClr>
              <a:buSzPct val="60000"/>
              <a:buFont typeface="Wingdings" pitchFamily="2" charset="2"/>
              <a:buNone/>
              <a:defRPr/>
            </a:pPr>
            <a:r>
              <a:rPr lang="en-US" sz="1600" kern="0" dirty="0">
                <a:latin typeface="Consolas" pitchFamily="49" charset="0"/>
              </a:rPr>
              <a:t>{</a:t>
            </a:r>
          </a:p>
          <a:p>
            <a:pPr marL="342900" indent="-342900" eaLnBrk="0" hangingPunct="0">
              <a:buClr>
                <a:srgbClr val="835E01"/>
              </a:buClr>
              <a:buSzPct val="60000"/>
              <a:buFont typeface="Wingdings" pitchFamily="2" charset="2"/>
              <a:buNone/>
              <a:defRPr/>
            </a:pPr>
            <a:r>
              <a:rPr lang="en-US" sz="1600" kern="0" dirty="0">
                <a:latin typeface="Consolas" pitchFamily="49" charset="0"/>
              </a:rPr>
              <a:t>  int input;</a:t>
            </a:r>
          </a:p>
          <a:p>
            <a:pPr marL="342900" indent="-342900" eaLnBrk="0" hangingPunct="0">
              <a:buClr>
                <a:srgbClr val="835E01"/>
              </a:buClr>
              <a:buSzPct val="60000"/>
              <a:buFont typeface="Wingdings" pitchFamily="2" charset="2"/>
              <a:buNone/>
              <a:defRPr/>
            </a:pPr>
            <a:r>
              <a:rPr lang="en-US" sz="1600" kern="0" dirty="0">
                <a:latin typeface="Consolas" pitchFamily="49" charset="0"/>
              </a:rPr>
              <a:t>  do</a:t>
            </a:r>
          </a:p>
          <a:p>
            <a:pPr marL="342900" indent="-342900" eaLnBrk="0" hangingPunct="0">
              <a:buClr>
                <a:srgbClr val="835E01"/>
              </a:buClr>
              <a:buSzPct val="60000"/>
              <a:buFont typeface="Wingdings" pitchFamily="2" charset="2"/>
              <a:buNone/>
              <a:defRPr/>
            </a:pPr>
            <a:r>
              <a:rPr lang="en-US" sz="1600" kern="0" dirty="0">
                <a:latin typeface="Consolas" pitchFamily="49" charset="0"/>
              </a:rPr>
              <a:t>  {</a:t>
            </a:r>
          </a:p>
          <a:p>
            <a:pPr marL="342900" indent="-342900" eaLnBrk="0" hangingPunct="0">
              <a:buClr>
                <a:srgbClr val="835E01"/>
              </a:buClr>
              <a:buSzPct val="60000"/>
              <a:buFont typeface="Wingdings" pitchFamily="2" charset="2"/>
              <a:buNone/>
              <a:defRPr/>
            </a:pPr>
            <a:r>
              <a:rPr lang="en-US" sz="1600" kern="0" dirty="0">
                <a:latin typeface="Consolas" pitchFamily="49" charset="0"/>
              </a:rPr>
              <a:t>    System.out.print("Enter between " + low + " and " + high + ": ");</a:t>
            </a:r>
          </a:p>
          <a:p>
            <a:pPr marL="342900" indent="-342900" eaLnBrk="0" hangingPunct="0">
              <a:buClr>
                <a:srgbClr val="835E01"/>
              </a:buClr>
              <a:buSzPct val="60000"/>
              <a:buFont typeface="Wingdings" pitchFamily="2" charset="2"/>
              <a:buNone/>
              <a:defRPr/>
            </a:pPr>
            <a:r>
              <a:rPr lang="en-US" sz="1600" kern="0" dirty="0">
                <a:latin typeface="Consolas" pitchFamily="49" charset="0"/>
              </a:rPr>
              <a:t>    Scanner in = new Scanner(System.in);</a:t>
            </a:r>
          </a:p>
          <a:p>
            <a:pPr marL="342900" indent="-342900" eaLnBrk="0" hangingPunct="0">
              <a:buClr>
                <a:srgbClr val="835E01"/>
              </a:buClr>
              <a:buSzPct val="60000"/>
              <a:buFont typeface="Wingdings" pitchFamily="2" charset="2"/>
              <a:buNone/>
              <a:defRPr/>
            </a:pPr>
            <a:r>
              <a:rPr lang="en-US" sz="1600" kern="0" dirty="0">
                <a:latin typeface="Consolas" pitchFamily="49" charset="0"/>
              </a:rPr>
              <a:t>    input = in.nextInt();</a:t>
            </a:r>
          </a:p>
          <a:p>
            <a:pPr marL="342900" indent="-342900" eaLnBrk="0" hangingPunct="0">
              <a:buClr>
                <a:srgbClr val="835E01"/>
              </a:buClr>
              <a:buSzPct val="60000"/>
              <a:buFont typeface="Wingdings" pitchFamily="2" charset="2"/>
              <a:buNone/>
              <a:defRPr/>
            </a:pPr>
            <a:r>
              <a:rPr lang="en-US" sz="1600" kern="0" dirty="0">
                <a:latin typeface="Consolas" pitchFamily="49" charset="0"/>
              </a:rPr>
              <a:t>  }</a:t>
            </a:r>
          </a:p>
          <a:p>
            <a:pPr marL="342900" indent="-342900" eaLnBrk="0" hangingPunct="0">
              <a:buClr>
                <a:srgbClr val="835E01"/>
              </a:buClr>
              <a:buSzPct val="60000"/>
              <a:buFont typeface="Wingdings" pitchFamily="2" charset="2"/>
              <a:buNone/>
              <a:defRPr/>
            </a:pPr>
            <a:r>
              <a:rPr lang="en-US" sz="1600" kern="0" dirty="0">
                <a:latin typeface="Consolas" pitchFamily="49" charset="0"/>
              </a:rPr>
              <a:t>  while (input &lt; low || input &gt; high);</a:t>
            </a:r>
          </a:p>
          <a:p>
            <a:pPr marL="342900" indent="-342900" eaLnBrk="0" hangingPunct="0">
              <a:buClr>
                <a:srgbClr val="835E01"/>
              </a:buClr>
              <a:buSzPct val="60000"/>
              <a:buFont typeface="Wingdings" pitchFamily="2" charset="2"/>
              <a:buNone/>
              <a:defRPr/>
            </a:pPr>
            <a:r>
              <a:rPr lang="en-US" sz="1600" kern="0" dirty="0">
                <a:latin typeface="Consolas" pitchFamily="49" charset="0"/>
              </a:rPr>
              <a:t>  return input;</a:t>
            </a:r>
          </a:p>
          <a:p>
            <a:pPr marL="342900" indent="-342900" eaLnBrk="0" hangingPunct="0">
              <a:buClr>
                <a:srgbClr val="835E01"/>
              </a:buClr>
              <a:buSzPct val="60000"/>
              <a:buFont typeface="Wingdings" pitchFamily="2" charset="2"/>
              <a:buNone/>
              <a:defRPr/>
            </a:pPr>
            <a:r>
              <a:rPr lang="en-US" sz="1600" kern="0" dirty="0">
                <a:latin typeface="Consolas" pitchFamily="49" charset="0"/>
              </a:rPr>
              <a:t>}</a:t>
            </a:r>
          </a:p>
        </p:txBody>
      </p:sp>
      <p:sp>
        <p:nvSpPr>
          <p:cNvPr id="8" name="Right Arrow 7"/>
          <p:cNvSpPr/>
          <p:nvPr/>
        </p:nvSpPr>
        <p:spPr>
          <a:xfrm rot="3139165">
            <a:off x="5154613" y="1919288"/>
            <a:ext cx="11430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1, 12</a:t>
            </a:r>
          </a:p>
        </p:txBody>
      </p:sp>
      <p:sp>
        <p:nvSpPr>
          <p:cNvPr id="9" name="Right Arrow 8"/>
          <p:cNvSpPr/>
          <p:nvPr/>
        </p:nvSpPr>
        <p:spPr>
          <a:xfrm rot="3216423">
            <a:off x="5757863" y="1920875"/>
            <a:ext cx="11430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0, 59</a:t>
            </a:r>
          </a:p>
        </p:txBody>
      </p:sp>
      <p:sp>
        <p:nvSpPr>
          <p:cNvPr id="10" name="Left Arrow 9"/>
          <p:cNvSpPr/>
          <p:nvPr/>
        </p:nvSpPr>
        <p:spPr>
          <a:xfrm>
            <a:off x="152400" y="5105400"/>
            <a:ext cx="9906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333333"/>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600" smtClean="0"/>
              <a:t>5.3 Parameter Passing</a:t>
            </a:r>
          </a:p>
        </p:txBody>
      </p:sp>
      <p:sp>
        <p:nvSpPr>
          <p:cNvPr id="6" name="Slide Number Placeholder 5"/>
          <p:cNvSpPr>
            <a:spLocks noGrp="1"/>
          </p:cNvSpPr>
          <p:nvPr>
            <p:ph type="sldNum" sz="quarter" idx="12"/>
          </p:nvPr>
        </p:nvSpPr>
        <p:spPr/>
        <p:txBody>
          <a:bodyPr/>
          <a:lstStyle/>
          <a:p>
            <a:pPr>
              <a:defRPr/>
            </a:pPr>
            <a:r>
              <a:rPr lang="en-US" smtClean="0"/>
              <a:t>Page </a:t>
            </a:r>
            <a:fld id="{CBFA3582-F96B-4A44-92FC-39DA33F31D6B}" type="slidenum">
              <a:rPr lang="en-US" smtClean="0"/>
              <a:pPr>
                <a:defRPr/>
              </a:pPr>
              <a:t>17</a:t>
            </a:fld>
            <a:endParaRPr lang="en-US"/>
          </a:p>
        </p:txBody>
      </p:sp>
      <p:sp>
        <p:nvSpPr>
          <p:cNvPr id="26629" name="Content Placeholder 9"/>
          <p:cNvSpPr>
            <a:spLocks noGrp="1"/>
          </p:cNvSpPr>
          <p:nvPr>
            <p:ph idx="1"/>
          </p:nvPr>
        </p:nvSpPr>
        <p:spPr>
          <a:xfrm>
            <a:off x="304800" y="1143000"/>
            <a:ext cx="8458200" cy="1143000"/>
          </a:xfrm>
        </p:spPr>
        <p:txBody>
          <a:bodyPr/>
          <a:lstStyle/>
          <a:p>
            <a:r>
              <a:rPr lang="en-US" sz="2800" dirty="0" smtClean="0">
                <a:solidFill>
                  <a:srgbClr val="00B050"/>
                </a:solidFill>
              </a:rPr>
              <a:t>Parameter variables </a:t>
            </a:r>
            <a:r>
              <a:rPr lang="en-US" sz="2800" dirty="0" smtClean="0"/>
              <a:t>hold the </a:t>
            </a:r>
            <a:r>
              <a:rPr lang="en-US" sz="2800" dirty="0" smtClean="0">
                <a:solidFill>
                  <a:srgbClr val="0033CC"/>
                </a:solidFill>
              </a:rPr>
              <a:t>parameter values </a:t>
            </a:r>
            <a:r>
              <a:rPr lang="en-US" sz="2800" dirty="0" smtClean="0"/>
              <a:t>supplied in the method call</a:t>
            </a:r>
          </a:p>
          <a:p>
            <a:pPr lvl="1"/>
            <a:r>
              <a:rPr lang="en-US" sz="2400" dirty="0" smtClean="0"/>
              <a:t>They both must be the same type</a:t>
            </a:r>
            <a:endParaRPr lang="en-US" dirty="0" smtClean="0"/>
          </a:p>
          <a:p>
            <a:r>
              <a:rPr lang="en-US" sz="2800" dirty="0" smtClean="0"/>
              <a:t>The </a:t>
            </a:r>
            <a:r>
              <a:rPr lang="en-US" sz="2800" dirty="0" smtClean="0">
                <a:solidFill>
                  <a:srgbClr val="0033CC"/>
                </a:solidFill>
              </a:rPr>
              <a:t>parameter value </a:t>
            </a:r>
            <a:r>
              <a:rPr lang="en-US" sz="2800" dirty="0" smtClean="0"/>
              <a:t>may be:</a:t>
            </a:r>
          </a:p>
          <a:p>
            <a:pPr lvl="1"/>
            <a:r>
              <a:rPr lang="en-US" sz="2400" dirty="0" smtClean="0"/>
              <a:t>The contents of a variable</a:t>
            </a:r>
          </a:p>
          <a:p>
            <a:pPr lvl="1"/>
            <a:r>
              <a:rPr lang="en-US" sz="2400" dirty="0" smtClean="0"/>
              <a:t>A ‘literal’ value (2)</a:t>
            </a:r>
          </a:p>
          <a:p>
            <a:pPr lvl="1"/>
            <a:r>
              <a:rPr lang="en-US" sz="2400" dirty="0" smtClean="0"/>
              <a:t>aka. ‘actual parameter’ or argument</a:t>
            </a:r>
          </a:p>
          <a:p>
            <a:r>
              <a:rPr lang="en-US" sz="2800" dirty="0" smtClean="0"/>
              <a:t>The </a:t>
            </a:r>
            <a:r>
              <a:rPr lang="en-US" sz="2800" dirty="0" smtClean="0">
                <a:solidFill>
                  <a:srgbClr val="00B050"/>
                </a:solidFill>
              </a:rPr>
              <a:t>parameter variable </a:t>
            </a:r>
            <a:r>
              <a:rPr lang="en-US" sz="2800" dirty="0" smtClean="0"/>
              <a:t>is:</a:t>
            </a:r>
          </a:p>
          <a:p>
            <a:pPr lvl="1"/>
            <a:r>
              <a:rPr lang="en-US" sz="2400" dirty="0" smtClean="0"/>
              <a:t>Named in the called method declaration</a:t>
            </a:r>
          </a:p>
          <a:p>
            <a:pPr lvl="1"/>
            <a:r>
              <a:rPr lang="en-US" sz="2400" dirty="0" smtClean="0"/>
              <a:t>Used as a variable inside the called method</a:t>
            </a:r>
          </a:p>
          <a:p>
            <a:pPr lvl="1"/>
            <a:r>
              <a:rPr lang="en-US" sz="2400" dirty="0" smtClean="0"/>
              <a:t>aka. ‘formal parameter’ </a:t>
            </a:r>
          </a:p>
          <a:p>
            <a:pPr>
              <a:buFont typeface="Wingdings" pitchFamily="2" charset="2"/>
              <a:buNone/>
            </a:pPr>
            <a:endParaRPr lang="en-US" sz="2800" dirty="0" smtClean="0"/>
          </a:p>
        </p:txBody>
      </p:sp>
      <p:sp>
        <p:nvSpPr>
          <p:cNvPr id="13" name="Rounded Rectangle 12"/>
          <p:cNvSpPr/>
          <p:nvPr/>
        </p:nvSpPr>
        <p:spPr>
          <a:xfrm>
            <a:off x="6400800" y="4191000"/>
            <a:ext cx="2133600" cy="838200"/>
          </a:xfrm>
          <a:prstGeom prst="roundRect">
            <a:avLst/>
          </a:prstGeom>
          <a:solidFill>
            <a:schemeClr val="bg2"/>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Called Method</a:t>
            </a:r>
          </a:p>
        </p:txBody>
      </p:sp>
      <p:sp>
        <p:nvSpPr>
          <p:cNvPr id="14" name="Flowchart: Magnetic Disk 13"/>
          <p:cNvSpPr/>
          <p:nvPr/>
        </p:nvSpPr>
        <p:spPr>
          <a:xfrm>
            <a:off x="7467600" y="3733800"/>
            <a:ext cx="609600" cy="533400"/>
          </a:xfrm>
          <a:prstGeom prst="flowChartMagneticDisk">
            <a:avLst/>
          </a:prstGeom>
          <a:solidFill>
            <a:schemeClr val="accent4"/>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a:t>
            </a:r>
          </a:p>
        </p:txBody>
      </p:sp>
      <p:sp>
        <p:nvSpPr>
          <p:cNvPr id="15" name="Down Arrow 14"/>
          <p:cNvSpPr/>
          <p:nvPr/>
        </p:nvSpPr>
        <p:spPr>
          <a:xfrm>
            <a:off x="7467600" y="2590800"/>
            <a:ext cx="685800" cy="1066800"/>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out</a:t>
            </a:r>
          </a:p>
        </p:txBody>
      </p:sp>
      <p:sp>
        <p:nvSpPr>
          <p:cNvPr id="12" name="Rounded Rectangle 11"/>
          <p:cNvSpPr/>
          <p:nvPr/>
        </p:nvSpPr>
        <p:spPr>
          <a:xfrm>
            <a:off x="6324600" y="1828800"/>
            <a:ext cx="2133600" cy="838200"/>
          </a:xfrm>
          <a:prstGeom prst="roundRect">
            <a:avLst/>
          </a:prstGeom>
          <a:solidFill>
            <a:schemeClr val="bg2"/>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Calling Method</a:t>
            </a:r>
          </a:p>
        </p:txBody>
      </p:sp>
      <p:sp>
        <p:nvSpPr>
          <p:cNvPr id="26640" name="TextBox 15"/>
          <p:cNvSpPr txBox="1">
            <a:spLocks noChangeArrowheads="1"/>
          </p:cNvSpPr>
          <p:nvPr/>
        </p:nvSpPr>
        <p:spPr bwMode="auto">
          <a:xfrm>
            <a:off x="4800600" y="2895600"/>
            <a:ext cx="2743200" cy="369888"/>
          </a:xfrm>
          <a:prstGeom prst="rect">
            <a:avLst/>
          </a:prstGeom>
          <a:noFill/>
          <a:ln w="9525">
            <a:noFill/>
            <a:miter lim="800000"/>
            <a:headEnd/>
            <a:tailEnd/>
          </a:ln>
        </p:spPr>
        <p:txBody>
          <a:bodyPr>
            <a:spAutoFit/>
          </a:bodyPr>
          <a:lstStyle/>
          <a:p>
            <a:pPr algn="r"/>
            <a:r>
              <a:rPr lang="en-US">
                <a:solidFill>
                  <a:srgbClr val="0033CC"/>
                </a:solidFill>
              </a:rPr>
              <a:t>Parameter value</a:t>
            </a:r>
          </a:p>
        </p:txBody>
      </p:sp>
      <p:sp>
        <p:nvSpPr>
          <p:cNvPr id="26641" name="TextBox 16"/>
          <p:cNvSpPr txBox="1">
            <a:spLocks noChangeArrowheads="1"/>
          </p:cNvSpPr>
          <p:nvPr/>
        </p:nvSpPr>
        <p:spPr bwMode="auto">
          <a:xfrm>
            <a:off x="4648200" y="3657600"/>
            <a:ext cx="2743200" cy="369888"/>
          </a:xfrm>
          <a:prstGeom prst="rect">
            <a:avLst/>
          </a:prstGeom>
          <a:noFill/>
          <a:ln w="9525">
            <a:noFill/>
            <a:miter lim="800000"/>
            <a:headEnd/>
            <a:tailEnd/>
          </a:ln>
        </p:spPr>
        <p:txBody>
          <a:bodyPr>
            <a:spAutoFit/>
          </a:bodyPr>
          <a:lstStyle/>
          <a:p>
            <a:pPr algn="r"/>
            <a:r>
              <a:rPr lang="en-US">
                <a:solidFill>
                  <a:srgbClr val="00B050"/>
                </a:solidFill>
              </a:rPr>
              <a:t>Parameter variable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Parameter Passing Steps </a:t>
            </a:r>
          </a:p>
        </p:txBody>
      </p:sp>
      <p:sp>
        <p:nvSpPr>
          <p:cNvPr id="6" name="Slide Number Placeholder 5"/>
          <p:cNvSpPr>
            <a:spLocks noGrp="1"/>
          </p:cNvSpPr>
          <p:nvPr>
            <p:ph type="sldNum" sz="quarter" idx="12"/>
          </p:nvPr>
        </p:nvSpPr>
        <p:spPr/>
        <p:txBody>
          <a:bodyPr/>
          <a:lstStyle/>
          <a:p>
            <a:pPr>
              <a:defRPr/>
            </a:pPr>
            <a:r>
              <a:rPr lang="en-US" smtClean="0"/>
              <a:t>Page </a:t>
            </a:r>
            <a:fld id="{F7F5F185-A068-423D-A165-E08927411B58}" type="slidenum">
              <a:rPr lang="en-US" smtClean="0"/>
              <a:pPr>
                <a:defRPr/>
              </a:pPr>
              <a:t>18</a:t>
            </a:fld>
            <a:endParaRPr lang="en-US"/>
          </a:p>
        </p:txBody>
      </p:sp>
      <p:sp>
        <p:nvSpPr>
          <p:cNvPr id="7" name="Content Placeholder 2"/>
          <p:cNvSpPr txBox="1">
            <a:spLocks/>
          </p:cNvSpPr>
          <p:nvPr/>
        </p:nvSpPr>
        <p:spPr bwMode="auto">
          <a:xfrm>
            <a:off x="228600" y="1066800"/>
            <a:ext cx="5943600" cy="1600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solidFill>
                  <a:srgbClr val="C00000"/>
                </a:solidFill>
                <a:latin typeface="Consolas" pitchFamily="49" charset="0"/>
              </a:rPr>
              <a:t>public static void </a:t>
            </a:r>
            <a:r>
              <a:rPr lang="en-US" sz="2000" kern="0" dirty="0">
                <a:solidFill>
                  <a:srgbClr val="333333"/>
                </a:solidFill>
                <a:latin typeface="Consolas" pitchFamily="49" charset="0"/>
              </a:rPr>
              <a:t>main(String[] args)</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a:t>
            </a:r>
            <a:r>
              <a:rPr lang="en-US" sz="2000" kern="0" dirty="0">
                <a:solidFill>
                  <a:srgbClr val="C00000"/>
                </a:solidFill>
                <a:latin typeface="Consolas" pitchFamily="49" charset="0"/>
              </a:rPr>
              <a:t>double</a:t>
            </a:r>
            <a:r>
              <a:rPr lang="en-US" sz="2000" kern="0" dirty="0">
                <a:solidFill>
                  <a:srgbClr val="333333"/>
                </a:solidFill>
                <a:latin typeface="Consolas" pitchFamily="49" charset="0"/>
              </a:rPr>
              <a:t> result1 = </a:t>
            </a:r>
            <a:r>
              <a:rPr lang="en-US" sz="2000" kern="0" dirty="0">
                <a:solidFill>
                  <a:srgbClr val="0033CC"/>
                </a:solidFill>
                <a:latin typeface="Consolas" pitchFamily="49" charset="0"/>
              </a:rPr>
              <a:t>cubeVolume</a:t>
            </a:r>
            <a:r>
              <a:rPr lang="en-US" sz="2000" kern="0" dirty="0">
                <a:solidFill>
                  <a:srgbClr val="333333"/>
                </a:solidFill>
                <a:latin typeface="Consolas" pitchFamily="49" charset="0"/>
              </a:rPr>
              <a:t>(2);</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  . . . </a:t>
            </a:r>
          </a:p>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a:t>
            </a:r>
            <a:endParaRPr lang="en-US" sz="2000" b="1" kern="0" dirty="0">
              <a:solidFill>
                <a:srgbClr val="333333"/>
              </a:solidFill>
              <a:latin typeface="Consolas" pitchFamily="49" charset="0"/>
            </a:endParaRPr>
          </a:p>
        </p:txBody>
      </p:sp>
      <p:sp>
        <p:nvSpPr>
          <p:cNvPr id="8" name="Content Placeholder 2"/>
          <p:cNvSpPr txBox="1">
            <a:spLocks/>
          </p:cNvSpPr>
          <p:nvPr/>
        </p:nvSpPr>
        <p:spPr bwMode="auto">
          <a:xfrm>
            <a:off x="228600" y="3733800"/>
            <a:ext cx="8001000" cy="1600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solidFill>
                  <a:srgbClr val="C00000"/>
                </a:solidFill>
                <a:latin typeface="Consolas" pitchFamily="49" charset="0"/>
              </a:rPr>
              <a:t>public static double</a:t>
            </a:r>
            <a:r>
              <a:rPr lang="en-US" sz="2000" kern="0" dirty="0">
                <a:latin typeface="Consolas" pitchFamily="49" charset="0"/>
              </a:rPr>
              <a:t> cubeVolume(</a:t>
            </a:r>
            <a:r>
              <a:rPr lang="en-US" sz="2000" kern="0" dirty="0">
                <a:solidFill>
                  <a:srgbClr val="C00000"/>
                </a:solidFill>
                <a:latin typeface="Consolas" pitchFamily="49" charset="0"/>
              </a:rPr>
              <a:t>double</a:t>
            </a:r>
            <a:r>
              <a:rPr lang="en-US" sz="2000" kern="0" dirty="0">
                <a:latin typeface="Consolas" pitchFamily="49" charset="0"/>
              </a:rPr>
              <a:t>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double</a:t>
            </a:r>
            <a:r>
              <a:rPr lang="en-US" sz="2000" kern="0" dirty="0">
                <a:latin typeface="Consolas" pitchFamily="49" charset="0"/>
              </a:rPr>
              <a:t> volume = sideLength * sideLength * sideLength;</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return</a:t>
            </a:r>
            <a:r>
              <a:rPr lang="en-US" sz="2000" kern="0" dirty="0">
                <a:latin typeface="Consolas" pitchFamily="49" charset="0"/>
              </a:rPr>
              <a:t> volume;</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latin typeface="Consolas" pitchFamily="49" charset="0"/>
            </a:endParaRPr>
          </a:p>
        </p:txBody>
      </p:sp>
      <p:pic>
        <p:nvPicPr>
          <p:cNvPr id="23559" name="Picture 7"/>
          <p:cNvPicPr>
            <a:picLocks noChangeAspect="1" noChangeArrowheads="1"/>
          </p:cNvPicPr>
          <p:nvPr/>
        </p:nvPicPr>
        <p:blipFill>
          <a:blip r:embed="rId2" cstate="print"/>
          <a:srcRect/>
          <a:stretch>
            <a:fillRect/>
          </a:stretch>
        </p:blipFill>
        <p:spPr bwMode="auto">
          <a:xfrm>
            <a:off x="5410200" y="1752600"/>
            <a:ext cx="2933700" cy="742950"/>
          </a:xfrm>
          <a:prstGeom prst="rect">
            <a:avLst/>
          </a:prstGeom>
          <a:noFill/>
          <a:ln w="9525">
            <a:noFill/>
            <a:miter lim="800000"/>
            <a:headEnd/>
            <a:tailEnd/>
          </a:ln>
        </p:spPr>
      </p:pic>
      <p:pic>
        <p:nvPicPr>
          <p:cNvPr id="23560" name="Picture 8"/>
          <p:cNvPicPr>
            <a:picLocks noChangeAspect="1" noChangeArrowheads="1"/>
          </p:cNvPicPr>
          <p:nvPr/>
        </p:nvPicPr>
        <p:blipFill>
          <a:blip r:embed="rId3" cstate="print"/>
          <a:srcRect/>
          <a:stretch>
            <a:fillRect/>
          </a:stretch>
        </p:blipFill>
        <p:spPr bwMode="auto">
          <a:xfrm>
            <a:off x="5181600" y="4876800"/>
            <a:ext cx="3286125" cy="866775"/>
          </a:xfrm>
          <a:prstGeom prst="rect">
            <a:avLst/>
          </a:prstGeom>
          <a:noFill/>
          <a:ln w="9525">
            <a:noFill/>
            <a:miter lim="800000"/>
            <a:headEnd/>
            <a:tailEnd/>
          </a:ln>
        </p:spPr>
      </p:pic>
      <p:pic>
        <p:nvPicPr>
          <p:cNvPr id="23561" name="Picture 9"/>
          <p:cNvPicPr>
            <a:picLocks noChangeAspect="1" noChangeArrowheads="1"/>
          </p:cNvPicPr>
          <p:nvPr/>
        </p:nvPicPr>
        <p:blipFill>
          <a:blip r:embed="rId4" cstate="print"/>
          <a:srcRect/>
          <a:stretch>
            <a:fillRect/>
          </a:stretch>
        </p:blipFill>
        <p:spPr bwMode="auto">
          <a:xfrm>
            <a:off x="5181600" y="4876800"/>
            <a:ext cx="3324225" cy="914400"/>
          </a:xfrm>
          <a:prstGeom prst="rect">
            <a:avLst/>
          </a:prstGeom>
          <a:noFill/>
          <a:ln w="9525">
            <a:noFill/>
            <a:miter lim="800000"/>
            <a:headEnd/>
            <a:tailEnd/>
          </a:ln>
        </p:spPr>
      </p:pic>
      <p:pic>
        <p:nvPicPr>
          <p:cNvPr id="23562" name="Picture 10"/>
          <p:cNvPicPr>
            <a:picLocks noChangeAspect="1" noChangeArrowheads="1"/>
          </p:cNvPicPr>
          <p:nvPr/>
        </p:nvPicPr>
        <p:blipFill>
          <a:blip r:embed="rId5" cstate="print"/>
          <a:srcRect/>
          <a:stretch>
            <a:fillRect/>
          </a:stretch>
        </p:blipFill>
        <p:spPr bwMode="auto">
          <a:xfrm>
            <a:off x="5181600" y="4876800"/>
            <a:ext cx="3324225" cy="1485900"/>
          </a:xfrm>
          <a:prstGeom prst="rect">
            <a:avLst/>
          </a:prstGeom>
          <a:noFill/>
          <a:ln w="9525">
            <a:noFill/>
            <a:miter lim="800000"/>
            <a:headEnd/>
            <a:tailEnd/>
          </a:ln>
        </p:spPr>
      </p:pic>
      <p:pic>
        <p:nvPicPr>
          <p:cNvPr id="23563" name="Picture 11"/>
          <p:cNvPicPr>
            <a:picLocks noChangeAspect="1" noChangeArrowheads="1"/>
          </p:cNvPicPr>
          <p:nvPr/>
        </p:nvPicPr>
        <p:blipFill>
          <a:blip r:embed="rId6" cstate="print"/>
          <a:srcRect/>
          <a:stretch>
            <a:fillRect/>
          </a:stretch>
        </p:blipFill>
        <p:spPr bwMode="auto">
          <a:xfrm>
            <a:off x="5410200" y="1752600"/>
            <a:ext cx="2971800" cy="781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8"/>
          <p:cNvSpPr>
            <a:spLocks noGrp="1"/>
          </p:cNvSpPr>
          <p:nvPr>
            <p:ph type="title"/>
          </p:nvPr>
        </p:nvSpPr>
        <p:spPr/>
        <p:txBody>
          <a:bodyPr/>
          <a:lstStyle/>
          <a:p>
            <a:r>
              <a:rPr lang="en-US" sz="3600" smtClean="0"/>
              <a:t>Common Error 5.1 </a:t>
            </a:r>
          </a:p>
        </p:txBody>
      </p:sp>
      <p:sp>
        <p:nvSpPr>
          <p:cNvPr id="12" name="Slide Number Placeholder 11"/>
          <p:cNvSpPr>
            <a:spLocks noGrp="1"/>
          </p:cNvSpPr>
          <p:nvPr>
            <p:ph type="sldNum" sz="quarter" idx="12"/>
          </p:nvPr>
        </p:nvSpPr>
        <p:spPr/>
        <p:txBody>
          <a:bodyPr/>
          <a:lstStyle/>
          <a:p>
            <a:pPr>
              <a:defRPr/>
            </a:pPr>
            <a:r>
              <a:rPr lang="en-US"/>
              <a:t>Page </a:t>
            </a:r>
            <a:fld id="{9D24AD11-4112-45F3-BDDE-72F5F92E9720}" type="slidenum">
              <a:rPr lang="en-US"/>
              <a:pPr>
                <a:defRPr/>
              </a:pPr>
              <a:t>19</a:t>
            </a:fld>
            <a:endParaRPr lang="en-US"/>
          </a:p>
        </p:txBody>
      </p:sp>
      <p:sp>
        <p:nvSpPr>
          <p:cNvPr id="8" name="Content Placeholder 2"/>
          <p:cNvSpPr txBox="1">
            <a:spLocks/>
          </p:cNvSpPr>
          <p:nvPr/>
        </p:nvSpPr>
        <p:spPr bwMode="auto">
          <a:xfrm>
            <a:off x="838200" y="4191000"/>
            <a:ext cx="7543800" cy="19050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int addTax(double</a:t>
            </a:r>
            <a:r>
              <a:rPr lang="en-US" kern="0" dirty="0">
                <a:solidFill>
                  <a:srgbClr val="C00000"/>
                </a:solidFill>
                <a:latin typeface="Consolas" pitchFamily="49" charset="0"/>
              </a:rPr>
              <a:t> </a:t>
            </a:r>
            <a:r>
              <a:rPr lang="en-US" kern="0" dirty="0">
                <a:solidFill>
                  <a:srgbClr val="00B050"/>
                </a:solidFill>
                <a:latin typeface="Consolas" pitchFamily="49" charset="0"/>
              </a:rPr>
              <a:t>price</a:t>
            </a:r>
            <a:r>
              <a:rPr lang="en-US" kern="0" dirty="0">
                <a:latin typeface="Consolas" pitchFamily="49" charset="0"/>
              </a:rPr>
              <a:t>, double </a:t>
            </a:r>
            <a:r>
              <a:rPr lang="en-US" kern="0" dirty="0">
                <a:solidFill>
                  <a:srgbClr val="333333"/>
                </a:solidFill>
                <a:latin typeface="Consolas" pitchFamily="49" charset="0"/>
              </a:rPr>
              <a:t>rate)</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a:p>
            <a:pPr marL="342900" indent="-342900" eaLnBrk="0" hangingPunct="0">
              <a:buClr>
                <a:srgbClr val="835E01"/>
              </a:buClr>
              <a:buSzPct val="60000"/>
              <a:buFont typeface="Wingdings" pitchFamily="2" charset="2"/>
              <a:buNone/>
              <a:defRPr/>
            </a:pPr>
            <a:r>
              <a:rPr lang="en-US" kern="0" dirty="0">
                <a:solidFill>
                  <a:srgbClr val="C00000"/>
                </a:solidFill>
                <a:latin typeface="Consolas" pitchFamily="49" charset="0"/>
              </a:rPr>
              <a:t>  </a:t>
            </a:r>
            <a:r>
              <a:rPr lang="en-US" kern="0" dirty="0">
                <a:latin typeface="Consolas" pitchFamily="49" charset="0"/>
              </a:rPr>
              <a:t>double</a:t>
            </a:r>
            <a:r>
              <a:rPr lang="en-US" kern="0" dirty="0">
                <a:solidFill>
                  <a:srgbClr val="C00000"/>
                </a:solidFill>
                <a:latin typeface="Consolas" pitchFamily="49" charset="0"/>
              </a:rPr>
              <a:t> </a:t>
            </a:r>
            <a:r>
              <a:rPr lang="en-US" kern="0" dirty="0">
                <a:solidFill>
                  <a:srgbClr val="333333"/>
                </a:solidFill>
                <a:latin typeface="Consolas" pitchFamily="49" charset="0"/>
              </a:rPr>
              <a:t>tax = </a:t>
            </a:r>
            <a:r>
              <a:rPr lang="en-US" kern="0" dirty="0">
                <a:solidFill>
                  <a:srgbClr val="00B050"/>
                </a:solidFill>
                <a:latin typeface="Consolas" pitchFamily="49" charset="0"/>
              </a:rPr>
              <a:t>price</a:t>
            </a:r>
            <a:r>
              <a:rPr lang="en-US" kern="0" dirty="0">
                <a:solidFill>
                  <a:srgbClr val="333333"/>
                </a:solidFill>
                <a:latin typeface="Consolas" pitchFamily="49" charset="0"/>
              </a:rPr>
              <a:t> * rate / 100;</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a:t>
            </a:r>
            <a:r>
              <a:rPr lang="en-US" kern="0" dirty="0">
                <a:solidFill>
                  <a:srgbClr val="00B050"/>
                </a:solidFill>
                <a:latin typeface="Consolas" pitchFamily="49" charset="0"/>
              </a:rPr>
              <a:t>price</a:t>
            </a:r>
            <a:r>
              <a:rPr lang="en-US" kern="0" dirty="0">
                <a:solidFill>
                  <a:srgbClr val="333333"/>
                </a:solidFill>
                <a:latin typeface="Consolas" pitchFamily="49" charset="0"/>
              </a:rPr>
              <a:t> + tax; </a:t>
            </a:r>
            <a:r>
              <a:rPr lang="en-US" kern="0" dirty="0">
                <a:solidFill>
                  <a:srgbClr val="00B0F0"/>
                </a:solidFill>
                <a:latin typeface="Consolas" pitchFamily="49" charset="0"/>
              </a:rPr>
              <a:t>// Has no effect outside the method</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latin typeface="Consolas" pitchFamily="49" charset="0"/>
              </a:rPr>
              <a:t>return</a:t>
            </a:r>
            <a:r>
              <a:rPr lang="en-US" kern="0" dirty="0">
                <a:solidFill>
                  <a:srgbClr val="333333"/>
                </a:solidFill>
                <a:latin typeface="Consolas" pitchFamily="49" charset="0"/>
              </a:rPr>
              <a:t> tax;</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p:txBody>
      </p:sp>
      <p:pic>
        <p:nvPicPr>
          <p:cNvPr id="28678" name="Picture 2"/>
          <p:cNvPicPr>
            <a:picLocks noChangeAspect="1" noChangeArrowheads="1"/>
          </p:cNvPicPr>
          <p:nvPr/>
        </p:nvPicPr>
        <p:blipFill>
          <a:blip r:embed="rId2" cstate="print"/>
          <a:srcRect/>
          <a:stretch>
            <a:fillRect/>
          </a:stretch>
        </p:blipFill>
        <p:spPr bwMode="auto">
          <a:xfrm>
            <a:off x="6781800" y="381000"/>
            <a:ext cx="1666875" cy="1162050"/>
          </a:xfrm>
          <a:prstGeom prst="rect">
            <a:avLst/>
          </a:prstGeom>
          <a:noFill/>
          <a:ln w="9525">
            <a:noFill/>
            <a:miter lim="800000"/>
            <a:headEnd/>
            <a:tailEnd/>
          </a:ln>
        </p:spPr>
      </p:pic>
      <p:sp>
        <p:nvSpPr>
          <p:cNvPr id="28679" name="Content Placeholder 9"/>
          <p:cNvSpPr>
            <a:spLocks noGrp="1"/>
          </p:cNvSpPr>
          <p:nvPr>
            <p:ph idx="1"/>
          </p:nvPr>
        </p:nvSpPr>
        <p:spPr>
          <a:xfrm>
            <a:off x="304800" y="1066800"/>
            <a:ext cx="8534400" cy="1371600"/>
          </a:xfrm>
        </p:spPr>
        <p:txBody>
          <a:bodyPr/>
          <a:lstStyle/>
          <a:p>
            <a:r>
              <a:rPr lang="en-US" sz="2800" smtClean="0"/>
              <a:t>Trying to Modify Parameters</a:t>
            </a:r>
            <a:endParaRPr lang="en-US" sz="2400" smtClean="0"/>
          </a:p>
          <a:p>
            <a:pPr lvl="1"/>
            <a:r>
              <a:rPr lang="en-US" sz="2400" smtClean="0"/>
              <a:t>A copy of the parameter values is passed </a:t>
            </a:r>
          </a:p>
          <a:p>
            <a:pPr lvl="1"/>
            <a:r>
              <a:rPr lang="en-US" sz="2400" smtClean="0"/>
              <a:t>Called method (</a:t>
            </a:r>
            <a:r>
              <a:rPr lang="en-US" sz="2400" smtClean="0">
                <a:latin typeface="Consolas" pitchFamily="49" charset="0"/>
                <a:cs typeface="Consolas" pitchFamily="49" charset="0"/>
              </a:rPr>
              <a:t>addTax</a:t>
            </a:r>
            <a:r>
              <a:rPr lang="en-US" sz="2400" smtClean="0"/>
              <a:t>) can modify local copy (</a:t>
            </a:r>
            <a:r>
              <a:rPr lang="en-US" sz="2400" smtClean="0">
                <a:solidFill>
                  <a:srgbClr val="00B050"/>
                </a:solidFill>
                <a:latin typeface="Consolas" pitchFamily="49" charset="0"/>
              </a:rPr>
              <a:t>price</a:t>
            </a:r>
            <a:r>
              <a:rPr lang="en-US" sz="2400" smtClean="0"/>
              <a:t>)</a:t>
            </a:r>
          </a:p>
          <a:p>
            <a:pPr lvl="2"/>
            <a:r>
              <a:rPr lang="en-US" smtClean="0"/>
              <a:t>But not original </a:t>
            </a:r>
          </a:p>
          <a:p>
            <a:pPr lvl="2">
              <a:buFontTx/>
              <a:buNone/>
            </a:pPr>
            <a:r>
              <a:rPr lang="en-US" smtClean="0"/>
              <a:t>in calling method</a:t>
            </a:r>
          </a:p>
          <a:p>
            <a:pPr lvl="3"/>
            <a:r>
              <a:rPr lang="en-US" smtClean="0">
                <a:solidFill>
                  <a:srgbClr val="0033CC"/>
                </a:solidFill>
                <a:latin typeface="Consolas" pitchFamily="49" charset="0"/>
              </a:rPr>
              <a:t>total</a:t>
            </a:r>
            <a:endParaRPr lang="en-US" smtClean="0">
              <a:solidFill>
                <a:srgbClr val="0033CC"/>
              </a:solidFill>
            </a:endParaRPr>
          </a:p>
        </p:txBody>
      </p:sp>
      <p:sp>
        <p:nvSpPr>
          <p:cNvPr id="9" name="Content Placeholder 2"/>
          <p:cNvSpPr txBox="1">
            <a:spLocks/>
          </p:cNvSpPr>
          <p:nvPr/>
        </p:nvSpPr>
        <p:spPr bwMode="auto">
          <a:xfrm>
            <a:off x="3810000" y="2514600"/>
            <a:ext cx="4965700" cy="14478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total = 10;</a:t>
            </a:r>
          </a:p>
          <a:p>
            <a:pPr marL="342900" indent="-342900" eaLnBrk="0" hangingPunct="0">
              <a:buClr>
                <a:srgbClr val="835E01"/>
              </a:buClr>
              <a:buSzPct val="60000"/>
              <a:buFont typeface="Wingdings" pitchFamily="2" charset="2"/>
              <a:buNone/>
              <a:defRPr/>
            </a:pPr>
            <a:r>
              <a:rPr lang="en-US" kern="0" dirty="0">
                <a:latin typeface="Consolas" pitchFamily="49" charset="0"/>
              </a:rPr>
              <a:t>  addTax(</a:t>
            </a:r>
            <a:r>
              <a:rPr lang="en-US" kern="0" dirty="0">
                <a:solidFill>
                  <a:srgbClr val="0033CC"/>
                </a:solidFill>
                <a:latin typeface="Consolas" pitchFamily="49" charset="0"/>
              </a:rPr>
              <a:t>total</a:t>
            </a:r>
            <a:r>
              <a:rPr lang="en-US" kern="0" dirty="0">
                <a:latin typeface="Consolas" pitchFamily="49" charset="0"/>
              </a:rPr>
              <a:t>,       7.5);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
        <p:nvSpPr>
          <p:cNvPr id="11" name="Down Arrow 10"/>
          <p:cNvSpPr/>
          <p:nvPr/>
        </p:nvSpPr>
        <p:spPr>
          <a:xfrm>
            <a:off x="4495800" y="3733800"/>
            <a:ext cx="1524000" cy="533400"/>
          </a:xfrm>
          <a:prstGeom prst="downArrow">
            <a:avLst>
              <a:gd name="adj1" fmla="val 50000"/>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copy</a:t>
            </a:r>
          </a:p>
        </p:txBody>
      </p:sp>
      <p:sp>
        <p:nvSpPr>
          <p:cNvPr id="15" name="Rectangle 14"/>
          <p:cNvSpPr/>
          <p:nvPr/>
        </p:nvSpPr>
        <p:spPr>
          <a:xfrm>
            <a:off x="7620000" y="33528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16" name="Rectangle 15"/>
          <p:cNvSpPr/>
          <p:nvPr/>
        </p:nvSpPr>
        <p:spPr>
          <a:xfrm>
            <a:off x="7315200" y="57150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10.75</a:t>
            </a:r>
          </a:p>
        </p:txBody>
      </p:sp>
      <p:sp>
        <p:nvSpPr>
          <p:cNvPr id="28686" name="TextBox 16"/>
          <p:cNvSpPr txBox="1">
            <a:spLocks noChangeArrowheads="1"/>
          </p:cNvSpPr>
          <p:nvPr/>
        </p:nvSpPr>
        <p:spPr bwMode="auto">
          <a:xfrm>
            <a:off x="7467600" y="3048000"/>
            <a:ext cx="817563" cy="369888"/>
          </a:xfrm>
          <a:prstGeom prst="rect">
            <a:avLst/>
          </a:prstGeom>
          <a:noFill/>
          <a:ln w="9525">
            <a:noFill/>
            <a:miter lim="800000"/>
            <a:headEnd/>
            <a:tailEnd/>
          </a:ln>
        </p:spPr>
        <p:txBody>
          <a:bodyPr wrap="none">
            <a:spAutoFit/>
          </a:bodyPr>
          <a:lstStyle/>
          <a:p>
            <a:r>
              <a:rPr lang="en-US">
                <a:solidFill>
                  <a:srgbClr val="0033CC"/>
                </a:solidFill>
                <a:latin typeface="Consolas" pitchFamily="49" charset="0"/>
              </a:rPr>
              <a:t>total</a:t>
            </a:r>
          </a:p>
        </p:txBody>
      </p:sp>
      <p:sp>
        <p:nvSpPr>
          <p:cNvPr id="28687" name="TextBox 17"/>
          <p:cNvSpPr txBox="1">
            <a:spLocks noChangeArrowheads="1"/>
          </p:cNvSpPr>
          <p:nvPr/>
        </p:nvSpPr>
        <p:spPr bwMode="auto">
          <a:xfrm>
            <a:off x="6934200" y="5410200"/>
            <a:ext cx="817563" cy="369888"/>
          </a:xfrm>
          <a:prstGeom prst="rect">
            <a:avLst/>
          </a:prstGeom>
          <a:noFill/>
          <a:ln w="9525">
            <a:noFill/>
            <a:miter lim="800000"/>
            <a:headEnd/>
            <a:tailEnd/>
          </a:ln>
        </p:spPr>
        <p:txBody>
          <a:bodyPr wrap="none">
            <a:spAutoFit/>
          </a:bodyPr>
          <a:lstStyle/>
          <a:p>
            <a:r>
              <a:rPr lang="en-US">
                <a:solidFill>
                  <a:srgbClr val="00B050"/>
                </a:solidFill>
                <a:latin typeface="Consolas" pitchFamily="49" charset="0"/>
              </a:rPr>
              <a:t>price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smtClean="0"/>
              <a:t>Chapter Goals</a:t>
            </a:r>
          </a:p>
        </p:txBody>
      </p:sp>
      <p:sp>
        <p:nvSpPr>
          <p:cNvPr id="11267" name="Content Placeholder 9"/>
          <p:cNvSpPr>
            <a:spLocks noGrp="1"/>
          </p:cNvSpPr>
          <p:nvPr>
            <p:ph idx="1"/>
          </p:nvPr>
        </p:nvSpPr>
        <p:spPr>
          <a:xfrm>
            <a:off x="304800" y="1066800"/>
            <a:ext cx="8458200" cy="5105400"/>
          </a:xfrm>
        </p:spPr>
        <p:txBody>
          <a:bodyPr/>
          <a:lstStyle/>
          <a:p>
            <a:pPr>
              <a:spcBef>
                <a:spcPts val="200"/>
              </a:spcBef>
            </a:pPr>
            <a:r>
              <a:rPr lang="en-US" smtClean="0"/>
              <a:t>To be able to implement methods</a:t>
            </a:r>
          </a:p>
          <a:p>
            <a:pPr>
              <a:spcBef>
                <a:spcPts val="200"/>
              </a:spcBef>
            </a:pPr>
            <a:r>
              <a:rPr lang="en-US" smtClean="0"/>
              <a:t>To become familiar with the concept of parameter passing</a:t>
            </a:r>
          </a:p>
          <a:p>
            <a:pPr>
              <a:spcBef>
                <a:spcPts val="200"/>
              </a:spcBef>
            </a:pPr>
            <a:r>
              <a:rPr lang="en-US" smtClean="0"/>
              <a:t>To develop strategies for decomposing complex tasks into simpler ones</a:t>
            </a:r>
          </a:p>
          <a:p>
            <a:pPr>
              <a:spcBef>
                <a:spcPts val="200"/>
              </a:spcBef>
            </a:pPr>
            <a:r>
              <a:rPr lang="en-US" smtClean="0"/>
              <a:t>To be able to determine the scope of a variable</a:t>
            </a:r>
          </a:p>
          <a:p>
            <a:pPr>
              <a:spcBef>
                <a:spcPts val="200"/>
              </a:spcBef>
            </a:pPr>
            <a:r>
              <a:rPr lang="en-US" smtClean="0"/>
              <a:t>To learn how to think recursively (optional)</a:t>
            </a:r>
          </a:p>
        </p:txBody>
      </p:sp>
      <p:sp>
        <p:nvSpPr>
          <p:cNvPr id="12" name="Slide Number Placeholder 11"/>
          <p:cNvSpPr>
            <a:spLocks noGrp="1"/>
          </p:cNvSpPr>
          <p:nvPr>
            <p:ph type="sldNum" sz="quarter" idx="12"/>
          </p:nvPr>
        </p:nvSpPr>
        <p:spPr/>
        <p:txBody>
          <a:bodyPr/>
          <a:lstStyle/>
          <a:p>
            <a:pPr>
              <a:defRPr/>
            </a:pPr>
            <a:r>
              <a:rPr lang="en-US"/>
              <a:t>Page </a:t>
            </a:r>
            <a:fld id="{BD109DD6-819F-4975-840D-B06C37C1552F}" type="slidenum">
              <a:rPr lang="en-US"/>
              <a:pPr>
                <a:defRPr/>
              </a:pPr>
              <a:t>2</a:t>
            </a:fld>
            <a:endParaRPr lang="en-US"/>
          </a:p>
        </p:txBody>
      </p:sp>
      <p:sp>
        <p:nvSpPr>
          <p:cNvPr id="11270" name="TextBox 6"/>
          <p:cNvSpPr txBox="1">
            <a:spLocks noChangeArrowheads="1"/>
          </p:cNvSpPr>
          <p:nvPr/>
        </p:nvSpPr>
        <p:spPr bwMode="auto">
          <a:xfrm>
            <a:off x="762000" y="5257800"/>
            <a:ext cx="7848600" cy="1016000"/>
          </a:xfrm>
          <a:prstGeom prst="rect">
            <a:avLst/>
          </a:prstGeom>
          <a:solidFill>
            <a:srgbClr val="FFDC47"/>
          </a:solidFill>
          <a:ln w="9525">
            <a:noFill/>
            <a:miter lim="800000"/>
            <a:headEnd/>
            <a:tailEnd/>
          </a:ln>
        </p:spPr>
        <p:txBody>
          <a:bodyPr>
            <a:spAutoFit/>
          </a:bodyPr>
          <a:lstStyle/>
          <a:p>
            <a:r>
              <a:rPr lang="en-US" sz="2000"/>
              <a:t>In this chapter, you will learn how to design and implement your own methods. Using the process of stepwise refinement, you will be able to break up complex tasks into sets of cooperating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smtClean="0"/>
              <a:t>5.4 Methods with Return Values</a:t>
            </a:r>
          </a:p>
        </p:txBody>
      </p:sp>
      <p:sp>
        <p:nvSpPr>
          <p:cNvPr id="29699" name="Content Placeholder 2"/>
          <p:cNvSpPr>
            <a:spLocks noGrp="1"/>
          </p:cNvSpPr>
          <p:nvPr>
            <p:ph idx="1"/>
          </p:nvPr>
        </p:nvSpPr>
        <p:spPr>
          <a:xfrm>
            <a:off x="228600" y="1066800"/>
            <a:ext cx="8610600" cy="3048000"/>
          </a:xfrm>
        </p:spPr>
        <p:txBody>
          <a:bodyPr/>
          <a:lstStyle/>
          <a:p>
            <a:r>
              <a:rPr lang="en-US" sz="2800" smtClean="0"/>
              <a:t>Methods can (optionally) return one value</a:t>
            </a:r>
          </a:p>
          <a:p>
            <a:pPr lvl="1"/>
            <a:r>
              <a:rPr lang="en-US" sz="2400" smtClean="0"/>
              <a:t>The </a:t>
            </a:r>
            <a:r>
              <a:rPr lang="en-US" sz="2400" smtClean="0">
                <a:solidFill>
                  <a:srgbClr val="C00000"/>
                </a:solidFill>
              </a:rPr>
              <a:t>return</a:t>
            </a:r>
            <a:r>
              <a:rPr lang="en-US" sz="2400" smtClean="0"/>
              <a:t> type is specified in the method declaration</a:t>
            </a:r>
          </a:p>
          <a:p>
            <a:pPr lvl="1"/>
            <a:r>
              <a:rPr lang="en-US" sz="2400" smtClean="0"/>
              <a:t>The </a:t>
            </a:r>
            <a:r>
              <a:rPr lang="en-US" sz="2400" smtClean="0">
                <a:solidFill>
                  <a:srgbClr val="C00000"/>
                </a:solidFill>
              </a:rPr>
              <a:t>return</a:t>
            </a:r>
            <a:r>
              <a:rPr lang="en-US" sz="2400" smtClean="0"/>
              <a:t> statement does two things:</a:t>
            </a:r>
          </a:p>
          <a:p>
            <a:pPr marL="1371600" lvl="2" indent="-457200">
              <a:buFontTx/>
              <a:buAutoNum type="arabicParenR"/>
            </a:pPr>
            <a:r>
              <a:rPr lang="en-US" sz="2000" smtClean="0"/>
              <a:t>The method terminates immediately</a:t>
            </a:r>
          </a:p>
          <a:p>
            <a:pPr marL="1371600" lvl="2" indent="-457200">
              <a:buFontTx/>
              <a:buAutoNum type="arabicParenR"/>
            </a:pPr>
            <a:r>
              <a:rPr lang="en-US" sz="2000" smtClean="0"/>
              <a:t>The return value is returned to the calling method</a:t>
            </a:r>
          </a:p>
        </p:txBody>
      </p:sp>
      <p:sp>
        <p:nvSpPr>
          <p:cNvPr id="6" name="Slide Number Placeholder 5"/>
          <p:cNvSpPr>
            <a:spLocks noGrp="1"/>
          </p:cNvSpPr>
          <p:nvPr>
            <p:ph type="sldNum" sz="quarter" idx="12"/>
          </p:nvPr>
        </p:nvSpPr>
        <p:spPr/>
        <p:txBody>
          <a:bodyPr/>
          <a:lstStyle/>
          <a:p>
            <a:pPr>
              <a:defRPr/>
            </a:pPr>
            <a:r>
              <a:rPr lang="en-US" smtClean="0"/>
              <a:t>Page </a:t>
            </a:r>
            <a:fld id="{90CC2C6B-130A-4BE3-997E-5848D96DAA39}" type="slidenum">
              <a:rPr lang="en-US" smtClean="0"/>
              <a:pPr>
                <a:defRPr/>
              </a:pPr>
              <a:t>20</a:t>
            </a:fld>
            <a:endParaRPr lang="en-US"/>
          </a:p>
        </p:txBody>
      </p:sp>
      <p:sp>
        <p:nvSpPr>
          <p:cNvPr id="8" name="Left Brace 7"/>
          <p:cNvSpPr/>
          <p:nvPr/>
        </p:nvSpPr>
        <p:spPr>
          <a:xfrm rot="5400000">
            <a:off x="2676525" y="3267075"/>
            <a:ext cx="361950" cy="8382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9703" name="TextBox 10"/>
          <p:cNvSpPr txBox="1">
            <a:spLocks noChangeArrowheads="1"/>
          </p:cNvSpPr>
          <p:nvPr/>
        </p:nvSpPr>
        <p:spPr bwMode="auto">
          <a:xfrm>
            <a:off x="2209800" y="3200400"/>
            <a:ext cx="1508125" cy="400050"/>
          </a:xfrm>
          <a:prstGeom prst="rect">
            <a:avLst/>
          </a:prstGeom>
          <a:noFill/>
          <a:ln w="9525">
            <a:noFill/>
            <a:miter lim="800000"/>
            <a:headEnd/>
            <a:tailEnd/>
          </a:ln>
        </p:spPr>
        <p:txBody>
          <a:bodyPr>
            <a:spAutoFit/>
          </a:bodyPr>
          <a:lstStyle/>
          <a:p>
            <a:r>
              <a:rPr lang="en-US" sz="2000"/>
              <a:t>Return type</a:t>
            </a:r>
          </a:p>
        </p:txBody>
      </p:sp>
      <p:sp>
        <p:nvSpPr>
          <p:cNvPr id="10" name="Content Placeholder 2"/>
          <p:cNvSpPr txBox="1">
            <a:spLocks/>
          </p:cNvSpPr>
          <p:nvPr/>
        </p:nvSpPr>
        <p:spPr bwMode="auto">
          <a:xfrm>
            <a:off x="609600" y="3886200"/>
            <a:ext cx="7543800" cy="14478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double addTax(double price, double rate)</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price += price * rate / 100;</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C00000"/>
                </a:solidFill>
                <a:latin typeface="Consolas" pitchFamily="49" charset="0"/>
              </a:rPr>
              <a:t>return</a:t>
            </a:r>
            <a:r>
              <a:rPr lang="en-US" kern="0" dirty="0">
                <a:solidFill>
                  <a:srgbClr val="333333"/>
                </a:solidFill>
                <a:latin typeface="Consolas" pitchFamily="49" charset="0"/>
              </a:rPr>
              <a:t> price;</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p:txBody>
      </p:sp>
      <p:sp>
        <p:nvSpPr>
          <p:cNvPr id="11" name="Left Brace 10"/>
          <p:cNvSpPr/>
          <p:nvPr/>
        </p:nvSpPr>
        <p:spPr>
          <a:xfrm rot="16200000">
            <a:off x="1990725" y="4867275"/>
            <a:ext cx="361950" cy="6858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9706" name="TextBox 10"/>
          <p:cNvSpPr txBox="1">
            <a:spLocks noChangeArrowheads="1"/>
          </p:cNvSpPr>
          <p:nvPr/>
        </p:nvSpPr>
        <p:spPr bwMode="auto">
          <a:xfrm>
            <a:off x="1828800" y="5334000"/>
            <a:ext cx="1752600" cy="400050"/>
          </a:xfrm>
          <a:prstGeom prst="rect">
            <a:avLst/>
          </a:prstGeom>
          <a:noFill/>
          <a:ln w="9525">
            <a:noFill/>
            <a:miter lim="800000"/>
            <a:headEnd/>
            <a:tailEnd/>
          </a:ln>
        </p:spPr>
        <p:txBody>
          <a:bodyPr>
            <a:spAutoFit/>
          </a:bodyPr>
          <a:lstStyle/>
          <a:p>
            <a:r>
              <a:rPr lang="en-US" sz="2000"/>
              <a:t>Return value</a:t>
            </a:r>
          </a:p>
        </p:txBody>
      </p:sp>
      <p:sp>
        <p:nvSpPr>
          <p:cNvPr id="13" name="Content Placeholder 2"/>
          <p:cNvSpPr txBox="1">
            <a:spLocks/>
          </p:cNvSpPr>
          <p:nvPr/>
        </p:nvSpPr>
        <p:spPr bwMode="auto">
          <a:xfrm>
            <a:off x="3810000" y="4876800"/>
            <a:ext cx="4876800" cy="1219200"/>
          </a:xfrm>
          <a:prstGeom prst="rect">
            <a:avLst/>
          </a:prstGeom>
          <a:solidFill>
            <a:schemeClr val="bg1"/>
          </a:solidFill>
          <a:ln w="9525">
            <a:solidFill>
              <a:schemeClr val="tx1"/>
            </a:solidFill>
            <a:miter lim="800000"/>
            <a:headEnd/>
            <a:tailEnd/>
          </a:ln>
        </p:spPr>
        <p:txBody>
          <a:bodyPr/>
          <a:lstStyle/>
          <a:p>
            <a:pPr marL="514350" indent="-457200" eaLnBrk="0" hangingPunct="0">
              <a:spcBef>
                <a:spcPct val="20000"/>
              </a:spcBef>
              <a:buClr>
                <a:srgbClr val="835E01"/>
              </a:buClr>
              <a:buSzPct val="100000"/>
              <a:buFont typeface="Wingdings" pitchFamily="2" charset="2"/>
              <a:buChar char="§"/>
              <a:defRPr/>
            </a:pPr>
            <a:r>
              <a:rPr lang="en-US" sz="2000" kern="0" dirty="0">
                <a:latin typeface="+mn-lt"/>
              </a:rPr>
              <a:t>The return value may be a value, a variable or a calculation</a:t>
            </a:r>
          </a:p>
          <a:p>
            <a:pPr marL="971550" lvl="1" indent="-457200" eaLnBrk="0" hangingPunct="0">
              <a:spcBef>
                <a:spcPct val="20000"/>
              </a:spcBef>
              <a:buClr>
                <a:srgbClr val="835E01"/>
              </a:buClr>
              <a:buSzPct val="100000"/>
              <a:buFont typeface="Wingdings" pitchFamily="2" charset="2"/>
              <a:buChar char="§"/>
              <a:defRPr/>
            </a:pPr>
            <a:r>
              <a:rPr lang="en-US" sz="2000" kern="0" dirty="0">
                <a:latin typeface="+mn-lt"/>
              </a:rPr>
              <a:t>Type must match return type</a:t>
            </a:r>
          </a:p>
          <a:p>
            <a:pPr marL="1371600" lvl="2" indent="-457200" eaLnBrk="0" hangingPunct="0">
              <a:spcBef>
                <a:spcPct val="20000"/>
              </a:spcBef>
              <a:buFontTx/>
              <a:buAutoNum type="arabicParenR"/>
              <a:defRPr/>
            </a:pPr>
            <a:endParaRPr lang="en-US" kern="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p:cNvPicPr>
            <a:picLocks noChangeAspect="1" noChangeArrowheads="1"/>
          </p:cNvPicPr>
          <p:nvPr/>
        </p:nvPicPr>
        <p:blipFill>
          <a:blip r:embed="rId2" cstate="print"/>
          <a:srcRect/>
          <a:stretch>
            <a:fillRect/>
          </a:stretch>
        </p:blipFill>
        <p:spPr bwMode="auto">
          <a:xfrm>
            <a:off x="228600" y="2057400"/>
            <a:ext cx="3594100" cy="3876675"/>
          </a:xfrm>
          <a:prstGeom prst="rect">
            <a:avLst/>
          </a:prstGeom>
          <a:noFill/>
          <a:ln w="9525">
            <a:noFill/>
            <a:miter lim="800000"/>
            <a:headEnd/>
            <a:tailEnd/>
          </a:ln>
        </p:spPr>
      </p:pic>
      <p:sp>
        <p:nvSpPr>
          <p:cNvPr id="30723" name="Title 1"/>
          <p:cNvSpPr>
            <a:spLocks noGrp="1"/>
          </p:cNvSpPr>
          <p:nvPr>
            <p:ph type="title"/>
          </p:nvPr>
        </p:nvSpPr>
        <p:spPr/>
        <p:txBody>
          <a:bodyPr/>
          <a:lstStyle/>
          <a:p>
            <a:r>
              <a:rPr lang="en-US" sz="3600" smtClean="0"/>
              <a:t>Multiple </a:t>
            </a:r>
            <a:r>
              <a:rPr lang="en-US" sz="3600" smtClean="0">
                <a:latin typeface="Consolas" pitchFamily="49" charset="0"/>
                <a:cs typeface="Consolas" pitchFamily="49" charset="0"/>
              </a:rPr>
              <a:t>return</a:t>
            </a:r>
            <a:r>
              <a:rPr lang="en-US" sz="3600" smtClean="0"/>
              <a:t> Statements</a:t>
            </a:r>
          </a:p>
        </p:txBody>
      </p:sp>
      <p:sp>
        <p:nvSpPr>
          <p:cNvPr id="30724" name="Content Placeholder 2"/>
          <p:cNvSpPr>
            <a:spLocks noGrp="1"/>
          </p:cNvSpPr>
          <p:nvPr>
            <p:ph idx="1"/>
          </p:nvPr>
        </p:nvSpPr>
        <p:spPr>
          <a:xfrm>
            <a:off x="381000" y="1143000"/>
            <a:ext cx="8458200" cy="2133600"/>
          </a:xfrm>
        </p:spPr>
        <p:txBody>
          <a:bodyPr/>
          <a:lstStyle/>
          <a:p>
            <a:r>
              <a:rPr lang="en-US" sz="2800" smtClean="0"/>
              <a:t>A method can use multiple </a:t>
            </a:r>
            <a:r>
              <a:rPr lang="en-US" sz="2800" smtClean="0">
                <a:latin typeface="Consolas" pitchFamily="49" charset="0"/>
                <a:cs typeface="Consolas" pitchFamily="49" charset="0"/>
              </a:rPr>
              <a:t>return</a:t>
            </a:r>
            <a:r>
              <a:rPr lang="en-US" sz="2800" smtClean="0"/>
              <a:t> statements</a:t>
            </a:r>
          </a:p>
          <a:p>
            <a:pPr lvl="1"/>
            <a:r>
              <a:rPr lang="en-US" sz="2400" smtClean="0"/>
              <a:t>But Every branch must have a </a:t>
            </a:r>
            <a:r>
              <a:rPr lang="en-US" sz="2400" smtClean="0">
                <a:latin typeface="Consolas" pitchFamily="49" charset="0"/>
                <a:cs typeface="Consolas" pitchFamily="49" charset="0"/>
              </a:rPr>
              <a:t>return</a:t>
            </a:r>
            <a:r>
              <a:rPr lang="en-US" sz="2400" smtClean="0"/>
              <a:t> statement</a:t>
            </a:r>
          </a:p>
        </p:txBody>
      </p:sp>
      <p:sp>
        <p:nvSpPr>
          <p:cNvPr id="6" name="Slide Number Placeholder 5"/>
          <p:cNvSpPr>
            <a:spLocks noGrp="1"/>
          </p:cNvSpPr>
          <p:nvPr>
            <p:ph type="sldNum" sz="quarter" idx="12"/>
          </p:nvPr>
        </p:nvSpPr>
        <p:spPr/>
        <p:txBody>
          <a:bodyPr/>
          <a:lstStyle/>
          <a:p>
            <a:pPr>
              <a:defRPr/>
            </a:pPr>
            <a:r>
              <a:rPr lang="en-US" smtClean="0"/>
              <a:t>Page </a:t>
            </a:r>
            <a:fld id="{98926140-FCB8-40EC-9909-7645B51C680B}" type="slidenum">
              <a:rPr lang="en-US" smtClean="0"/>
              <a:pPr>
                <a:defRPr/>
              </a:pPr>
              <a:t>21</a:t>
            </a:fld>
            <a:endParaRPr lang="en-US"/>
          </a:p>
        </p:txBody>
      </p:sp>
      <p:sp>
        <p:nvSpPr>
          <p:cNvPr id="9" name="Content Placeholder 2"/>
          <p:cNvSpPr txBox="1">
            <a:spLocks/>
          </p:cNvSpPr>
          <p:nvPr/>
        </p:nvSpPr>
        <p:spPr bwMode="auto">
          <a:xfrm>
            <a:off x="2362200" y="3429000"/>
            <a:ext cx="6629400" cy="2362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double cubeVolume(double sideLength)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(sideLength &lt; 0) </a:t>
            </a:r>
          </a:p>
          <a:p>
            <a:pPr marL="342900" indent="-342900" eaLnBrk="0" hangingPunct="0">
              <a:buClr>
                <a:srgbClr val="835E01"/>
              </a:buClr>
              <a:buSzPct val="60000"/>
              <a:buFont typeface="Wingdings" pitchFamily="2" charset="2"/>
              <a:buNone/>
              <a:defRPr/>
            </a:pPr>
            <a:r>
              <a:rPr lang="en-US" kern="0" dirty="0">
                <a:latin typeface="Consolas" pitchFamily="49" charset="0"/>
              </a:rPr>
              <a:t>  {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0; </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sideLength * sideLength * sideLength;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333333"/>
              </a:solidFill>
              <a:latin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8"/>
          <p:cNvSpPr>
            <a:spLocks noGrp="1"/>
          </p:cNvSpPr>
          <p:nvPr>
            <p:ph type="title"/>
          </p:nvPr>
        </p:nvSpPr>
        <p:spPr/>
        <p:txBody>
          <a:bodyPr/>
          <a:lstStyle/>
          <a:p>
            <a:r>
              <a:rPr lang="en-US" sz="3600" smtClean="0"/>
              <a:t>Common Error 5.2 </a:t>
            </a:r>
          </a:p>
        </p:txBody>
      </p:sp>
      <p:sp>
        <p:nvSpPr>
          <p:cNvPr id="12" name="Slide Number Placeholder 11"/>
          <p:cNvSpPr>
            <a:spLocks noGrp="1"/>
          </p:cNvSpPr>
          <p:nvPr>
            <p:ph type="sldNum" sz="quarter" idx="12"/>
          </p:nvPr>
        </p:nvSpPr>
        <p:spPr/>
        <p:txBody>
          <a:bodyPr/>
          <a:lstStyle/>
          <a:p>
            <a:pPr>
              <a:defRPr/>
            </a:pPr>
            <a:r>
              <a:rPr lang="en-US"/>
              <a:t>Page </a:t>
            </a:r>
            <a:fld id="{D5BA7AE1-A908-4C6A-A330-5D5B0572C70E}" type="slidenum">
              <a:rPr lang="en-US"/>
              <a:pPr>
                <a:defRPr/>
              </a:pPr>
              <a:t>22</a:t>
            </a:fld>
            <a:endParaRPr lang="en-US"/>
          </a:p>
        </p:txBody>
      </p:sp>
      <p:pic>
        <p:nvPicPr>
          <p:cNvPr id="31749" name="Picture 2"/>
          <p:cNvPicPr>
            <a:picLocks noChangeAspect="1" noChangeArrowheads="1"/>
          </p:cNvPicPr>
          <p:nvPr/>
        </p:nvPicPr>
        <p:blipFill>
          <a:blip r:embed="rId2" cstate="print"/>
          <a:srcRect/>
          <a:stretch>
            <a:fillRect/>
          </a:stretch>
        </p:blipFill>
        <p:spPr bwMode="auto">
          <a:xfrm>
            <a:off x="6781800" y="381000"/>
            <a:ext cx="1666875" cy="1162050"/>
          </a:xfrm>
          <a:prstGeom prst="rect">
            <a:avLst/>
          </a:prstGeom>
          <a:noFill/>
          <a:ln w="9525">
            <a:noFill/>
            <a:miter lim="800000"/>
            <a:headEnd/>
            <a:tailEnd/>
          </a:ln>
        </p:spPr>
      </p:pic>
      <p:sp>
        <p:nvSpPr>
          <p:cNvPr id="31750" name="Content Placeholder 9"/>
          <p:cNvSpPr>
            <a:spLocks noGrp="1"/>
          </p:cNvSpPr>
          <p:nvPr>
            <p:ph idx="1"/>
          </p:nvPr>
        </p:nvSpPr>
        <p:spPr>
          <a:xfrm>
            <a:off x="304800" y="1066800"/>
            <a:ext cx="8534400" cy="1371600"/>
          </a:xfrm>
        </p:spPr>
        <p:txBody>
          <a:bodyPr/>
          <a:lstStyle/>
          <a:p>
            <a:r>
              <a:rPr lang="en-US" sz="2800" smtClean="0"/>
              <a:t>Missing Return Statement</a:t>
            </a:r>
            <a:endParaRPr lang="en-US" sz="2400" smtClean="0"/>
          </a:p>
          <a:p>
            <a:pPr lvl="1"/>
            <a:r>
              <a:rPr lang="en-US" sz="2400" smtClean="0"/>
              <a:t>Make sure all conditions are handled</a:t>
            </a:r>
          </a:p>
          <a:p>
            <a:pPr lvl="1"/>
            <a:r>
              <a:rPr lang="en-US" sz="2400" smtClean="0"/>
              <a:t>In this case, </a:t>
            </a:r>
            <a:r>
              <a:rPr lang="en-US" smtClean="0">
                <a:solidFill>
                  <a:srgbClr val="0033CC"/>
                </a:solidFill>
                <a:latin typeface="Consolas" pitchFamily="49" charset="0"/>
                <a:cs typeface="Consolas" pitchFamily="49" charset="0"/>
              </a:rPr>
              <a:t>x</a:t>
            </a:r>
            <a:r>
              <a:rPr lang="en-US" sz="2400" smtClean="0"/>
              <a:t> could be equal to 0</a:t>
            </a:r>
          </a:p>
          <a:p>
            <a:pPr lvl="2"/>
            <a:r>
              <a:rPr lang="en-US" smtClean="0"/>
              <a:t>No return statement for this condition</a:t>
            </a:r>
          </a:p>
          <a:p>
            <a:pPr lvl="2"/>
            <a:r>
              <a:rPr lang="en-US" smtClean="0"/>
              <a:t>The compiler will complain if any branch has no return statement</a:t>
            </a:r>
          </a:p>
        </p:txBody>
      </p:sp>
      <p:sp>
        <p:nvSpPr>
          <p:cNvPr id="9" name="Content Placeholder 2"/>
          <p:cNvSpPr txBox="1">
            <a:spLocks/>
          </p:cNvSpPr>
          <p:nvPr/>
        </p:nvSpPr>
        <p:spPr bwMode="auto">
          <a:xfrm>
            <a:off x="914400" y="3886200"/>
            <a:ext cx="6477000" cy="21336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int sign(double </a:t>
            </a:r>
            <a:r>
              <a:rPr lang="en-US" kern="0" dirty="0">
                <a:solidFill>
                  <a:srgbClr val="0033CC"/>
                </a:solidFill>
                <a:latin typeface="Consolas" pitchFamily="49" charset="0"/>
              </a:rPr>
              <a:t>x</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a:t>
            </a:r>
            <a:r>
              <a:rPr lang="en-US" kern="0" dirty="0">
                <a:solidFill>
                  <a:srgbClr val="0033CC"/>
                </a:solidFill>
                <a:latin typeface="Consolas" pitchFamily="49" charset="0"/>
              </a:rPr>
              <a:t>x</a:t>
            </a:r>
            <a:r>
              <a:rPr lang="en-US" kern="0" dirty="0">
                <a:latin typeface="Consolas" pitchFamily="49" charset="0"/>
              </a:rPr>
              <a:t> &lt; 0) { </a:t>
            </a:r>
            <a:r>
              <a:rPr lang="en-US" kern="0" dirty="0">
                <a:solidFill>
                  <a:srgbClr val="C00000"/>
                </a:solidFill>
                <a:latin typeface="Consolas" pitchFamily="49" charset="0"/>
              </a:rPr>
              <a:t>return</a:t>
            </a:r>
            <a:r>
              <a:rPr lang="en-US" kern="0" dirty="0">
                <a:latin typeface="Consolas" pitchFamily="49" charset="0"/>
              </a:rPr>
              <a:t> -1; }</a:t>
            </a:r>
          </a:p>
          <a:p>
            <a:pPr marL="342900" indent="-342900" eaLnBrk="0" hangingPunct="0">
              <a:buClr>
                <a:srgbClr val="835E01"/>
              </a:buClr>
              <a:buSzPct val="60000"/>
              <a:buFont typeface="Wingdings" pitchFamily="2" charset="2"/>
              <a:buNone/>
              <a:defRPr/>
            </a:pPr>
            <a:r>
              <a:rPr lang="en-US" kern="0" dirty="0">
                <a:latin typeface="Consolas" pitchFamily="49" charset="0"/>
              </a:rPr>
              <a:t>  if (</a:t>
            </a:r>
            <a:r>
              <a:rPr lang="en-US" kern="0" dirty="0">
                <a:solidFill>
                  <a:srgbClr val="0033CC"/>
                </a:solidFill>
                <a:latin typeface="Consolas" pitchFamily="49" charset="0"/>
              </a:rPr>
              <a:t>x</a:t>
            </a:r>
            <a:r>
              <a:rPr lang="en-US" kern="0" dirty="0">
                <a:latin typeface="Consolas" pitchFamily="49" charset="0"/>
              </a:rPr>
              <a:t> &gt; 0) { </a:t>
            </a:r>
            <a:r>
              <a:rPr lang="en-US" kern="0" dirty="0">
                <a:solidFill>
                  <a:srgbClr val="C00000"/>
                </a:solidFill>
                <a:latin typeface="Consolas" pitchFamily="49" charset="0"/>
              </a:rPr>
              <a:t>return</a:t>
            </a:r>
            <a:r>
              <a:rPr lang="en-US" kern="0" dirty="0">
                <a:latin typeface="Consolas" pitchFamily="49" charset="0"/>
              </a:rPr>
              <a:t> 1; }</a:t>
            </a:r>
          </a:p>
          <a:p>
            <a:pPr marL="342900" indent="-342900" eaLnBrk="0" hangingPunct="0">
              <a:buClr>
                <a:srgbClr val="835E01"/>
              </a:buClr>
              <a:buSzPct val="60000"/>
              <a:buFont typeface="Wingdings" pitchFamily="2" charset="2"/>
              <a:buNone/>
              <a:defRPr/>
            </a:pPr>
            <a:r>
              <a:rPr lang="en-US" kern="0" dirty="0">
                <a:latin typeface="Consolas" pitchFamily="49" charset="0"/>
              </a:rPr>
              <a:t>  // Error: missing return value if </a:t>
            </a:r>
            <a:r>
              <a:rPr lang="en-US" kern="0" dirty="0">
                <a:solidFill>
                  <a:srgbClr val="0033CC"/>
                </a:solidFill>
                <a:latin typeface="Consolas" pitchFamily="49" charset="0"/>
              </a:rPr>
              <a:t>x</a:t>
            </a:r>
            <a:r>
              <a:rPr lang="en-US" kern="0" dirty="0">
                <a:latin typeface="Consolas" pitchFamily="49" charset="0"/>
              </a:rPr>
              <a:t> equals 0</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Implementing a Method Steps</a:t>
            </a:r>
          </a:p>
        </p:txBody>
      </p:sp>
      <p:sp>
        <p:nvSpPr>
          <p:cNvPr id="8" name="Content Placeholder 7"/>
          <p:cNvSpPr>
            <a:spLocks noGrp="1"/>
          </p:cNvSpPr>
          <p:nvPr>
            <p:ph idx="1"/>
          </p:nvPr>
        </p:nvSpPr>
        <p:spPr/>
        <p:txBody>
          <a:bodyPr/>
          <a:lstStyle/>
          <a:p>
            <a:pPr marL="571500" indent="-457200">
              <a:buSzPct val="100000"/>
              <a:buFont typeface="Wingdings" pitchFamily="2" charset="2"/>
              <a:buAutoNum type="arabicParenR"/>
              <a:defRPr/>
            </a:pPr>
            <a:r>
              <a:rPr lang="en-US" sz="2600" dirty="0" smtClean="0"/>
              <a:t>Describe what the method should do</a:t>
            </a:r>
          </a:p>
          <a:p>
            <a:pPr marL="571500" indent="-457200">
              <a:buSzPct val="100000"/>
              <a:buFont typeface="Wingdings" pitchFamily="2" charset="2"/>
              <a:buAutoNum type="arabicParenR"/>
              <a:defRPr/>
            </a:pPr>
            <a:r>
              <a:rPr lang="en-US" sz="2600" dirty="0" smtClean="0"/>
              <a:t>Determine the method’s inputs</a:t>
            </a:r>
          </a:p>
          <a:p>
            <a:pPr marL="571500" indent="-457200">
              <a:buSzPct val="100000"/>
              <a:buFont typeface="Wingdings" pitchFamily="2" charset="2"/>
              <a:buAutoNum type="arabicParenR"/>
              <a:defRPr/>
            </a:pPr>
            <a:r>
              <a:rPr lang="en-US" sz="2600" dirty="0" smtClean="0"/>
              <a:t>Determine the types of inputs and the return value</a:t>
            </a:r>
          </a:p>
          <a:p>
            <a:pPr marL="571500" indent="-457200">
              <a:buSzPct val="100000"/>
              <a:buFont typeface="Wingdings" pitchFamily="2" charset="2"/>
              <a:buAutoNum type="arabicParenR"/>
              <a:defRPr/>
            </a:pPr>
            <a:r>
              <a:rPr lang="en-US" sz="2600" dirty="0" smtClean="0"/>
              <a:t>Write pseudocode for the desired result</a:t>
            </a:r>
          </a:p>
          <a:p>
            <a:pPr marL="571500" indent="-457200">
              <a:buSzPct val="100000"/>
              <a:buFont typeface="Wingdings" pitchFamily="2" charset="2"/>
              <a:buAutoNum type="arabicParenR"/>
              <a:defRPr/>
            </a:pPr>
            <a:r>
              <a:rPr lang="en-US" sz="2600" dirty="0" smtClean="0"/>
              <a:t>Implement the method body</a:t>
            </a:r>
          </a:p>
          <a:p>
            <a:pPr marL="571500" indent="-457200">
              <a:buSzPct val="100000"/>
              <a:buFont typeface="Wingdings" pitchFamily="2" charset="2"/>
              <a:buAutoNum type="arabicParenR"/>
              <a:defRPr/>
            </a:pPr>
            <a:endParaRPr lang="en-US" sz="2600" dirty="0" smtClean="0"/>
          </a:p>
          <a:p>
            <a:pPr marL="571500" indent="-457200">
              <a:buSzPct val="100000"/>
              <a:buFont typeface="Wingdings" pitchFamily="2" charset="2"/>
              <a:buAutoNum type="arabicParenR"/>
              <a:defRPr/>
            </a:pPr>
            <a:endParaRPr lang="en-US" sz="2600" dirty="0" smtClean="0"/>
          </a:p>
          <a:p>
            <a:pPr marL="571500" indent="-457200">
              <a:buSzPct val="100000"/>
              <a:buFont typeface="Wingdings" pitchFamily="2" charset="2"/>
              <a:buAutoNum type="arabicParenR"/>
              <a:defRPr/>
            </a:pPr>
            <a:endParaRPr lang="en-US" sz="2600" dirty="0" smtClean="0"/>
          </a:p>
          <a:p>
            <a:pPr marL="571500" indent="-457200">
              <a:buSzPct val="100000"/>
              <a:buFont typeface="Wingdings" pitchFamily="2" charset="2"/>
              <a:buAutoNum type="arabicParenR"/>
              <a:defRPr/>
            </a:pPr>
            <a:endParaRPr lang="en-US" sz="2600" dirty="0" smtClean="0"/>
          </a:p>
          <a:p>
            <a:pPr marL="571500" indent="-457200">
              <a:buSzPct val="100000"/>
              <a:buFont typeface="Wingdings" pitchFamily="2" charset="2"/>
              <a:buAutoNum type="arabicParenR"/>
              <a:defRPr/>
            </a:pPr>
            <a:r>
              <a:rPr lang="en-US" sz="2600" dirty="0" smtClean="0"/>
              <a:t>Test the method</a:t>
            </a:r>
          </a:p>
          <a:p>
            <a:pPr marL="971550" lvl="1" indent="-457200">
              <a:defRPr/>
            </a:pPr>
            <a:r>
              <a:rPr lang="en-US" sz="2200" dirty="0" smtClean="0"/>
              <a:t>Design test cases and code</a:t>
            </a:r>
          </a:p>
          <a:p>
            <a:pPr>
              <a:buFont typeface="Wingdings" pitchFamily="2" charset="2"/>
              <a:buNone/>
              <a:defRPr/>
            </a:pPr>
            <a:endParaRPr lang="en-US" sz="2600" dirty="0"/>
          </a:p>
        </p:txBody>
      </p:sp>
      <p:sp>
        <p:nvSpPr>
          <p:cNvPr id="6" name="Slide Number Placeholder 5"/>
          <p:cNvSpPr>
            <a:spLocks noGrp="1"/>
          </p:cNvSpPr>
          <p:nvPr>
            <p:ph type="sldNum" sz="quarter" idx="12"/>
          </p:nvPr>
        </p:nvSpPr>
        <p:spPr/>
        <p:txBody>
          <a:bodyPr/>
          <a:lstStyle/>
          <a:p>
            <a:pPr>
              <a:defRPr/>
            </a:pPr>
            <a:r>
              <a:rPr lang="en-US" smtClean="0"/>
              <a:t>Page </a:t>
            </a:r>
            <a:fld id="{7E2D2D23-E252-4D3C-BDB2-1843A0D8CF09}" type="slidenum">
              <a:rPr lang="en-US" smtClean="0"/>
              <a:pPr>
                <a:defRPr/>
              </a:pPr>
              <a:t>23</a:t>
            </a:fld>
            <a:endParaRPr lang="en-US"/>
          </a:p>
        </p:txBody>
      </p:sp>
      <p:sp>
        <p:nvSpPr>
          <p:cNvPr id="9" name="Content Placeholder 2"/>
          <p:cNvSpPr txBox="1">
            <a:spLocks/>
          </p:cNvSpPr>
          <p:nvPr/>
        </p:nvSpPr>
        <p:spPr bwMode="auto">
          <a:xfrm>
            <a:off x="1066800" y="3581400"/>
            <a:ext cx="6553200" cy="1676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double pyramidVolume(double height, double baseLength)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baseArea = baseLength * baseLength;</a:t>
            </a:r>
          </a:p>
          <a:p>
            <a:pPr marL="342900" indent="-342900" eaLnBrk="0" hangingPunct="0">
              <a:buClr>
                <a:srgbClr val="835E01"/>
              </a:buClr>
              <a:buSzPct val="60000"/>
              <a:buFont typeface="Wingdings" pitchFamily="2" charset="2"/>
              <a:buNone/>
              <a:defRPr/>
            </a:pPr>
            <a:r>
              <a:rPr lang="en-US" kern="0" dirty="0">
                <a:latin typeface="Consolas" pitchFamily="49" charset="0"/>
              </a:rPr>
              <a:t>  return height * baseArea / 3;</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pic>
        <p:nvPicPr>
          <p:cNvPr id="32775" name="Picture 7"/>
          <p:cNvPicPr>
            <a:picLocks noChangeAspect="1" noChangeArrowheads="1"/>
          </p:cNvPicPr>
          <p:nvPr/>
        </p:nvPicPr>
        <p:blipFill>
          <a:blip r:embed="rId2" cstate="print"/>
          <a:srcRect/>
          <a:stretch>
            <a:fillRect/>
          </a:stretch>
        </p:blipFill>
        <p:spPr bwMode="auto">
          <a:xfrm>
            <a:off x="5334000" y="4876800"/>
            <a:ext cx="1765300" cy="1219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524000" y="274638"/>
            <a:ext cx="7467600" cy="715962"/>
          </a:xfrm>
        </p:spPr>
        <p:txBody>
          <a:bodyPr/>
          <a:lstStyle/>
          <a:p>
            <a:r>
              <a:rPr lang="en-US" sz="3600" smtClean="0"/>
              <a:t>5.5 Methods without Return Values</a:t>
            </a:r>
          </a:p>
        </p:txBody>
      </p:sp>
      <p:sp>
        <p:nvSpPr>
          <p:cNvPr id="33795" name="Content Placeholder 2"/>
          <p:cNvSpPr>
            <a:spLocks noGrp="1"/>
          </p:cNvSpPr>
          <p:nvPr>
            <p:ph idx="1"/>
          </p:nvPr>
        </p:nvSpPr>
        <p:spPr>
          <a:xfrm>
            <a:off x="381000" y="1066800"/>
            <a:ext cx="8458200" cy="3048000"/>
          </a:xfrm>
        </p:spPr>
        <p:txBody>
          <a:bodyPr/>
          <a:lstStyle/>
          <a:p>
            <a:r>
              <a:rPr lang="en-US" sz="2800" smtClean="0"/>
              <a:t>Methods are not required to return a value</a:t>
            </a:r>
          </a:p>
          <a:p>
            <a:pPr lvl="1"/>
            <a:r>
              <a:rPr lang="en-US" sz="2400" smtClean="0"/>
              <a:t>The return type of </a:t>
            </a:r>
            <a:r>
              <a:rPr lang="en-US" sz="2400" smtClean="0">
                <a:solidFill>
                  <a:srgbClr val="C00000"/>
                </a:solidFill>
              </a:rPr>
              <a:t>void</a:t>
            </a:r>
            <a:r>
              <a:rPr lang="en-US" sz="2400" smtClean="0"/>
              <a:t> means nothing is returned</a:t>
            </a:r>
          </a:p>
          <a:p>
            <a:pPr lvl="1"/>
            <a:r>
              <a:rPr lang="en-US" sz="2400" smtClean="0"/>
              <a:t>No return statement is required</a:t>
            </a:r>
          </a:p>
          <a:p>
            <a:pPr lvl="1"/>
            <a:r>
              <a:rPr lang="en-US" sz="2400" smtClean="0"/>
              <a:t>The method can generate output though!</a:t>
            </a:r>
          </a:p>
        </p:txBody>
      </p:sp>
      <p:sp>
        <p:nvSpPr>
          <p:cNvPr id="6" name="Slide Number Placeholder 5"/>
          <p:cNvSpPr>
            <a:spLocks noGrp="1"/>
          </p:cNvSpPr>
          <p:nvPr>
            <p:ph type="sldNum" sz="quarter" idx="12"/>
          </p:nvPr>
        </p:nvSpPr>
        <p:spPr/>
        <p:txBody>
          <a:bodyPr/>
          <a:lstStyle/>
          <a:p>
            <a:pPr>
              <a:defRPr/>
            </a:pPr>
            <a:r>
              <a:rPr lang="en-US" smtClean="0"/>
              <a:t>Page </a:t>
            </a:r>
            <a:fld id="{DD171B64-5386-4BAF-B21A-6259CAA0FF2F}" type="slidenum">
              <a:rPr lang="en-US" smtClean="0"/>
              <a:pPr>
                <a:defRPr/>
              </a:pPr>
              <a:t>24</a:t>
            </a:fld>
            <a:endParaRPr lang="en-US"/>
          </a:p>
        </p:txBody>
      </p:sp>
      <p:sp>
        <p:nvSpPr>
          <p:cNvPr id="10" name="Content Placeholder 2"/>
          <p:cNvSpPr txBox="1">
            <a:spLocks/>
          </p:cNvSpPr>
          <p:nvPr/>
        </p:nvSpPr>
        <p:spPr bwMode="auto">
          <a:xfrm>
            <a:off x="3276600" y="3429000"/>
            <a:ext cx="5638800" cy="3124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a:t>
            </a:r>
            <a:r>
              <a:rPr lang="en-US" kern="0" dirty="0">
                <a:solidFill>
                  <a:srgbClr val="C00000"/>
                </a:solidFill>
                <a:latin typeface="Consolas" pitchFamily="49" charset="0"/>
              </a:rPr>
              <a:t>void</a:t>
            </a:r>
            <a:r>
              <a:rPr lang="en-US" kern="0" dirty="0">
                <a:latin typeface="Consolas" pitchFamily="49" charset="0"/>
              </a:rPr>
              <a:t> boxString(String str)</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n = str.length();</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a:t>
            </a:r>
          </a:p>
          <a:p>
            <a:pPr marL="342900" indent="-342900" eaLnBrk="0" hangingPunct="0">
              <a:buClr>
                <a:srgbClr val="835E01"/>
              </a:buClr>
              <a:buSzPct val="60000"/>
              <a:buFont typeface="Wingdings" pitchFamily="2" charset="2"/>
              <a:buNone/>
              <a:defRPr/>
            </a:pPr>
            <a:r>
              <a:rPr lang="en-US" kern="0" dirty="0">
                <a:latin typeface="Consolas" pitchFamily="49" charset="0"/>
              </a:rPr>
              <a:t>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 + str + "!");</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a:t>
            </a:r>
          </a:p>
          <a:p>
            <a:pPr marL="342900" indent="-342900" eaLnBrk="0" hangingPunct="0">
              <a:buClr>
                <a:srgbClr val="835E01"/>
              </a:buClr>
              <a:buSzPct val="60000"/>
              <a:buFont typeface="Wingdings" pitchFamily="2" charset="2"/>
              <a:buNone/>
              <a:defRPr/>
            </a:pPr>
            <a:r>
              <a:rPr lang="en-US" kern="0" dirty="0">
                <a:latin typeface="Consolas" pitchFamily="49" charset="0"/>
              </a:rPr>
              <a:t>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333333"/>
              </a:solidFill>
              <a:latin typeface="Consolas" pitchFamily="49" charset="0"/>
            </a:endParaRPr>
          </a:p>
        </p:txBody>
      </p:sp>
      <p:pic>
        <p:nvPicPr>
          <p:cNvPr id="33799" name="Picture 7"/>
          <p:cNvPicPr>
            <a:picLocks noChangeAspect="1" noChangeArrowheads="1"/>
          </p:cNvPicPr>
          <p:nvPr/>
        </p:nvPicPr>
        <p:blipFill>
          <a:blip r:embed="rId2" cstate="print"/>
          <a:srcRect/>
          <a:stretch>
            <a:fillRect/>
          </a:stretch>
        </p:blipFill>
        <p:spPr bwMode="auto">
          <a:xfrm>
            <a:off x="990600" y="4267200"/>
            <a:ext cx="1346200" cy="990600"/>
          </a:xfrm>
          <a:prstGeom prst="rect">
            <a:avLst/>
          </a:prstGeom>
          <a:noFill/>
          <a:ln w="9525">
            <a:noFill/>
            <a:miter lim="800000"/>
            <a:headEnd/>
            <a:tailEnd/>
          </a:ln>
        </p:spPr>
      </p:pic>
      <p:sp>
        <p:nvSpPr>
          <p:cNvPr id="8" name="Content Placeholder 2"/>
          <p:cNvSpPr txBox="1">
            <a:spLocks/>
          </p:cNvSpPr>
          <p:nvPr/>
        </p:nvSpPr>
        <p:spPr bwMode="auto">
          <a:xfrm>
            <a:off x="457200" y="2971800"/>
            <a:ext cx="2667000" cy="914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boxString(“Hello”);</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524000" y="274638"/>
            <a:ext cx="7467600" cy="715962"/>
          </a:xfrm>
        </p:spPr>
        <p:txBody>
          <a:bodyPr/>
          <a:lstStyle/>
          <a:p>
            <a:r>
              <a:rPr lang="en-US" sz="3600" smtClean="0"/>
              <a:t>Using </a:t>
            </a:r>
            <a:r>
              <a:rPr lang="en-US" sz="3600" smtClean="0">
                <a:latin typeface="Consolas" pitchFamily="49" charset="0"/>
              </a:rPr>
              <a:t>return</a:t>
            </a:r>
            <a:r>
              <a:rPr lang="en-US" sz="3600" smtClean="0"/>
              <a:t> Without a Value</a:t>
            </a:r>
          </a:p>
        </p:txBody>
      </p:sp>
      <p:sp>
        <p:nvSpPr>
          <p:cNvPr id="34819" name="Content Placeholder 2"/>
          <p:cNvSpPr>
            <a:spLocks noGrp="1"/>
          </p:cNvSpPr>
          <p:nvPr>
            <p:ph idx="1"/>
          </p:nvPr>
        </p:nvSpPr>
        <p:spPr>
          <a:xfrm>
            <a:off x="381000" y="1066800"/>
            <a:ext cx="8610600" cy="3048000"/>
          </a:xfrm>
        </p:spPr>
        <p:txBody>
          <a:bodyPr/>
          <a:lstStyle/>
          <a:p>
            <a:r>
              <a:rPr lang="en-US" sz="2800" smtClean="0"/>
              <a:t>You can use the </a:t>
            </a:r>
            <a:r>
              <a:rPr lang="en-US" sz="2800" smtClean="0">
                <a:latin typeface="Consolas" pitchFamily="49" charset="0"/>
              </a:rPr>
              <a:t>return</a:t>
            </a:r>
            <a:r>
              <a:rPr lang="en-US" sz="2800" smtClean="0"/>
              <a:t> statement without a value</a:t>
            </a:r>
          </a:p>
          <a:p>
            <a:pPr lvl="1"/>
            <a:r>
              <a:rPr lang="en-US" sz="2400" smtClean="0"/>
              <a:t>In methods with </a:t>
            </a:r>
            <a:r>
              <a:rPr lang="en-US" sz="2400" smtClean="0">
                <a:solidFill>
                  <a:srgbClr val="C00000"/>
                </a:solidFill>
              </a:rPr>
              <a:t>void</a:t>
            </a:r>
            <a:r>
              <a:rPr lang="en-US" sz="2400" smtClean="0"/>
              <a:t> return type</a:t>
            </a:r>
          </a:p>
          <a:p>
            <a:pPr lvl="1"/>
            <a:r>
              <a:rPr lang="en-US" sz="2400" smtClean="0"/>
              <a:t>The method will terminate immediately!</a:t>
            </a:r>
          </a:p>
        </p:txBody>
      </p:sp>
      <p:sp>
        <p:nvSpPr>
          <p:cNvPr id="6" name="Slide Number Placeholder 5"/>
          <p:cNvSpPr>
            <a:spLocks noGrp="1"/>
          </p:cNvSpPr>
          <p:nvPr>
            <p:ph type="sldNum" sz="quarter" idx="12"/>
          </p:nvPr>
        </p:nvSpPr>
        <p:spPr/>
        <p:txBody>
          <a:bodyPr/>
          <a:lstStyle/>
          <a:p>
            <a:pPr>
              <a:defRPr/>
            </a:pPr>
            <a:r>
              <a:rPr lang="en-US" smtClean="0"/>
              <a:t>Page </a:t>
            </a:r>
            <a:fld id="{E4B8DDB6-54DB-4AC4-B913-2E78FD013CA1}" type="slidenum">
              <a:rPr lang="en-US" smtClean="0"/>
              <a:pPr>
                <a:defRPr/>
              </a:pPr>
              <a:t>25</a:t>
            </a:fld>
            <a:endParaRPr lang="en-US"/>
          </a:p>
        </p:txBody>
      </p:sp>
      <p:sp>
        <p:nvSpPr>
          <p:cNvPr id="10" name="Content Placeholder 2"/>
          <p:cNvSpPr txBox="1">
            <a:spLocks/>
          </p:cNvSpPr>
          <p:nvPr/>
        </p:nvSpPr>
        <p:spPr bwMode="auto">
          <a:xfrm>
            <a:off x="609600" y="2514600"/>
            <a:ext cx="7924800" cy="3581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a:t>
            </a:r>
            <a:r>
              <a:rPr lang="en-US" kern="0" dirty="0">
                <a:solidFill>
                  <a:srgbClr val="C00000"/>
                </a:solidFill>
                <a:latin typeface="Consolas" pitchFamily="49" charset="0"/>
              </a:rPr>
              <a:t>void</a:t>
            </a:r>
            <a:r>
              <a:rPr lang="en-US" kern="0" dirty="0">
                <a:latin typeface="Consolas" pitchFamily="49" charset="0"/>
              </a:rPr>
              <a:t> boxString(String str)</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n = str.length();</a:t>
            </a:r>
          </a:p>
          <a:p>
            <a:pPr marL="342900" indent="-342900" eaLnBrk="0" hangingPunct="0">
              <a:buClr>
                <a:srgbClr val="835E01"/>
              </a:buClr>
              <a:buSzPct val="60000"/>
              <a:buFont typeface="Wingdings" pitchFamily="2" charset="2"/>
              <a:buNone/>
              <a:defRPr/>
            </a:pPr>
            <a:r>
              <a:rPr lang="en-US" kern="0" dirty="0">
                <a:latin typeface="Consolas" pitchFamily="49" charset="0"/>
              </a:rPr>
              <a:t>  if (n == 0)</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C00000"/>
                </a:solidFill>
                <a:latin typeface="Consolas" pitchFamily="49" charset="0"/>
              </a:rPr>
              <a:t>return</a:t>
            </a:r>
            <a:r>
              <a:rPr lang="en-US" kern="0" dirty="0">
                <a:latin typeface="Consolas" pitchFamily="49" charset="0"/>
              </a:rPr>
              <a:t>; // Return immediately</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 + str + "!");</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n + 2; i++) { System.out.print("-");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kern="0" dirty="0">
              <a:solidFill>
                <a:srgbClr val="333333"/>
              </a:solidFill>
              <a:latin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3600" smtClean="0"/>
              <a:t>5.6 Stepwise Refinement</a:t>
            </a:r>
          </a:p>
        </p:txBody>
      </p:sp>
      <p:sp>
        <p:nvSpPr>
          <p:cNvPr id="6" name="Slide Number Placeholder 5"/>
          <p:cNvSpPr>
            <a:spLocks noGrp="1"/>
          </p:cNvSpPr>
          <p:nvPr>
            <p:ph type="sldNum" sz="quarter" idx="12"/>
          </p:nvPr>
        </p:nvSpPr>
        <p:spPr/>
        <p:txBody>
          <a:bodyPr/>
          <a:lstStyle/>
          <a:p>
            <a:pPr>
              <a:defRPr/>
            </a:pPr>
            <a:r>
              <a:rPr lang="en-US" smtClean="0"/>
              <a:t>Page </a:t>
            </a:r>
            <a:fld id="{EDDBFE79-2014-407A-8EEB-72D2C0315349}" type="slidenum">
              <a:rPr lang="en-US" smtClean="0"/>
              <a:pPr>
                <a:defRPr/>
              </a:pPr>
              <a:t>26</a:t>
            </a:fld>
            <a:endParaRPr lang="en-US"/>
          </a:p>
        </p:txBody>
      </p:sp>
      <p:sp>
        <p:nvSpPr>
          <p:cNvPr id="35845" name="Content Placeholder 7"/>
          <p:cNvSpPr>
            <a:spLocks noGrp="1"/>
          </p:cNvSpPr>
          <p:nvPr>
            <p:ph idx="1"/>
          </p:nvPr>
        </p:nvSpPr>
        <p:spPr>
          <a:xfrm>
            <a:off x="304800" y="1066800"/>
            <a:ext cx="8382000" cy="3429000"/>
          </a:xfrm>
        </p:spPr>
        <p:txBody>
          <a:bodyPr/>
          <a:lstStyle/>
          <a:p>
            <a:r>
              <a:rPr lang="en-US" sz="2800" smtClean="0"/>
              <a:t>To solve a difficult task, break it down into simpler tasks </a:t>
            </a:r>
          </a:p>
          <a:p>
            <a:r>
              <a:rPr lang="en-US" sz="2800" smtClean="0"/>
              <a:t>Then keep breaking down the simpler tasks into even simpler ones, until you are left with tasks that you know how to solve</a:t>
            </a:r>
          </a:p>
        </p:txBody>
      </p:sp>
      <p:pic>
        <p:nvPicPr>
          <p:cNvPr id="35846" name="Picture 7"/>
          <p:cNvPicPr>
            <a:picLocks noChangeAspect="1" noChangeArrowheads="1"/>
          </p:cNvPicPr>
          <p:nvPr/>
        </p:nvPicPr>
        <p:blipFill>
          <a:blip r:embed="rId2" cstate="print"/>
          <a:srcRect/>
          <a:stretch>
            <a:fillRect/>
          </a:stretch>
        </p:blipFill>
        <p:spPr bwMode="auto">
          <a:xfrm>
            <a:off x="2286000" y="3429000"/>
            <a:ext cx="5334000" cy="280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Get Coffee</a:t>
            </a:r>
          </a:p>
        </p:txBody>
      </p:sp>
      <p:sp>
        <p:nvSpPr>
          <p:cNvPr id="36867" name="Content Placeholder 2"/>
          <p:cNvSpPr>
            <a:spLocks noGrp="1"/>
          </p:cNvSpPr>
          <p:nvPr>
            <p:ph idx="1"/>
          </p:nvPr>
        </p:nvSpPr>
        <p:spPr>
          <a:xfrm>
            <a:off x="304800" y="4572000"/>
            <a:ext cx="8458200" cy="609600"/>
          </a:xfrm>
        </p:spPr>
        <p:txBody>
          <a:bodyPr/>
          <a:lstStyle/>
          <a:p>
            <a:r>
              <a:rPr lang="en-US" sz="2800" smtClean="0"/>
              <a:t>If you must make coffee, there are two ways:</a:t>
            </a:r>
          </a:p>
          <a:p>
            <a:pPr lvl="1"/>
            <a:r>
              <a:rPr lang="en-US" sz="2400" smtClean="0"/>
              <a:t>Make Instant Coffee</a:t>
            </a:r>
          </a:p>
          <a:p>
            <a:pPr lvl="1"/>
            <a:r>
              <a:rPr lang="en-US" sz="2400" smtClean="0"/>
              <a:t>Brew Coffee</a:t>
            </a:r>
          </a:p>
          <a:p>
            <a:pPr lvl="1"/>
            <a:endParaRPr lang="en-US" sz="2400" smtClean="0"/>
          </a:p>
        </p:txBody>
      </p:sp>
      <p:sp>
        <p:nvSpPr>
          <p:cNvPr id="6" name="Slide Number Placeholder 5"/>
          <p:cNvSpPr>
            <a:spLocks noGrp="1"/>
          </p:cNvSpPr>
          <p:nvPr>
            <p:ph type="sldNum" sz="quarter" idx="12"/>
          </p:nvPr>
        </p:nvSpPr>
        <p:spPr/>
        <p:txBody>
          <a:bodyPr/>
          <a:lstStyle/>
          <a:p>
            <a:pPr>
              <a:defRPr/>
            </a:pPr>
            <a:r>
              <a:rPr lang="en-US" smtClean="0"/>
              <a:t>Page </a:t>
            </a:r>
            <a:fld id="{EAF11A81-0D11-489C-899C-15DE516D5C46}" type="slidenum">
              <a:rPr lang="en-US" smtClean="0"/>
              <a:pPr>
                <a:defRPr/>
              </a:pPr>
              <a:t>27</a:t>
            </a:fld>
            <a:endParaRPr lang="en-US"/>
          </a:p>
        </p:txBody>
      </p:sp>
      <p:pic>
        <p:nvPicPr>
          <p:cNvPr id="36870" name="Picture 2"/>
          <p:cNvPicPr>
            <a:picLocks noChangeAspect="1" noChangeArrowheads="1"/>
          </p:cNvPicPr>
          <p:nvPr/>
        </p:nvPicPr>
        <p:blipFill>
          <a:blip r:embed="rId2" cstate="print"/>
          <a:srcRect/>
          <a:stretch>
            <a:fillRect/>
          </a:stretch>
        </p:blipFill>
        <p:spPr bwMode="auto">
          <a:xfrm>
            <a:off x="228600" y="1295400"/>
            <a:ext cx="3756025" cy="1974850"/>
          </a:xfrm>
          <a:prstGeom prst="rect">
            <a:avLst/>
          </a:prstGeom>
          <a:noFill/>
          <a:ln w="9525">
            <a:noFill/>
            <a:miter lim="800000"/>
            <a:headEnd/>
            <a:tailEnd/>
          </a:ln>
        </p:spPr>
      </p:pic>
      <p:pic>
        <p:nvPicPr>
          <p:cNvPr id="36871" name="Picture 3"/>
          <p:cNvPicPr>
            <a:picLocks noChangeAspect="1" noChangeArrowheads="1"/>
          </p:cNvPicPr>
          <p:nvPr/>
        </p:nvPicPr>
        <p:blipFill>
          <a:blip r:embed="rId3" cstate="print"/>
          <a:srcRect/>
          <a:stretch>
            <a:fillRect/>
          </a:stretch>
        </p:blipFill>
        <p:spPr bwMode="auto">
          <a:xfrm>
            <a:off x="3962400" y="1843088"/>
            <a:ext cx="4114800" cy="234791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Instant Coffee</a:t>
            </a:r>
          </a:p>
        </p:txBody>
      </p:sp>
      <p:sp>
        <p:nvSpPr>
          <p:cNvPr id="37891" name="Content Placeholder 2"/>
          <p:cNvSpPr>
            <a:spLocks noGrp="1"/>
          </p:cNvSpPr>
          <p:nvPr>
            <p:ph idx="1"/>
          </p:nvPr>
        </p:nvSpPr>
        <p:spPr>
          <a:xfrm>
            <a:off x="228600" y="1066800"/>
            <a:ext cx="8229600" cy="609600"/>
          </a:xfrm>
        </p:spPr>
        <p:txBody>
          <a:bodyPr/>
          <a:lstStyle/>
          <a:p>
            <a:pPr>
              <a:spcBef>
                <a:spcPts val="200"/>
              </a:spcBef>
            </a:pPr>
            <a:r>
              <a:rPr lang="en-US" smtClean="0"/>
              <a:t>Two ways to boil water</a:t>
            </a:r>
          </a:p>
          <a:p>
            <a:pPr lvl="1">
              <a:spcBef>
                <a:spcPts val="200"/>
              </a:spcBef>
              <a:buFont typeface="Wingdings" pitchFamily="2" charset="2"/>
              <a:buNone/>
            </a:pPr>
            <a:r>
              <a:rPr lang="en-US" smtClean="0"/>
              <a:t>1) Use Microwave</a:t>
            </a:r>
          </a:p>
          <a:p>
            <a:pPr lvl="1">
              <a:spcBef>
                <a:spcPts val="200"/>
              </a:spcBef>
              <a:buFont typeface="Wingdings" pitchFamily="2" charset="2"/>
              <a:buNone/>
            </a:pPr>
            <a:r>
              <a:rPr lang="en-US" smtClean="0"/>
              <a:t>2) Use Kettle on Stove</a:t>
            </a:r>
          </a:p>
        </p:txBody>
      </p:sp>
      <p:sp>
        <p:nvSpPr>
          <p:cNvPr id="6" name="Slide Number Placeholder 5"/>
          <p:cNvSpPr>
            <a:spLocks noGrp="1"/>
          </p:cNvSpPr>
          <p:nvPr>
            <p:ph type="sldNum" sz="quarter" idx="12"/>
          </p:nvPr>
        </p:nvSpPr>
        <p:spPr/>
        <p:txBody>
          <a:bodyPr/>
          <a:lstStyle/>
          <a:p>
            <a:pPr>
              <a:defRPr/>
            </a:pPr>
            <a:r>
              <a:rPr lang="en-US" smtClean="0"/>
              <a:t>Page </a:t>
            </a:r>
            <a:fld id="{2294685D-6E4E-49FA-B2FE-B5A411C87B76}" type="slidenum">
              <a:rPr lang="en-US" smtClean="0"/>
              <a:pPr>
                <a:defRPr/>
              </a:pPr>
              <a:t>28</a:t>
            </a:fld>
            <a:endParaRPr lang="en-US"/>
          </a:p>
        </p:txBody>
      </p:sp>
      <p:pic>
        <p:nvPicPr>
          <p:cNvPr id="37894" name="Picture 3"/>
          <p:cNvPicPr>
            <a:picLocks noChangeAspect="1" noChangeArrowheads="1"/>
          </p:cNvPicPr>
          <p:nvPr/>
        </p:nvPicPr>
        <p:blipFill>
          <a:blip r:embed="rId2" cstate="print"/>
          <a:srcRect l="2306"/>
          <a:stretch>
            <a:fillRect/>
          </a:stretch>
        </p:blipFill>
        <p:spPr bwMode="auto">
          <a:xfrm>
            <a:off x="5410200" y="457200"/>
            <a:ext cx="3228975" cy="1885950"/>
          </a:xfrm>
          <a:prstGeom prst="rect">
            <a:avLst/>
          </a:prstGeom>
          <a:noFill/>
          <a:ln w="9525">
            <a:noFill/>
            <a:miter lim="800000"/>
            <a:headEnd/>
            <a:tailEnd/>
          </a:ln>
        </p:spPr>
      </p:pic>
      <p:pic>
        <p:nvPicPr>
          <p:cNvPr id="37895" name="Picture 2"/>
          <p:cNvPicPr>
            <a:picLocks noChangeAspect="1" noChangeArrowheads="1"/>
          </p:cNvPicPr>
          <p:nvPr/>
        </p:nvPicPr>
        <p:blipFill>
          <a:blip r:embed="rId3" cstate="print"/>
          <a:srcRect/>
          <a:stretch>
            <a:fillRect/>
          </a:stretch>
        </p:blipFill>
        <p:spPr bwMode="auto">
          <a:xfrm>
            <a:off x="5943600" y="2286000"/>
            <a:ext cx="1181100" cy="2514600"/>
          </a:xfrm>
          <a:prstGeom prst="rect">
            <a:avLst/>
          </a:prstGeom>
          <a:noFill/>
          <a:ln w="9525">
            <a:noFill/>
            <a:miter lim="800000"/>
            <a:headEnd/>
            <a:tailEnd/>
          </a:ln>
        </p:spPr>
      </p:pic>
      <p:pic>
        <p:nvPicPr>
          <p:cNvPr id="37896" name="Picture 4"/>
          <p:cNvPicPr>
            <a:picLocks noChangeAspect="1" noChangeArrowheads="1"/>
          </p:cNvPicPr>
          <p:nvPr/>
        </p:nvPicPr>
        <p:blipFill>
          <a:blip r:embed="rId4" cstate="print"/>
          <a:srcRect/>
          <a:stretch>
            <a:fillRect/>
          </a:stretch>
        </p:blipFill>
        <p:spPr bwMode="auto">
          <a:xfrm>
            <a:off x="2057400" y="2667000"/>
            <a:ext cx="4000500" cy="37052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r"/>
            <a:r>
              <a:rPr lang="en-US" smtClean="0"/>
              <a:t>Brew Coffee</a:t>
            </a:r>
          </a:p>
        </p:txBody>
      </p:sp>
      <p:sp>
        <p:nvSpPr>
          <p:cNvPr id="38915" name="Content Placeholder 2"/>
          <p:cNvSpPr>
            <a:spLocks noGrp="1"/>
          </p:cNvSpPr>
          <p:nvPr>
            <p:ph idx="1"/>
          </p:nvPr>
        </p:nvSpPr>
        <p:spPr>
          <a:xfrm>
            <a:off x="3657600" y="1143000"/>
            <a:ext cx="5105400" cy="5029200"/>
          </a:xfrm>
        </p:spPr>
        <p:txBody>
          <a:bodyPr/>
          <a:lstStyle/>
          <a:p>
            <a:r>
              <a:rPr lang="en-US" smtClean="0"/>
              <a:t>Assumes coffee maker</a:t>
            </a:r>
          </a:p>
          <a:p>
            <a:pPr lvl="1"/>
            <a:r>
              <a:rPr lang="en-US" smtClean="0"/>
              <a:t>Add water</a:t>
            </a:r>
          </a:p>
          <a:p>
            <a:pPr lvl="1"/>
            <a:r>
              <a:rPr lang="en-US" smtClean="0"/>
              <a:t>Add filter</a:t>
            </a:r>
          </a:p>
          <a:p>
            <a:pPr lvl="1"/>
            <a:r>
              <a:rPr lang="en-US" smtClean="0"/>
              <a:t>Grind Coffee</a:t>
            </a:r>
          </a:p>
          <a:p>
            <a:pPr lvl="2"/>
            <a:r>
              <a:rPr lang="en-US" smtClean="0"/>
              <a:t>Add beans to grinder</a:t>
            </a:r>
          </a:p>
          <a:p>
            <a:pPr lvl="2"/>
            <a:r>
              <a:rPr lang="en-US" smtClean="0"/>
              <a:t>Grind 60 seconds</a:t>
            </a:r>
          </a:p>
          <a:p>
            <a:pPr lvl="1"/>
            <a:r>
              <a:rPr lang="en-US" smtClean="0"/>
              <a:t>Fill filter with ground coffee</a:t>
            </a:r>
          </a:p>
          <a:p>
            <a:pPr lvl="1"/>
            <a:r>
              <a:rPr lang="en-US" smtClean="0"/>
              <a:t>Turn coffee maker on</a:t>
            </a:r>
          </a:p>
          <a:p>
            <a:r>
              <a:rPr lang="en-US" smtClean="0"/>
              <a:t>Steps are easily done</a:t>
            </a:r>
          </a:p>
          <a:p>
            <a:endParaRPr lang="en-US" smtClean="0"/>
          </a:p>
        </p:txBody>
      </p:sp>
      <p:sp>
        <p:nvSpPr>
          <p:cNvPr id="6" name="Slide Number Placeholder 5"/>
          <p:cNvSpPr>
            <a:spLocks noGrp="1"/>
          </p:cNvSpPr>
          <p:nvPr>
            <p:ph type="sldNum" sz="quarter" idx="12"/>
          </p:nvPr>
        </p:nvSpPr>
        <p:spPr/>
        <p:txBody>
          <a:bodyPr/>
          <a:lstStyle/>
          <a:p>
            <a:pPr>
              <a:defRPr/>
            </a:pPr>
            <a:r>
              <a:rPr lang="en-US" smtClean="0"/>
              <a:t>Page </a:t>
            </a:r>
            <a:fld id="{2B8FB5F3-FFFD-4362-8743-D6220C7CEA42}" type="slidenum">
              <a:rPr lang="en-US" smtClean="0"/>
              <a:pPr>
                <a:defRPr/>
              </a:pPr>
              <a:t>29</a:t>
            </a:fld>
            <a:endParaRPr lang="en-US"/>
          </a:p>
        </p:txBody>
      </p:sp>
      <p:pic>
        <p:nvPicPr>
          <p:cNvPr id="38918" name="Picture 2"/>
          <p:cNvPicPr>
            <a:picLocks noChangeAspect="1" noChangeArrowheads="1"/>
          </p:cNvPicPr>
          <p:nvPr/>
        </p:nvPicPr>
        <p:blipFill>
          <a:blip r:embed="rId2" cstate="print"/>
          <a:srcRect/>
          <a:stretch>
            <a:fillRect/>
          </a:stretch>
        </p:blipFill>
        <p:spPr bwMode="auto">
          <a:xfrm>
            <a:off x="1447800" y="152400"/>
            <a:ext cx="1171575" cy="5934075"/>
          </a:xfrm>
          <a:prstGeom prst="rect">
            <a:avLst/>
          </a:prstGeom>
          <a:noFill/>
          <a:ln w="9525">
            <a:noFill/>
            <a:miter lim="800000"/>
            <a:headEnd/>
            <a:tailEnd/>
          </a:ln>
        </p:spPr>
      </p:pic>
      <p:pic>
        <p:nvPicPr>
          <p:cNvPr id="38919" name="Picture 3"/>
          <p:cNvPicPr>
            <a:picLocks noChangeAspect="1" noChangeArrowheads="1"/>
          </p:cNvPicPr>
          <p:nvPr/>
        </p:nvPicPr>
        <p:blipFill>
          <a:blip r:embed="rId3" cstate="print"/>
          <a:srcRect/>
          <a:stretch>
            <a:fillRect/>
          </a:stretch>
        </p:blipFill>
        <p:spPr bwMode="auto">
          <a:xfrm>
            <a:off x="2514600" y="2971800"/>
            <a:ext cx="1485900" cy="1809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Contents</a:t>
            </a:r>
          </a:p>
        </p:txBody>
      </p:sp>
      <p:sp>
        <p:nvSpPr>
          <p:cNvPr id="12291" name="Content Placeholder 2"/>
          <p:cNvSpPr>
            <a:spLocks noGrp="1"/>
          </p:cNvSpPr>
          <p:nvPr>
            <p:ph idx="1"/>
          </p:nvPr>
        </p:nvSpPr>
        <p:spPr/>
        <p:txBody>
          <a:bodyPr/>
          <a:lstStyle/>
          <a:p>
            <a:r>
              <a:rPr lang="en-US" dirty="0" smtClean="0"/>
              <a:t>Methods as Black Boxes</a:t>
            </a:r>
          </a:p>
          <a:p>
            <a:r>
              <a:rPr lang="en-US" dirty="0" smtClean="0"/>
              <a:t>Implementing Methods</a:t>
            </a:r>
          </a:p>
          <a:p>
            <a:r>
              <a:rPr lang="en-US" dirty="0" smtClean="0"/>
              <a:t>Parameter Passing</a:t>
            </a:r>
          </a:p>
          <a:p>
            <a:r>
              <a:rPr lang="en-US" dirty="0" smtClean="0"/>
              <a:t>Return Values</a:t>
            </a:r>
          </a:p>
          <a:p>
            <a:r>
              <a:rPr lang="en-US" dirty="0" smtClean="0"/>
              <a:t>Methods without Return Values</a:t>
            </a:r>
          </a:p>
          <a:p>
            <a:r>
              <a:rPr lang="en-US" dirty="0" smtClean="0"/>
              <a:t>Stepwise Refinement</a:t>
            </a:r>
          </a:p>
          <a:p>
            <a:r>
              <a:rPr lang="en-US" dirty="0" smtClean="0"/>
              <a:t>Variable Scope</a:t>
            </a:r>
          </a:p>
          <a:p>
            <a:r>
              <a:rPr lang="en-US" dirty="0" smtClean="0"/>
              <a:t>Recursive Methods (optional)</a:t>
            </a:r>
          </a:p>
        </p:txBody>
      </p:sp>
      <p:sp>
        <p:nvSpPr>
          <p:cNvPr id="6" name="Slide Number Placeholder 5"/>
          <p:cNvSpPr>
            <a:spLocks noGrp="1"/>
          </p:cNvSpPr>
          <p:nvPr>
            <p:ph type="sldNum" sz="quarter" idx="12"/>
          </p:nvPr>
        </p:nvSpPr>
        <p:spPr/>
        <p:txBody>
          <a:bodyPr/>
          <a:lstStyle/>
          <a:p>
            <a:pPr>
              <a:defRPr/>
            </a:pPr>
            <a:r>
              <a:rPr lang="en-US" smtClean="0"/>
              <a:t>Page </a:t>
            </a:r>
            <a:fld id="{706CDB9C-ED86-4661-A8DA-07601CD03672}" type="slidenum">
              <a:rPr lang="en-US" smtClean="0"/>
              <a:pPr>
                <a:defRPr/>
              </a:pPr>
              <a:t>3</a:t>
            </a:fld>
            <a:endParaRPr lang="en-US"/>
          </a:p>
        </p:txBody>
      </p:sp>
      <p:pic>
        <p:nvPicPr>
          <p:cNvPr id="12294" name="Picture 6"/>
          <p:cNvPicPr>
            <a:picLocks noChangeAspect="1" noChangeArrowheads="1"/>
          </p:cNvPicPr>
          <p:nvPr/>
        </p:nvPicPr>
        <p:blipFill>
          <a:blip r:embed="rId2" cstate="print"/>
          <a:srcRect/>
          <a:stretch>
            <a:fillRect/>
          </a:stretch>
        </p:blipFill>
        <p:spPr bwMode="auto">
          <a:xfrm>
            <a:off x="6410325" y="1143000"/>
            <a:ext cx="2462213"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Programming Example</a:t>
            </a:r>
          </a:p>
        </p:txBody>
      </p:sp>
      <p:sp>
        <p:nvSpPr>
          <p:cNvPr id="36867" name="Content Placeholder 2"/>
          <p:cNvSpPr>
            <a:spLocks noGrp="1"/>
          </p:cNvSpPr>
          <p:nvPr>
            <p:ph idx="1"/>
          </p:nvPr>
        </p:nvSpPr>
        <p:spPr>
          <a:xfrm>
            <a:off x="381000" y="1143000"/>
            <a:ext cx="8458200" cy="2895600"/>
          </a:xfrm>
        </p:spPr>
        <p:txBody>
          <a:bodyPr/>
          <a:lstStyle/>
          <a:p>
            <a:pPr>
              <a:defRPr/>
            </a:pPr>
            <a:r>
              <a:rPr lang="en-US" sz="2400" dirty="0" smtClean="0">
                <a:latin typeface="Times New Roman" pitchFamily="18" charset="0"/>
                <a:cs typeface="Times New Roman" pitchFamily="18" charset="0"/>
              </a:rPr>
              <a:t>When printing a check, it is customary to write the check amount both as a number (“€274.15”) and as a text string (“two hundred seventy four dollars and 15 cents”).    Write a program to turn a number into a text string.</a:t>
            </a:r>
          </a:p>
          <a:p>
            <a:pPr>
              <a:defRPr/>
            </a:pPr>
            <a:r>
              <a:rPr lang="en-US" sz="2800" dirty="0" smtClean="0">
                <a:latin typeface="+mj-lt"/>
              </a:rPr>
              <a:t>Wow, sounds difficult!</a:t>
            </a:r>
          </a:p>
          <a:p>
            <a:pPr>
              <a:defRPr/>
            </a:pPr>
            <a:r>
              <a:rPr lang="en-US" sz="2800" dirty="0" smtClean="0">
                <a:latin typeface="+mj-lt"/>
              </a:rPr>
              <a:t>Break it down</a:t>
            </a:r>
          </a:p>
          <a:p>
            <a:pPr lvl="1">
              <a:defRPr/>
            </a:pPr>
            <a:r>
              <a:rPr lang="en-US" sz="2400" dirty="0" smtClean="0">
                <a:latin typeface="+mj-lt"/>
              </a:rPr>
              <a:t>Let’s take the dollar part (274) and come up with a plan</a:t>
            </a:r>
          </a:p>
          <a:p>
            <a:pPr lvl="1">
              <a:defRPr/>
            </a:pPr>
            <a:r>
              <a:rPr lang="en-US" sz="2400" dirty="0" smtClean="0">
                <a:latin typeface="+mj-lt"/>
              </a:rPr>
              <a:t>Take an Integer from 0 – 999</a:t>
            </a:r>
          </a:p>
          <a:p>
            <a:pPr lvl="1">
              <a:defRPr/>
            </a:pPr>
            <a:r>
              <a:rPr lang="en-US" sz="2400" dirty="0" smtClean="0">
                <a:latin typeface="+mj-lt"/>
              </a:rPr>
              <a:t>Return a String</a:t>
            </a:r>
          </a:p>
          <a:p>
            <a:pPr lvl="1">
              <a:defRPr/>
            </a:pPr>
            <a:r>
              <a:rPr lang="en-US" sz="2400" dirty="0" smtClean="0">
                <a:latin typeface="+mj-lt"/>
              </a:rPr>
              <a:t>Still pretty hard…</a:t>
            </a:r>
          </a:p>
          <a:p>
            <a:pPr lvl="1">
              <a:defRPr/>
            </a:pPr>
            <a:endParaRPr lang="en-US" sz="2400" dirty="0" smtClean="0">
              <a:latin typeface="+mj-lt"/>
            </a:endParaRPr>
          </a:p>
        </p:txBody>
      </p:sp>
      <p:sp>
        <p:nvSpPr>
          <p:cNvPr id="6" name="Slide Number Placeholder 5"/>
          <p:cNvSpPr>
            <a:spLocks noGrp="1"/>
          </p:cNvSpPr>
          <p:nvPr>
            <p:ph type="sldNum" sz="quarter" idx="12"/>
          </p:nvPr>
        </p:nvSpPr>
        <p:spPr/>
        <p:txBody>
          <a:bodyPr/>
          <a:lstStyle/>
          <a:p>
            <a:pPr>
              <a:defRPr/>
            </a:pPr>
            <a:r>
              <a:rPr lang="en-US" smtClean="0"/>
              <a:t>Page </a:t>
            </a:r>
            <a:fld id="{C518F860-66E2-4208-92AB-ADE35B0ABF53}" type="slidenum">
              <a:rPr lang="en-US" smtClean="0"/>
              <a:pPr>
                <a:defRPr/>
              </a:pPr>
              <a:t>30</a:t>
            </a:fld>
            <a:endParaRPr lang="en-US"/>
          </a:p>
        </p:txBody>
      </p:sp>
      <p:pic>
        <p:nvPicPr>
          <p:cNvPr id="39942" name="Picture 7"/>
          <p:cNvPicPr>
            <a:picLocks noChangeAspect="1" noChangeArrowheads="1"/>
          </p:cNvPicPr>
          <p:nvPr/>
        </p:nvPicPr>
        <p:blipFill>
          <a:blip r:embed="rId2" cstate="print"/>
          <a:srcRect t="22121"/>
          <a:stretch>
            <a:fillRect/>
          </a:stretch>
        </p:blipFill>
        <p:spPr bwMode="auto">
          <a:xfrm>
            <a:off x="4114800" y="4648200"/>
            <a:ext cx="3771900" cy="160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Programming Example</a:t>
            </a:r>
          </a:p>
        </p:txBody>
      </p:sp>
      <p:sp>
        <p:nvSpPr>
          <p:cNvPr id="36867" name="Content Placeholder 2"/>
          <p:cNvSpPr>
            <a:spLocks noGrp="1"/>
          </p:cNvSpPr>
          <p:nvPr>
            <p:ph idx="1"/>
          </p:nvPr>
        </p:nvSpPr>
        <p:spPr>
          <a:xfrm>
            <a:off x="381000" y="1066800"/>
            <a:ext cx="8458200" cy="2895600"/>
          </a:xfrm>
        </p:spPr>
        <p:txBody>
          <a:bodyPr/>
          <a:lstStyle/>
          <a:p>
            <a:pPr>
              <a:spcBef>
                <a:spcPts val="200"/>
              </a:spcBef>
              <a:defRPr/>
            </a:pPr>
            <a:r>
              <a:rPr lang="en-US" dirty="0" smtClean="0">
                <a:latin typeface="+mj-lt"/>
              </a:rPr>
              <a:t>Let’s take it digit by digit (274) – left to right</a:t>
            </a:r>
          </a:p>
          <a:p>
            <a:pPr>
              <a:spcBef>
                <a:spcPts val="200"/>
              </a:spcBef>
              <a:defRPr/>
            </a:pPr>
            <a:r>
              <a:rPr lang="en-US" dirty="0" smtClean="0"/>
              <a:t>Handle first digit (hundreds)</a:t>
            </a:r>
          </a:p>
          <a:p>
            <a:pPr lvl="1">
              <a:spcBef>
                <a:spcPts val="200"/>
              </a:spcBef>
              <a:defRPr/>
            </a:pPr>
            <a:r>
              <a:rPr lang="en-US" sz="2400" dirty="0" smtClean="0"/>
              <a:t>If empty, we’re done with hundreds</a:t>
            </a:r>
          </a:p>
          <a:p>
            <a:pPr lvl="1">
              <a:spcBef>
                <a:spcPts val="200"/>
              </a:spcBef>
              <a:defRPr/>
            </a:pPr>
            <a:r>
              <a:rPr lang="en-US" sz="2400" dirty="0" smtClean="0"/>
              <a:t>Get first digit (Integer from 1 – 9)</a:t>
            </a:r>
          </a:p>
          <a:p>
            <a:pPr lvl="1">
              <a:spcBef>
                <a:spcPts val="200"/>
              </a:spcBef>
              <a:defRPr/>
            </a:pPr>
            <a:r>
              <a:rPr lang="en-US" sz="2400" dirty="0" smtClean="0"/>
              <a:t>Get digit name (“one”, “two ”, “three”…) </a:t>
            </a:r>
          </a:p>
          <a:p>
            <a:pPr lvl="1">
              <a:spcBef>
                <a:spcPts val="200"/>
              </a:spcBef>
              <a:defRPr/>
            </a:pPr>
            <a:r>
              <a:rPr lang="en-US" sz="2400" dirty="0" smtClean="0"/>
              <a:t>Add “ hundred”</a:t>
            </a:r>
          </a:p>
          <a:p>
            <a:pPr lvl="1">
              <a:spcBef>
                <a:spcPts val="200"/>
              </a:spcBef>
              <a:defRPr/>
            </a:pPr>
            <a:r>
              <a:rPr lang="en-US" sz="2400" dirty="0" smtClean="0"/>
              <a:t>Sounds easy!</a:t>
            </a:r>
            <a:endParaRPr lang="en-US" dirty="0" smtClean="0">
              <a:latin typeface="+mj-lt"/>
            </a:endParaRPr>
          </a:p>
          <a:p>
            <a:pPr>
              <a:spcBef>
                <a:spcPts val="200"/>
              </a:spcBef>
              <a:defRPr/>
            </a:pPr>
            <a:r>
              <a:rPr lang="en-US" dirty="0" smtClean="0">
                <a:latin typeface="+mj-lt"/>
              </a:rPr>
              <a:t>Second digit (tens)</a:t>
            </a:r>
          </a:p>
          <a:p>
            <a:pPr lvl="1">
              <a:spcBef>
                <a:spcPts val="200"/>
              </a:spcBef>
              <a:defRPr/>
            </a:pPr>
            <a:r>
              <a:rPr lang="en-US" sz="2400" dirty="0" smtClean="0">
                <a:latin typeface="+mj-lt"/>
              </a:rPr>
              <a:t>Get second digit (Integer from 0 – 9)</a:t>
            </a:r>
          </a:p>
          <a:p>
            <a:pPr lvl="1">
              <a:spcBef>
                <a:spcPts val="200"/>
              </a:spcBef>
              <a:defRPr/>
            </a:pPr>
            <a:r>
              <a:rPr lang="en-US" sz="2400" dirty="0" smtClean="0">
                <a:latin typeface="+mj-lt"/>
              </a:rPr>
              <a:t>If 0, we are done with tens… handle third digit</a:t>
            </a:r>
          </a:p>
          <a:p>
            <a:pPr lvl="1">
              <a:spcBef>
                <a:spcPts val="200"/>
              </a:spcBef>
              <a:defRPr/>
            </a:pPr>
            <a:r>
              <a:rPr lang="en-US" sz="2400" dirty="0" smtClean="0">
                <a:latin typeface="+mj-lt"/>
              </a:rPr>
              <a:t>If 1, … let’s see… eleven, twelve..  Teens.. Not easy!</a:t>
            </a:r>
          </a:p>
          <a:p>
            <a:pPr lvl="2">
              <a:spcBef>
                <a:spcPts val="200"/>
              </a:spcBef>
              <a:defRPr/>
            </a:pPr>
            <a:r>
              <a:rPr lang="en-US" dirty="0" smtClean="0">
                <a:latin typeface="+mj-lt"/>
              </a:rPr>
              <a:t>Let’s look at each possibility left (1x-9x)… </a:t>
            </a:r>
          </a:p>
          <a:p>
            <a:pPr lvl="1">
              <a:spcBef>
                <a:spcPts val="200"/>
              </a:spcBef>
              <a:defRPr/>
            </a:pPr>
            <a:endParaRPr lang="en-US" sz="2400" dirty="0" smtClean="0">
              <a:latin typeface="+mj-lt"/>
            </a:endParaRPr>
          </a:p>
        </p:txBody>
      </p:sp>
      <p:sp>
        <p:nvSpPr>
          <p:cNvPr id="6" name="Slide Number Placeholder 5"/>
          <p:cNvSpPr>
            <a:spLocks noGrp="1"/>
          </p:cNvSpPr>
          <p:nvPr>
            <p:ph type="sldNum" sz="quarter" idx="12"/>
          </p:nvPr>
        </p:nvSpPr>
        <p:spPr/>
        <p:txBody>
          <a:bodyPr/>
          <a:lstStyle/>
          <a:p>
            <a:pPr>
              <a:defRPr/>
            </a:pPr>
            <a:r>
              <a:rPr lang="en-US" smtClean="0"/>
              <a:t>Page </a:t>
            </a:r>
            <a:fld id="{84F6C0C8-D768-445E-94C5-FD48305F52FD}"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Programming Example</a:t>
            </a:r>
          </a:p>
        </p:txBody>
      </p:sp>
      <p:sp>
        <p:nvSpPr>
          <p:cNvPr id="36867" name="Content Placeholder 2"/>
          <p:cNvSpPr>
            <a:spLocks noGrp="1"/>
          </p:cNvSpPr>
          <p:nvPr>
            <p:ph idx="1"/>
          </p:nvPr>
        </p:nvSpPr>
        <p:spPr>
          <a:xfrm>
            <a:off x="304800" y="990600"/>
            <a:ext cx="8458200" cy="2895600"/>
          </a:xfrm>
        </p:spPr>
        <p:txBody>
          <a:bodyPr/>
          <a:lstStyle/>
          <a:p>
            <a:pPr>
              <a:spcBef>
                <a:spcPts val="0"/>
              </a:spcBef>
              <a:defRPr/>
            </a:pPr>
            <a:r>
              <a:rPr lang="en-US" dirty="0" smtClean="0">
                <a:latin typeface="+mj-lt"/>
              </a:rPr>
              <a:t>If second digit is a 0</a:t>
            </a:r>
          </a:p>
          <a:p>
            <a:pPr lvl="1">
              <a:spcBef>
                <a:spcPts val="0"/>
              </a:spcBef>
              <a:defRPr/>
            </a:pPr>
            <a:r>
              <a:rPr lang="en-US" sz="2400" dirty="0" smtClean="0"/>
              <a:t>Get third digit (Integer from 0 – 9)</a:t>
            </a:r>
          </a:p>
          <a:p>
            <a:pPr lvl="1">
              <a:spcBef>
                <a:spcPts val="0"/>
              </a:spcBef>
              <a:defRPr/>
            </a:pPr>
            <a:r>
              <a:rPr lang="en-US" sz="2400" dirty="0" smtClean="0"/>
              <a:t>Get digit name </a:t>
            </a:r>
            <a:r>
              <a:rPr lang="en-US" sz="2400" dirty="0" smtClean="0">
                <a:latin typeface="+mj-lt"/>
              </a:rPr>
              <a:t>(“”, “one”, “two”…) </a:t>
            </a:r>
            <a:r>
              <a:rPr lang="en-US" sz="2400" dirty="0" smtClean="0"/>
              <a:t>… Same as before?</a:t>
            </a:r>
            <a:endParaRPr lang="en-US" sz="2400" dirty="0" smtClean="0">
              <a:latin typeface="+mj-lt"/>
            </a:endParaRPr>
          </a:p>
          <a:p>
            <a:pPr lvl="1">
              <a:spcBef>
                <a:spcPts val="0"/>
              </a:spcBef>
              <a:defRPr/>
            </a:pPr>
            <a:r>
              <a:rPr lang="en-US" sz="2400" dirty="0" smtClean="0">
                <a:latin typeface="+mj-lt"/>
              </a:rPr>
              <a:t>Sounds easy!</a:t>
            </a:r>
          </a:p>
          <a:p>
            <a:pPr>
              <a:spcBef>
                <a:spcPts val="0"/>
              </a:spcBef>
              <a:defRPr/>
            </a:pPr>
            <a:r>
              <a:rPr lang="en-US" dirty="0" smtClean="0">
                <a:latin typeface="+mj-lt"/>
              </a:rPr>
              <a:t>If second digit is a 1</a:t>
            </a:r>
          </a:p>
          <a:p>
            <a:pPr lvl="1">
              <a:spcBef>
                <a:spcPts val="0"/>
              </a:spcBef>
              <a:defRPr/>
            </a:pPr>
            <a:r>
              <a:rPr lang="en-US" sz="2400" dirty="0" smtClean="0"/>
              <a:t>Get third digit (Integer from 0 – 9)</a:t>
            </a:r>
          </a:p>
          <a:p>
            <a:pPr lvl="1">
              <a:spcBef>
                <a:spcPts val="0"/>
              </a:spcBef>
              <a:defRPr/>
            </a:pPr>
            <a:r>
              <a:rPr lang="en-US" sz="2400" dirty="0" smtClean="0"/>
              <a:t>Return a String (“ten”, “eleven”, “twelve”…)</a:t>
            </a:r>
          </a:p>
          <a:p>
            <a:pPr lvl="1">
              <a:spcBef>
                <a:spcPts val="0"/>
              </a:spcBef>
              <a:defRPr/>
            </a:pPr>
            <a:r>
              <a:rPr lang="en-US" sz="2400" dirty="0" smtClean="0"/>
              <a:t>Sounds easy!</a:t>
            </a:r>
          </a:p>
          <a:p>
            <a:pPr>
              <a:spcBef>
                <a:spcPts val="0"/>
              </a:spcBef>
              <a:defRPr/>
            </a:pPr>
            <a:r>
              <a:rPr lang="en-US" dirty="0" smtClean="0"/>
              <a:t>If second digit is a 2-9</a:t>
            </a:r>
          </a:p>
          <a:p>
            <a:pPr lvl="1">
              <a:spcBef>
                <a:spcPts val="0"/>
              </a:spcBef>
              <a:defRPr/>
            </a:pPr>
            <a:r>
              <a:rPr lang="en-US" sz="2400" dirty="0" smtClean="0"/>
              <a:t>Start with string “twenty”, “thirty”, “forty”…</a:t>
            </a:r>
          </a:p>
          <a:p>
            <a:pPr lvl="1">
              <a:spcBef>
                <a:spcPts val="0"/>
              </a:spcBef>
              <a:defRPr/>
            </a:pPr>
            <a:r>
              <a:rPr lang="en-US" sz="2400" dirty="0" smtClean="0"/>
              <a:t>Get third digit (Integer from 0 – 9)</a:t>
            </a:r>
          </a:p>
          <a:p>
            <a:pPr lvl="1">
              <a:spcBef>
                <a:spcPts val="0"/>
              </a:spcBef>
              <a:defRPr/>
            </a:pPr>
            <a:r>
              <a:rPr lang="en-US" sz="2400" dirty="0" smtClean="0"/>
              <a:t>Get digit name (“”, “one”, “two”…)   … Same as before?</a:t>
            </a:r>
          </a:p>
          <a:p>
            <a:pPr lvl="1">
              <a:spcBef>
                <a:spcPts val="0"/>
              </a:spcBef>
              <a:defRPr/>
            </a:pPr>
            <a:r>
              <a:rPr lang="en-US" sz="2400" dirty="0" smtClean="0"/>
              <a:t>Sounds easy!</a:t>
            </a:r>
            <a:endParaRPr lang="en-US" sz="2400" dirty="0" smtClean="0">
              <a:latin typeface="+mj-lt"/>
            </a:endParaRPr>
          </a:p>
        </p:txBody>
      </p:sp>
      <p:sp>
        <p:nvSpPr>
          <p:cNvPr id="6" name="Slide Number Placeholder 5"/>
          <p:cNvSpPr>
            <a:spLocks noGrp="1"/>
          </p:cNvSpPr>
          <p:nvPr>
            <p:ph type="sldNum" sz="quarter" idx="12"/>
          </p:nvPr>
        </p:nvSpPr>
        <p:spPr/>
        <p:txBody>
          <a:bodyPr/>
          <a:lstStyle/>
          <a:p>
            <a:pPr>
              <a:defRPr/>
            </a:pPr>
            <a:r>
              <a:rPr lang="en-US" smtClean="0"/>
              <a:t>Page </a:t>
            </a:r>
            <a:fld id="{85485027-1343-4FDB-AE95-621753D0437F}"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Name the Sub-Tasks</a:t>
            </a:r>
          </a:p>
        </p:txBody>
      </p:sp>
      <p:sp>
        <p:nvSpPr>
          <p:cNvPr id="36867" name="Content Placeholder 2"/>
          <p:cNvSpPr>
            <a:spLocks noGrp="1"/>
          </p:cNvSpPr>
          <p:nvPr>
            <p:ph idx="1"/>
          </p:nvPr>
        </p:nvSpPr>
        <p:spPr>
          <a:xfrm>
            <a:off x="381000" y="1143000"/>
            <a:ext cx="8610600" cy="5029200"/>
          </a:xfrm>
        </p:spPr>
        <p:txBody>
          <a:bodyPr/>
          <a:lstStyle/>
          <a:p>
            <a:pPr>
              <a:spcBef>
                <a:spcPts val="200"/>
              </a:spcBef>
              <a:defRPr/>
            </a:pPr>
            <a:r>
              <a:rPr lang="en-US" dirty="0" smtClean="0">
                <a:latin typeface="Consolas" pitchFamily="49" charset="0"/>
                <a:cs typeface="Consolas" pitchFamily="49" charset="0"/>
              </a:rPr>
              <a:t>digitName</a:t>
            </a:r>
          </a:p>
          <a:p>
            <a:pPr lvl="1">
              <a:spcBef>
                <a:spcPts val="200"/>
              </a:spcBef>
              <a:defRPr/>
            </a:pPr>
            <a:r>
              <a:rPr lang="en-US" dirty="0" smtClean="0"/>
              <a:t>Takes an Integer from 0 – 9</a:t>
            </a:r>
          </a:p>
          <a:p>
            <a:pPr lvl="1">
              <a:spcBef>
                <a:spcPts val="200"/>
              </a:spcBef>
              <a:defRPr/>
            </a:pPr>
            <a:r>
              <a:rPr lang="en-US" dirty="0" smtClean="0"/>
              <a:t>Return a String (“”, “one”, “two”…)</a:t>
            </a:r>
          </a:p>
          <a:p>
            <a:pPr>
              <a:spcBef>
                <a:spcPts val="200"/>
              </a:spcBef>
              <a:defRPr/>
            </a:pPr>
            <a:r>
              <a:rPr lang="en-US" dirty="0" smtClean="0">
                <a:latin typeface="Consolas" pitchFamily="49" charset="0"/>
                <a:cs typeface="Consolas" pitchFamily="49" charset="0"/>
              </a:rPr>
              <a:t>tensName</a:t>
            </a:r>
            <a:r>
              <a:rPr lang="en-US" dirty="0" smtClean="0"/>
              <a:t> </a:t>
            </a:r>
            <a:r>
              <a:rPr lang="en-US" sz="2800" dirty="0" smtClean="0"/>
              <a:t>(second digit &gt;= 20)</a:t>
            </a:r>
            <a:endParaRPr lang="en-US" dirty="0" smtClean="0"/>
          </a:p>
          <a:p>
            <a:pPr lvl="1">
              <a:spcBef>
                <a:spcPts val="200"/>
              </a:spcBef>
              <a:defRPr/>
            </a:pPr>
            <a:r>
              <a:rPr lang="en-US" dirty="0" smtClean="0"/>
              <a:t>Takes an Integer from 0 – 9</a:t>
            </a:r>
          </a:p>
          <a:p>
            <a:pPr lvl="1">
              <a:spcBef>
                <a:spcPts val="200"/>
              </a:spcBef>
              <a:defRPr/>
            </a:pPr>
            <a:r>
              <a:rPr lang="en-US" dirty="0" smtClean="0"/>
              <a:t>Return a String (“twenty”, “thirty”…) plus</a:t>
            </a:r>
          </a:p>
          <a:p>
            <a:pPr lvl="2">
              <a:spcBef>
                <a:spcPts val="200"/>
              </a:spcBef>
              <a:defRPr/>
            </a:pPr>
            <a:r>
              <a:rPr lang="en-US" dirty="0" smtClean="0">
                <a:latin typeface="Consolas" pitchFamily="49" charset="0"/>
                <a:cs typeface="Consolas" pitchFamily="49" charset="0"/>
              </a:rPr>
              <a:t>digitName</a:t>
            </a:r>
            <a:r>
              <a:rPr lang="en-US" dirty="0" smtClean="0">
                <a:cs typeface="Consolas" pitchFamily="49" charset="0"/>
              </a:rPr>
              <a:t>(third digit) </a:t>
            </a:r>
          </a:p>
          <a:p>
            <a:pPr>
              <a:spcBef>
                <a:spcPts val="200"/>
              </a:spcBef>
              <a:defRPr/>
            </a:pPr>
            <a:r>
              <a:rPr lang="en-US" dirty="0" smtClean="0">
                <a:latin typeface="Consolas" pitchFamily="49" charset="0"/>
                <a:cs typeface="Consolas" pitchFamily="49" charset="0"/>
              </a:rPr>
              <a:t>teenName</a:t>
            </a:r>
          </a:p>
          <a:p>
            <a:pPr lvl="1">
              <a:spcBef>
                <a:spcPts val="200"/>
              </a:spcBef>
              <a:defRPr/>
            </a:pPr>
            <a:r>
              <a:rPr lang="en-US" sz="2400" dirty="0" smtClean="0"/>
              <a:t>Takes an Integer from 0 – 9</a:t>
            </a:r>
          </a:p>
          <a:p>
            <a:pPr lvl="1">
              <a:spcBef>
                <a:spcPts val="200"/>
              </a:spcBef>
              <a:defRPr/>
            </a:pPr>
            <a:r>
              <a:rPr lang="en-US" sz="2400" dirty="0" smtClean="0"/>
              <a:t>Return a String (“ten”, “eleven”…)</a:t>
            </a:r>
          </a:p>
          <a:p>
            <a:pPr lvl="1">
              <a:defRPr/>
            </a:pPr>
            <a:endParaRPr lang="en-US" sz="2400" dirty="0" smtClean="0">
              <a:latin typeface="+mj-lt"/>
            </a:endParaRPr>
          </a:p>
        </p:txBody>
      </p:sp>
      <p:sp>
        <p:nvSpPr>
          <p:cNvPr id="6" name="Slide Number Placeholder 5"/>
          <p:cNvSpPr>
            <a:spLocks noGrp="1"/>
          </p:cNvSpPr>
          <p:nvPr>
            <p:ph type="sldNum" sz="quarter" idx="12"/>
          </p:nvPr>
        </p:nvSpPr>
        <p:spPr/>
        <p:txBody>
          <a:bodyPr/>
          <a:lstStyle/>
          <a:p>
            <a:pPr>
              <a:defRPr/>
            </a:pPr>
            <a:r>
              <a:rPr lang="en-US" smtClean="0"/>
              <a:t>Page </a:t>
            </a:r>
            <a:fld id="{A661A8ED-5D69-468F-ADA2-1D0550045A33}"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Write Pseudocode</a:t>
            </a:r>
          </a:p>
        </p:txBody>
      </p:sp>
      <p:sp>
        <p:nvSpPr>
          <p:cNvPr id="6" name="Slide Number Placeholder 5"/>
          <p:cNvSpPr>
            <a:spLocks noGrp="1"/>
          </p:cNvSpPr>
          <p:nvPr>
            <p:ph type="sldNum" sz="quarter" idx="12"/>
          </p:nvPr>
        </p:nvSpPr>
        <p:spPr/>
        <p:txBody>
          <a:bodyPr/>
          <a:lstStyle/>
          <a:p>
            <a:pPr>
              <a:defRPr/>
            </a:pPr>
            <a:r>
              <a:rPr lang="en-US" smtClean="0"/>
              <a:t>Page </a:t>
            </a:r>
            <a:fld id="{BDD858E2-C28D-4D2F-8F97-E04E856085B3}" type="slidenum">
              <a:rPr lang="en-US" smtClean="0"/>
              <a:pPr>
                <a:defRPr/>
              </a:pPr>
              <a:t>34</a:t>
            </a:fld>
            <a:endParaRPr lang="en-US"/>
          </a:p>
        </p:txBody>
      </p:sp>
      <p:sp>
        <p:nvSpPr>
          <p:cNvPr id="44037" name="TextBox 7"/>
          <p:cNvSpPr txBox="1">
            <a:spLocks noChangeArrowheads="1"/>
          </p:cNvSpPr>
          <p:nvPr/>
        </p:nvSpPr>
        <p:spPr bwMode="auto">
          <a:xfrm>
            <a:off x="304800" y="1066800"/>
            <a:ext cx="7543800" cy="5170488"/>
          </a:xfrm>
          <a:prstGeom prst="rect">
            <a:avLst/>
          </a:prstGeom>
          <a:noFill/>
          <a:ln w="9525">
            <a:noFill/>
            <a:miter lim="800000"/>
            <a:headEnd/>
            <a:tailEnd/>
          </a:ln>
        </p:spPr>
        <p:txBody>
          <a:bodyPr>
            <a:spAutoFit/>
          </a:bodyPr>
          <a:lstStyle/>
          <a:p>
            <a:r>
              <a:rPr lang="en-US" sz="2400" b="1">
                <a:latin typeface="Goudy Old Style" pitchFamily="18" charset="0"/>
                <a:cs typeface="Andalus" pitchFamily="2" charset="-78"/>
              </a:rPr>
              <a:t>part = number (The part that still needs to be converted)</a:t>
            </a:r>
          </a:p>
          <a:p>
            <a:r>
              <a:rPr lang="en-US" sz="2400" b="1">
                <a:latin typeface="Goudy Old Style" pitchFamily="18" charset="0"/>
                <a:cs typeface="Andalus" pitchFamily="2" charset="-78"/>
              </a:rPr>
              <a:t>name = "" (The name of the number)</a:t>
            </a:r>
          </a:p>
          <a:p>
            <a:r>
              <a:rPr lang="en-US" sz="2400" b="1">
                <a:latin typeface="Goudy Old Style" pitchFamily="18" charset="0"/>
                <a:cs typeface="Andalus" pitchFamily="2" charset="-78"/>
              </a:rPr>
              <a:t>If part &gt;= 100</a:t>
            </a:r>
          </a:p>
          <a:p>
            <a:r>
              <a:rPr lang="en-US" sz="2400" b="1">
                <a:latin typeface="Goudy Old Style" pitchFamily="18" charset="0"/>
                <a:cs typeface="Andalus" pitchFamily="2" charset="-78"/>
              </a:rPr>
              <a:t>  name = </a:t>
            </a:r>
            <a:r>
              <a:rPr lang="en-US" sz="2400" b="1">
                <a:solidFill>
                  <a:srgbClr val="0033CC"/>
                </a:solidFill>
                <a:latin typeface="Goudy Old Style" pitchFamily="18" charset="0"/>
                <a:cs typeface="Andalus" pitchFamily="2" charset="-78"/>
              </a:rPr>
              <a:t>digitName(part / 100) </a:t>
            </a:r>
            <a:r>
              <a:rPr lang="en-US" sz="2400" b="1">
                <a:latin typeface="Goudy Old Style" pitchFamily="18" charset="0"/>
                <a:cs typeface="Andalus" pitchFamily="2" charset="-78"/>
              </a:rPr>
              <a:t>+ " hundred"</a:t>
            </a:r>
          </a:p>
          <a:p>
            <a:r>
              <a:rPr lang="en-US" sz="2400" b="1">
                <a:latin typeface="Goudy Old Style" pitchFamily="18" charset="0"/>
                <a:cs typeface="Andalus" pitchFamily="2" charset="-78"/>
              </a:rPr>
              <a:t>  Remove hundreds from part.</a:t>
            </a:r>
          </a:p>
          <a:p>
            <a:r>
              <a:rPr lang="en-US" sz="2400" b="1">
                <a:latin typeface="Goudy Old Style" pitchFamily="18" charset="0"/>
                <a:cs typeface="Andalus" pitchFamily="2" charset="-78"/>
              </a:rPr>
              <a:t>If part &gt;= 20</a:t>
            </a:r>
          </a:p>
          <a:p>
            <a:r>
              <a:rPr lang="en-US" sz="2400" b="1">
                <a:latin typeface="Goudy Old Style" pitchFamily="18" charset="0"/>
                <a:cs typeface="Andalus" pitchFamily="2" charset="-78"/>
              </a:rPr>
              <a:t>  Append </a:t>
            </a:r>
            <a:r>
              <a:rPr lang="en-US" sz="2400" b="1">
                <a:solidFill>
                  <a:srgbClr val="0033CC"/>
                </a:solidFill>
                <a:latin typeface="Goudy Old Style" pitchFamily="18" charset="0"/>
                <a:cs typeface="Andalus" pitchFamily="2" charset="-78"/>
              </a:rPr>
              <a:t>tensName(part)</a:t>
            </a:r>
            <a:r>
              <a:rPr lang="en-US" sz="2400" b="1">
                <a:latin typeface="Goudy Old Style" pitchFamily="18" charset="0"/>
                <a:cs typeface="Andalus" pitchFamily="2" charset="-78"/>
              </a:rPr>
              <a:t> to name.</a:t>
            </a:r>
          </a:p>
          <a:p>
            <a:r>
              <a:rPr lang="en-US" sz="2400" b="1">
                <a:latin typeface="Goudy Old Style" pitchFamily="18" charset="0"/>
                <a:cs typeface="Andalus" pitchFamily="2" charset="-78"/>
              </a:rPr>
              <a:t>  Remove tens from part.</a:t>
            </a:r>
          </a:p>
          <a:p>
            <a:r>
              <a:rPr lang="en-US" sz="2400" b="1">
                <a:latin typeface="Goudy Old Style" pitchFamily="18" charset="0"/>
                <a:cs typeface="Andalus" pitchFamily="2" charset="-78"/>
              </a:rPr>
              <a:t>Else if part &gt;= 10</a:t>
            </a:r>
          </a:p>
          <a:p>
            <a:r>
              <a:rPr lang="en-US" sz="2400" b="1">
                <a:latin typeface="Goudy Old Style" pitchFamily="18" charset="0"/>
                <a:cs typeface="Andalus" pitchFamily="2" charset="-78"/>
              </a:rPr>
              <a:t>  Append </a:t>
            </a:r>
            <a:r>
              <a:rPr lang="en-US" sz="2400" b="1">
                <a:solidFill>
                  <a:srgbClr val="0033CC"/>
                </a:solidFill>
                <a:latin typeface="Goudy Old Style" pitchFamily="18" charset="0"/>
                <a:cs typeface="Andalus" pitchFamily="2" charset="-78"/>
              </a:rPr>
              <a:t>teenName(part)</a:t>
            </a:r>
            <a:r>
              <a:rPr lang="en-US" sz="2400" b="1">
                <a:latin typeface="Goudy Old Style" pitchFamily="18" charset="0"/>
                <a:cs typeface="Andalus" pitchFamily="2" charset="-78"/>
              </a:rPr>
              <a:t> to name.</a:t>
            </a:r>
          </a:p>
          <a:p>
            <a:r>
              <a:rPr lang="en-US" sz="2400" b="1">
                <a:latin typeface="Goudy Old Style" pitchFamily="18" charset="0"/>
                <a:cs typeface="Andalus" pitchFamily="2" charset="-78"/>
              </a:rPr>
              <a:t>  part = 0</a:t>
            </a:r>
          </a:p>
          <a:p>
            <a:r>
              <a:rPr lang="en-US" sz="2400" b="1">
                <a:latin typeface="Goudy Old Style" pitchFamily="18" charset="0"/>
                <a:cs typeface="Andalus" pitchFamily="2" charset="-78"/>
              </a:rPr>
              <a:t>If (part &gt; 0)</a:t>
            </a:r>
          </a:p>
          <a:p>
            <a:r>
              <a:rPr lang="en-US" sz="2400" b="1">
                <a:latin typeface="Goudy Old Style" pitchFamily="18" charset="0"/>
                <a:cs typeface="Andalus" pitchFamily="2" charset="-78"/>
              </a:rPr>
              <a:t>  Append </a:t>
            </a:r>
            <a:r>
              <a:rPr lang="en-US" sz="2400" b="1">
                <a:solidFill>
                  <a:srgbClr val="0033CC"/>
                </a:solidFill>
                <a:latin typeface="Goudy Old Style" pitchFamily="18" charset="0"/>
                <a:cs typeface="Andalus" pitchFamily="2" charset="-78"/>
              </a:rPr>
              <a:t>digitName(part)</a:t>
            </a:r>
            <a:r>
              <a:rPr lang="en-US" sz="2400" b="1">
                <a:latin typeface="Goudy Old Style" pitchFamily="18" charset="0"/>
                <a:cs typeface="Andalus" pitchFamily="2" charset="-78"/>
              </a:rPr>
              <a:t> to name.</a:t>
            </a:r>
          </a:p>
          <a:p>
            <a:endParaRPr lang="en-US" b="1">
              <a:latin typeface="Goudy Old Style" pitchFamily="18" charset="0"/>
              <a:cs typeface="Andalus" pitchFamily="2" charset="-78"/>
            </a:endParaRPr>
          </a:p>
        </p:txBody>
      </p:sp>
      <p:sp>
        <p:nvSpPr>
          <p:cNvPr id="44038" name="TextBox 6"/>
          <p:cNvSpPr txBox="1">
            <a:spLocks noChangeArrowheads="1"/>
          </p:cNvSpPr>
          <p:nvPr/>
        </p:nvSpPr>
        <p:spPr bwMode="auto">
          <a:xfrm>
            <a:off x="4953000" y="2667000"/>
            <a:ext cx="3733800" cy="708025"/>
          </a:xfrm>
          <a:prstGeom prst="rect">
            <a:avLst/>
          </a:prstGeom>
          <a:solidFill>
            <a:srgbClr val="FFDC47"/>
          </a:solidFill>
          <a:ln w="9525">
            <a:noFill/>
            <a:miter lim="800000"/>
            <a:headEnd/>
            <a:tailEnd/>
          </a:ln>
        </p:spPr>
        <p:txBody>
          <a:bodyPr>
            <a:spAutoFit/>
          </a:bodyPr>
          <a:lstStyle/>
          <a:p>
            <a:r>
              <a:rPr lang="en-US" sz="2000"/>
              <a:t>Identify methods that we can use (or re-use!) to do the work.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Plan The Methods</a:t>
            </a:r>
          </a:p>
        </p:txBody>
      </p:sp>
      <p:sp>
        <p:nvSpPr>
          <p:cNvPr id="36867" name="Content Placeholder 2"/>
          <p:cNvSpPr>
            <a:spLocks noGrp="1"/>
          </p:cNvSpPr>
          <p:nvPr>
            <p:ph idx="1"/>
          </p:nvPr>
        </p:nvSpPr>
        <p:spPr>
          <a:xfrm>
            <a:off x="381000" y="1143000"/>
            <a:ext cx="8610600" cy="5029200"/>
          </a:xfrm>
        </p:spPr>
        <p:txBody>
          <a:bodyPr/>
          <a:lstStyle/>
          <a:p>
            <a:pPr>
              <a:defRPr/>
            </a:pPr>
            <a:r>
              <a:rPr lang="en-US" dirty="0" smtClean="0">
                <a:cs typeface="Consolas" pitchFamily="49" charset="0"/>
              </a:rPr>
              <a:t>Decide on name, parameter(s) and types and return type</a:t>
            </a:r>
          </a:p>
          <a:p>
            <a:pPr>
              <a:defRPr/>
            </a:pPr>
            <a:r>
              <a:rPr lang="en-US" dirty="0" smtClean="0">
                <a:latin typeface="Consolas" pitchFamily="49" charset="0"/>
                <a:cs typeface="Consolas" pitchFamily="49" charset="0"/>
              </a:rPr>
              <a:t>String digitName (int number)</a:t>
            </a:r>
          </a:p>
          <a:p>
            <a:pPr lvl="1">
              <a:defRPr/>
            </a:pPr>
            <a:r>
              <a:rPr lang="en-US" dirty="0" smtClean="0"/>
              <a:t>Return a String (“”, “one”, “two”…)</a:t>
            </a:r>
          </a:p>
          <a:p>
            <a:pPr>
              <a:defRPr/>
            </a:pPr>
            <a:r>
              <a:rPr lang="en-US" dirty="0" smtClean="0">
                <a:latin typeface="Consolas" pitchFamily="49" charset="0"/>
                <a:cs typeface="Consolas" pitchFamily="49" charset="0"/>
              </a:rPr>
              <a:t>String tensName (int number)</a:t>
            </a:r>
          </a:p>
          <a:p>
            <a:pPr lvl="1">
              <a:defRPr/>
            </a:pPr>
            <a:r>
              <a:rPr lang="en-US" dirty="0" smtClean="0"/>
              <a:t>Return a String (“twenty”, “thirty”…) plus</a:t>
            </a:r>
          </a:p>
          <a:p>
            <a:pPr lvl="2">
              <a:defRPr/>
            </a:pPr>
            <a:r>
              <a:rPr lang="en-US" dirty="0" smtClean="0"/>
              <a:t>Return from </a:t>
            </a:r>
            <a:r>
              <a:rPr lang="en-US" dirty="0" smtClean="0">
                <a:latin typeface="Consolas" pitchFamily="49" charset="0"/>
                <a:cs typeface="Consolas" pitchFamily="49" charset="0"/>
              </a:rPr>
              <a:t>digitName</a:t>
            </a:r>
            <a:r>
              <a:rPr lang="en-US" dirty="0" smtClean="0"/>
              <a:t>(thirdDigit)</a:t>
            </a:r>
          </a:p>
          <a:p>
            <a:pPr>
              <a:defRPr/>
            </a:pPr>
            <a:r>
              <a:rPr lang="en-US" dirty="0" smtClean="0">
                <a:latin typeface="Consolas" pitchFamily="49" charset="0"/>
                <a:cs typeface="Consolas" pitchFamily="49" charset="0"/>
              </a:rPr>
              <a:t>String teenName (int number)</a:t>
            </a:r>
          </a:p>
          <a:p>
            <a:pPr lvl="1">
              <a:defRPr/>
            </a:pPr>
            <a:r>
              <a:rPr lang="en-US" dirty="0" smtClean="0"/>
              <a:t>Return a String (“ten”, “eleven”…)</a:t>
            </a:r>
          </a:p>
          <a:p>
            <a:pPr lvl="1">
              <a:defRPr/>
            </a:pPr>
            <a:endParaRPr lang="en-US" sz="2400" dirty="0" smtClean="0">
              <a:latin typeface="+mj-lt"/>
            </a:endParaRPr>
          </a:p>
        </p:txBody>
      </p:sp>
      <p:sp>
        <p:nvSpPr>
          <p:cNvPr id="6" name="Slide Number Placeholder 5"/>
          <p:cNvSpPr>
            <a:spLocks noGrp="1"/>
          </p:cNvSpPr>
          <p:nvPr>
            <p:ph type="sldNum" sz="quarter" idx="12"/>
          </p:nvPr>
        </p:nvSpPr>
        <p:spPr/>
        <p:txBody>
          <a:bodyPr/>
          <a:lstStyle/>
          <a:p>
            <a:pPr>
              <a:defRPr/>
            </a:pPr>
            <a:r>
              <a:rPr lang="en-US" smtClean="0"/>
              <a:t>Page </a:t>
            </a:r>
            <a:fld id="{75C4BC5E-6167-4E41-B94B-5ABF9B80D50C}"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7"/>
          <p:cNvPicPr>
            <a:picLocks noChangeAspect="1" noChangeArrowheads="1"/>
          </p:cNvPicPr>
          <p:nvPr/>
        </p:nvPicPr>
        <p:blipFill>
          <a:blip r:embed="rId2" cstate="print"/>
          <a:srcRect/>
          <a:stretch>
            <a:fillRect/>
          </a:stretch>
        </p:blipFill>
        <p:spPr bwMode="auto">
          <a:xfrm>
            <a:off x="304800" y="979488"/>
            <a:ext cx="6964363" cy="2068512"/>
          </a:xfrm>
          <a:prstGeom prst="rect">
            <a:avLst/>
          </a:prstGeom>
          <a:noFill/>
          <a:ln w="9525">
            <a:noFill/>
            <a:miter lim="800000"/>
            <a:headEnd/>
            <a:tailEnd/>
          </a:ln>
        </p:spPr>
      </p:pic>
      <p:pic>
        <p:nvPicPr>
          <p:cNvPr id="46083" name="Picture 8"/>
          <p:cNvPicPr>
            <a:picLocks noChangeAspect="1" noChangeArrowheads="1"/>
          </p:cNvPicPr>
          <p:nvPr/>
        </p:nvPicPr>
        <p:blipFill>
          <a:blip r:embed="rId3" cstate="print"/>
          <a:srcRect b="95042"/>
          <a:stretch>
            <a:fillRect/>
          </a:stretch>
        </p:blipFill>
        <p:spPr bwMode="auto">
          <a:xfrm>
            <a:off x="304800" y="2971800"/>
            <a:ext cx="4953000" cy="228600"/>
          </a:xfrm>
          <a:prstGeom prst="rect">
            <a:avLst/>
          </a:prstGeom>
          <a:noFill/>
          <a:ln w="9525">
            <a:noFill/>
            <a:miter lim="800000"/>
            <a:headEnd/>
            <a:tailEnd/>
          </a:ln>
        </p:spPr>
      </p:pic>
      <p:sp>
        <p:nvSpPr>
          <p:cNvPr id="46084" name="Title 1"/>
          <p:cNvSpPr>
            <a:spLocks noGrp="1"/>
          </p:cNvSpPr>
          <p:nvPr>
            <p:ph type="title"/>
          </p:nvPr>
        </p:nvSpPr>
        <p:spPr>
          <a:xfrm>
            <a:off x="1752600" y="274638"/>
            <a:ext cx="7162800" cy="715962"/>
          </a:xfrm>
        </p:spPr>
        <p:txBody>
          <a:bodyPr/>
          <a:lstStyle/>
          <a:p>
            <a:r>
              <a:rPr lang="en-US" sz="3400" smtClean="0"/>
              <a:t>Convert to Java:  </a:t>
            </a:r>
            <a:r>
              <a:rPr lang="en-US" sz="3400" smtClean="0">
                <a:latin typeface="Consolas" pitchFamily="49" charset="0"/>
                <a:cs typeface="Consolas" pitchFamily="49" charset="0"/>
              </a:rPr>
              <a:t>intName</a:t>
            </a:r>
            <a:r>
              <a:rPr lang="en-US" sz="3400" smtClean="0"/>
              <a:t> method</a:t>
            </a:r>
          </a:p>
        </p:txBody>
      </p:sp>
      <p:sp>
        <p:nvSpPr>
          <p:cNvPr id="6" name="Slide Number Placeholder 5"/>
          <p:cNvSpPr>
            <a:spLocks noGrp="1"/>
          </p:cNvSpPr>
          <p:nvPr>
            <p:ph type="sldNum" sz="quarter" idx="12"/>
          </p:nvPr>
        </p:nvSpPr>
        <p:spPr/>
        <p:txBody>
          <a:bodyPr/>
          <a:lstStyle/>
          <a:p>
            <a:pPr>
              <a:defRPr/>
            </a:pPr>
            <a:r>
              <a:rPr lang="en-US" smtClean="0"/>
              <a:t>Page </a:t>
            </a:r>
            <a:fld id="{AF3574C4-F17F-4DA1-930D-CDC041DD121E}" type="slidenum">
              <a:rPr lang="en-US" smtClean="0"/>
              <a:pPr>
                <a:defRPr/>
              </a:pPr>
              <a:t>36</a:t>
            </a:fld>
            <a:endParaRPr lang="en-US"/>
          </a:p>
        </p:txBody>
      </p:sp>
      <p:pic>
        <p:nvPicPr>
          <p:cNvPr id="46087" name="Picture 8"/>
          <p:cNvPicPr>
            <a:picLocks noChangeAspect="1" noChangeArrowheads="1"/>
          </p:cNvPicPr>
          <p:nvPr/>
        </p:nvPicPr>
        <p:blipFill>
          <a:blip r:embed="rId3" cstate="print"/>
          <a:srcRect t="8929"/>
          <a:stretch>
            <a:fillRect/>
          </a:stretch>
        </p:blipFill>
        <p:spPr bwMode="auto">
          <a:xfrm>
            <a:off x="3962400" y="2819400"/>
            <a:ext cx="4583113" cy="3886200"/>
          </a:xfrm>
          <a:prstGeom prst="rect">
            <a:avLst/>
          </a:prstGeom>
          <a:noFill/>
          <a:ln w="9525">
            <a:noFill/>
            <a:miter lim="800000"/>
            <a:headEnd/>
            <a:tailEnd/>
          </a:ln>
        </p:spPr>
      </p:pic>
      <p:sp>
        <p:nvSpPr>
          <p:cNvPr id="10" name="Content Placeholder 2"/>
          <p:cNvSpPr>
            <a:spLocks noGrp="1"/>
          </p:cNvSpPr>
          <p:nvPr>
            <p:ph idx="1"/>
          </p:nvPr>
        </p:nvSpPr>
        <p:spPr>
          <a:xfrm>
            <a:off x="228600" y="3352800"/>
            <a:ext cx="3657600" cy="2819400"/>
          </a:xfrm>
        </p:spPr>
        <p:txBody>
          <a:bodyPr/>
          <a:lstStyle/>
          <a:p>
            <a:pPr>
              <a:spcBef>
                <a:spcPts val="200"/>
              </a:spcBef>
              <a:defRPr/>
            </a:pPr>
            <a:r>
              <a:rPr lang="en-US" sz="2800" dirty="0" smtClean="0"/>
              <a:t>main calls </a:t>
            </a:r>
            <a:r>
              <a:rPr lang="en-US" sz="2800" dirty="0" smtClean="0">
                <a:latin typeface="Consolas" pitchFamily="49" charset="0"/>
                <a:cs typeface="Consolas" pitchFamily="49" charset="0"/>
              </a:rPr>
              <a:t>intName</a:t>
            </a:r>
          </a:p>
          <a:p>
            <a:pPr lvl="1">
              <a:spcBef>
                <a:spcPts val="200"/>
              </a:spcBef>
              <a:defRPr/>
            </a:pPr>
            <a:r>
              <a:rPr lang="en-US" sz="2400" dirty="0" smtClean="0"/>
              <a:t>Does all the work</a:t>
            </a:r>
          </a:p>
          <a:p>
            <a:pPr lvl="1">
              <a:spcBef>
                <a:spcPts val="200"/>
              </a:spcBef>
              <a:defRPr/>
            </a:pPr>
            <a:r>
              <a:rPr lang="en-US" sz="2400" dirty="0" smtClean="0"/>
              <a:t>Returns a String</a:t>
            </a:r>
          </a:p>
          <a:p>
            <a:pPr>
              <a:spcBef>
                <a:spcPts val="200"/>
              </a:spcBef>
              <a:defRPr/>
            </a:pPr>
            <a:r>
              <a:rPr lang="en-US" sz="2800" dirty="0" smtClean="0"/>
              <a:t>Uses methods:</a:t>
            </a:r>
          </a:p>
          <a:p>
            <a:pPr lvl="1">
              <a:spcBef>
                <a:spcPts val="200"/>
              </a:spcBef>
              <a:defRPr/>
            </a:pPr>
            <a:r>
              <a:rPr lang="en-US" sz="2400" dirty="0" smtClean="0">
                <a:latin typeface="Consolas" pitchFamily="49" charset="0"/>
                <a:cs typeface="Consolas" pitchFamily="49" charset="0"/>
              </a:rPr>
              <a:t>tensName</a:t>
            </a:r>
          </a:p>
          <a:p>
            <a:pPr lvl="1">
              <a:spcBef>
                <a:spcPts val="200"/>
              </a:spcBef>
              <a:defRPr/>
            </a:pPr>
            <a:r>
              <a:rPr lang="en-US" sz="2400" dirty="0" smtClean="0">
                <a:latin typeface="Consolas" pitchFamily="49" charset="0"/>
                <a:cs typeface="Consolas" pitchFamily="49" charset="0"/>
              </a:rPr>
              <a:t>teenName</a:t>
            </a:r>
          </a:p>
          <a:p>
            <a:pPr lvl="1">
              <a:spcBef>
                <a:spcPts val="200"/>
              </a:spcBef>
              <a:defRPr/>
            </a:pPr>
            <a:r>
              <a:rPr lang="en-US" sz="2400" dirty="0" smtClean="0">
                <a:latin typeface="Consolas" pitchFamily="49" charset="0"/>
                <a:cs typeface="Consolas" pitchFamily="49" charset="0"/>
              </a:rPr>
              <a:t>digitName</a:t>
            </a:r>
          </a:p>
          <a:p>
            <a:pPr lvl="1">
              <a:defRPr/>
            </a:pPr>
            <a:endParaRPr lang="en-US" sz="2000" dirty="0" smtClean="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600200" y="274638"/>
            <a:ext cx="7315200" cy="715962"/>
          </a:xfrm>
        </p:spPr>
        <p:txBody>
          <a:bodyPr/>
          <a:lstStyle/>
          <a:p>
            <a:r>
              <a:rPr lang="en-US" sz="3400" smtClean="0">
                <a:latin typeface="Consolas" pitchFamily="49" charset="0"/>
                <a:cs typeface="Consolas" pitchFamily="49" charset="0"/>
              </a:rPr>
              <a:t>digitName, teenName, tensName </a:t>
            </a:r>
          </a:p>
        </p:txBody>
      </p:sp>
      <p:sp>
        <p:nvSpPr>
          <p:cNvPr id="6" name="Slide Number Placeholder 5"/>
          <p:cNvSpPr>
            <a:spLocks noGrp="1"/>
          </p:cNvSpPr>
          <p:nvPr>
            <p:ph type="sldNum" sz="quarter" idx="12"/>
          </p:nvPr>
        </p:nvSpPr>
        <p:spPr/>
        <p:txBody>
          <a:bodyPr/>
          <a:lstStyle/>
          <a:p>
            <a:pPr>
              <a:defRPr/>
            </a:pPr>
            <a:r>
              <a:rPr lang="en-US" smtClean="0"/>
              <a:t>Page </a:t>
            </a:r>
            <a:fld id="{6F1ED1CF-1F41-47C0-8BCE-6A41A962D408}" type="slidenum">
              <a:rPr lang="en-US" smtClean="0"/>
              <a:pPr>
                <a:defRPr/>
              </a:pPr>
              <a:t>37</a:t>
            </a:fld>
            <a:endParaRPr lang="en-US"/>
          </a:p>
        </p:txBody>
      </p:sp>
      <p:pic>
        <p:nvPicPr>
          <p:cNvPr id="47109" name="Picture 3"/>
          <p:cNvPicPr>
            <a:picLocks noChangeAspect="1" noChangeArrowheads="1"/>
          </p:cNvPicPr>
          <p:nvPr/>
        </p:nvPicPr>
        <p:blipFill>
          <a:blip r:embed="rId2" cstate="print"/>
          <a:srcRect/>
          <a:stretch>
            <a:fillRect/>
          </a:stretch>
        </p:blipFill>
        <p:spPr bwMode="auto">
          <a:xfrm>
            <a:off x="304800" y="1143000"/>
            <a:ext cx="4752975" cy="2847975"/>
          </a:xfrm>
          <a:prstGeom prst="rect">
            <a:avLst/>
          </a:prstGeom>
          <a:noFill/>
          <a:ln w="9525">
            <a:noFill/>
            <a:miter lim="800000"/>
            <a:headEnd/>
            <a:tailEnd/>
          </a:ln>
        </p:spPr>
      </p:pic>
      <p:pic>
        <p:nvPicPr>
          <p:cNvPr id="47110" name="Picture 4"/>
          <p:cNvPicPr>
            <a:picLocks noChangeAspect="1" noChangeArrowheads="1"/>
          </p:cNvPicPr>
          <p:nvPr/>
        </p:nvPicPr>
        <p:blipFill>
          <a:blip r:embed="rId3" cstate="print"/>
          <a:srcRect/>
          <a:stretch>
            <a:fillRect/>
          </a:stretch>
        </p:blipFill>
        <p:spPr bwMode="auto">
          <a:xfrm>
            <a:off x="1828800" y="2209800"/>
            <a:ext cx="4972050" cy="3076575"/>
          </a:xfrm>
          <a:prstGeom prst="rect">
            <a:avLst/>
          </a:prstGeom>
          <a:noFill/>
          <a:ln w="9525">
            <a:noFill/>
            <a:miter lim="800000"/>
            <a:headEnd/>
            <a:tailEnd/>
          </a:ln>
        </p:spPr>
      </p:pic>
      <p:pic>
        <p:nvPicPr>
          <p:cNvPr id="47111" name="Picture 5"/>
          <p:cNvPicPr>
            <a:picLocks noChangeAspect="1" noChangeArrowheads="1"/>
          </p:cNvPicPr>
          <p:nvPr/>
        </p:nvPicPr>
        <p:blipFill>
          <a:blip r:embed="rId4" cstate="print"/>
          <a:srcRect/>
          <a:stretch>
            <a:fillRect/>
          </a:stretch>
        </p:blipFill>
        <p:spPr bwMode="auto">
          <a:xfrm>
            <a:off x="4057650" y="3581400"/>
            <a:ext cx="5086350" cy="2609850"/>
          </a:xfrm>
          <a:prstGeom prst="rect">
            <a:avLst/>
          </a:prstGeom>
          <a:noFill/>
          <a:ln w="9525">
            <a:noFill/>
            <a:miter lim="800000"/>
            <a:headEnd/>
            <a:tailEnd/>
          </a:ln>
        </p:spPr>
      </p:pic>
      <p:pic>
        <p:nvPicPr>
          <p:cNvPr id="47112" name="Picture 6"/>
          <p:cNvPicPr>
            <a:picLocks noChangeAspect="1" noChangeArrowheads="1"/>
          </p:cNvPicPr>
          <p:nvPr/>
        </p:nvPicPr>
        <p:blipFill>
          <a:blip r:embed="rId5" cstate="print"/>
          <a:srcRect/>
          <a:stretch>
            <a:fillRect/>
          </a:stretch>
        </p:blipFill>
        <p:spPr bwMode="auto">
          <a:xfrm>
            <a:off x="228600" y="5410200"/>
            <a:ext cx="3848100" cy="8953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3600" smtClean="0"/>
              <a:t>Programming Tips</a:t>
            </a:r>
          </a:p>
        </p:txBody>
      </p:sp>
      <p:sp>
        <p:nvSpPr>
          <p:cNvPr id="48131" name="Content Placeholder 7"/>
          <p:cNvSpPr>
            <a:spLocks noGrp="1"/>
          </p:cNvSpPr>
          <p:nvPr>
            <p:ph idx="1"/>
          </p:nvPr>
        </p:nvSpPr>
        <p:spPr>
          <a:xfrm>
            <a:off x="304800" y="1066800"/>
            <a:ext cx="8610600" cy="5105400"/>
          </a:xfrm>
        </p:spPr>
        <p:txBody>
          <a:bodyPr/>
          <a:lstStyle/>
          <a:p>
            <a:pPr>
              <a:spcBef>
                <a:spcPts val="200"/>
              </a:spcBef>
            </a:pPr>
            <a:r>
              <a:rPr lang="en-US" sz="2800" smtClean="0"/>
              <a:t>Keep methods short</a:t>
            </a:r>
          </a:p>
          <a:p>
            <a:pPr lvl="1">
              <a:spcBef>
                <a:spcPts val="200"/>
              </a:spcBef>
            </a:pPr>
            <a:r>
              <a:rPr lang="en-US" sz="2400" smtClean="0"/>
              <a:t>Generally one screen</a:t>
            </a:r>
          </a:p>
          <a:p>
            <a:pPr lvl="1">
              <a:spcBef>
                <a:spcPts val="200"/>
              </a:spcBef>
            </a:pPr>
            <a:r>
              <a:rPr lang="en-US" sz="2400" smtClean="0"/>
              <a:t>Break into ‘sub’ methods if code is too long</a:t>
            </a:r>
          </a:p>
          <a:p>
            <a:pPr>
              <a:spcBef>
                <a:spcPts val="200"/>
              </a:spcBef>
            </a:pPr>
            <a:r>
              <a:rPr lang="en-US" sz="2800" smtClean="0"/>
              <a:t>Trace your methods</a:t>
            </a:r>
          </a:p>
          <a:p>
            <a:pPr>
              <a:spcBef>
                <a:spcPts val="200"/>
              </a:spcBef>
            </a:pPr>
            <a:endParaRPr lang="en-US" sz="2800" smtClean="0"/>
          </a:p>
          <a:p>
            <a:pPr>
              <a:spcBef>
                <a:spcPts val="200"/>
              </a:spcBef>
              <a:buFont typeface="Wingdings" pitchFamily="2" charset="2"/>
              <a:buNone/>
            </a:pPr>
            <a:endParaRPr lang="en-US" sz="2800" smtClean="0"/>
          </a:p>
          <a:p>
            <a:pPr>
              <a:spcBef>
                <a:spcPts val="200"/>
              </a:spcBef>
            </a:pPr>
            <a:endParaRPr lang="en-US" sz="2800" smtClean="0"/>
          </a:p>
          <a:p>
            <a:pPr>
              <a:spcBef>
                <a:spcPts val="200"/>
              </a:spcBef>
            </a:pPr>
            <a:r>
              <a:rPr lang="en-US" sz="2800" smtClean="0"/>
              <a:t>Use Stubs as you write larger programs</a:t>
            </a:r>
          </a:p>
          <a:p>
            <a:pPr lvl="1">
              <a:spcBef>
                <a:spcPts val="200"/>
              </a:spcBef>
            </a:pPr>
            <a:r>
              <a:rPr lang="en-US" sz="2400" smtClean="0"/>
              <a:t>Unfinished methods that return a ‘dummy’ value</a:t>
            </a:r>
          </a:p>
        </p:txBody>
      </p:sp>
      <p:sp>
        <p:nvSpPr>
          <p:cNvPr id="6" name="Slide Number Placeholder 5"/>
          <p:cNvSpPr>
            <a:spLocks noGrp="1"/>
          </p:cNvSpPr>
          <p:nvPr>
            <p:ph type="sldNum" sz="quarter" idx="12"/>
          </p:nvPr>
        </p:nvSpPr>
        <p:spPr/>
        <p:txBody>
          <a:bodyPr/>
          <a:lstStyle/>
          <a:p>
            <a:pPr>
              <a:defRPr/>
            </a:pPr>
            <a:r>
              <a:rPr lang="en-US" smtClean="0"/>
              <a:t>Page </a:t>
            </a:r>
            <a:fld id="{2BF76A40-AE16-4268-96C0-A73CBA2EBAD9}" type="slidenum">
              <a:rPr lang="en-US" smtClean="0"/>
              <a:pPr>
                <a:defRPr/>
              </a:pPr>
              <a:t>38</a:t>
            </a:fld>
            <a:endParaRPr lang="en-US"/>
          </a:p>
        </p:txBody>
      </p:sp>
      <p:pic>
        <p:nvPicPr>
          <p:cNvPr id="48134" name="Picture 7"/>
          <p:cNvPicPr>
            <a:picLocks noChangeAspect="1" noChangeArrowheads="1"/>
          </p:cNvPicPr>
          <p:nvPr/>
        </p:nvPicPr>
        <p:blipFill>
          <a:blip r:embed="rId2" cstate="print"/>
          <a:srcRect/>
          <a:stretch>
            <a:fillRect/>
          </a:stretch>
        </p:blipFill>
        <p:spPr bwMode="auto">
          <a:xfrm>
            <a:off x="4205288" y="2505075"/>
            <a:ext cx="3629025" cy="781050"/>
          </a:xfrm>
          <a:prstGeom prst="rect">
            <a:avLst/>
          </a:prstGeom>
          <a:noFill/>
          <a:ln w="9525">
            <a:noFill/>
            <a:miter lim="800000"/>
            <a:headEnd/>
            <a:tailEnd/>
          </a:ln>
        </p:spPr>
      </p:pic>
      <p:pic>
        <p:nvPicPr>
          <p:cNvPr id="48135" name="Picture 8"/>
          <p:cNvPicPr>
            <a:picLocks noChangeAspect="1" noChangeArrowheads="1"/>
          </p:cNvPicPr>
          <p:nvPr/>
        </p:nvPicPr>
        <p:blipFill>
          <a:blip r:embed="rId3" cstate="print"/>
          <a:srcRect/>
          <a:stretch>
            <a:fillRect/>
          </a:stretch>
        </p:blipFill>
        <p:spPr bwMode="auto">
          <a:xfrm>
            <a:off x="4572000" y="3276600"/>
            <a:ext cx="3629025" cy="762000"/>
          </a:xfrm>
          <a:prstGeom prst="rect">
            <a:avLst/>
          </a:prstGeom>
          <a:noFill/>
          <a:ln w="9525">
            <a:noFill/>
            <a:miter lim="800000"/>
            <a:headEnd/>
            <a:tailEnd/>
          </a:ln>
        </p:spPr>
      </p:pic>
      <p:sp>
        <p:nvSpPr>
          <p:cNvPr id="10" name="Content Placeholder 2"/>
          <p:cNvSpPr txBox="1">
            <a:spLocks/>
          </p:cNvSpPr>
          <p:nvPr/>
        </p:nvSpPr>
        <p:spPr bwMode="auto">
          <a:xfrm>
            <a:off x="3200400" y="5181600"/>
            <a:ext cx="5486400" cy="1219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String digitName(int digit)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"mumble";</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pic>
        <p:nvPicPr>
          <p:cNvPr id="48137" name="Picture 9"/>
          <p:cNvPicPr>
            <a:picLocks noChangeAspect="1" noChangeArrowheads="1"/>
          </p:cNvPicPr>
          <p:nvPr/>
        </p:nvPicPr>
        <p:blipFill>
          <a:blip r:embed="rId4" cstate="print"/>
          <a:srcRect/>
          <a:stretch>
            <a:fillRect/>
          </a:stretch>
        </p:blipFill>
        <p:spPr bwMode="auto">
          <a:xfrm>
            <a:off x="381000" y="4953000"/>
            <a:ext cx="2628900" cy="13906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52600" y="274638"/>
            <a:ext cx="7162800" cy="715962"/>
          </a:xfrm>
        </p:spPr>
        <p:txBody>
          <a:bodyPr/>
          <a:lstStyle/>
          <a:p>
            <a:r>
              <a:rPr lang="en-US" sz="3600" smtClean="0"/>
              <a:t>5.7  Variable Scope</a:t>
            </a:r>
          </a:p>
        </p:txBody>
      </p:sp>
      <p:sp>
        <p:nvSpPr>
          <p:cNvPr id="6" name="Slide Number Placeholder 5"/>
          <p:cNvSpPr>
            <a:spLocks noGrp="1"/>
          </p:cNvSpPr>
          <p:nvPr>
            <p:ph type="sldNum" sz="quarter" idx="12"/>
          </p:nvPr>
        </p:nvSpPr>
        <p:spPr/>
        <p:txBody>
          <a:bodyPr/>
          <a:lstStyle/>
          <a:p>
            <a:pPr>
              <a:defRPr/>
            </a:pPr>
            <a:r>
              <a:rPr lang="en-US" smtClean="0"/>
              <a:t>Page </a:t>
            </a:r>
            <a:fld id="{1EB57C39-8007-4626-85C2-3480B71433F8}" type="slidenum">
              <a:rPr lang="en-US" smtClean="0"/>
              <a:pPr>
                <a:defRPr/>
              </a:pPr>
              <a:t>39</a:t>
            </a:fld>
            <a:endParaRPr lang="en-US"/>
          </a:p>
        </p:txBody>
      </p:sp>
      <p:sp>
        <p:nvSpPr>
          <p:cNvPr id="49157" name="Content Placeholder 2"/>
          <p:cNvSpPr>
            <a:spLocks noGrp="1"/>
          </p:cNvSpPr>
          <p:nvPr>
            <p:ph idx="1"/>
          </p:nvPr>
        </p:nvSpPr>
        <p:spPr>
          <a:xfrm>
            <a:off x="381000" y="1295400"/>
            <a:ext cx="8458200" cy="2133600"/>
          </a:xfrm>
        </p:spPr>
        <p:txBody>
          <a:bodyPr/>
          <a:lstStyle/>
          <a:p>
            <a:pPr>
              <a:spcBef>
                <a:spcPts val="200"/>
              </a:spcBef>
            </a:pPr>
            <a:r>
              <a:rPr lang="en-US" sz="2800" smtClean="0"/>
              <a:t>Variables can be declared:</a:t>
            </a:r>
          </a:p>
          <a:p>
            <a:pPr lvl="1">
              <a:spcBef>
                <a:spcPts val="200"/>
              </a:spcBef>
            </a:pPr>
            <a:r>
              <a:rPr lang="en-US" sz="2400" smtClean="0"/>
              <a:t>Inside a method</a:t>
            </a:r>
          </a:p>
          <a:p>
            <a:pPr lvl="2">
              <a:spcBef>
                <a:spcPts val="200"/>
              </a:spcBef>
            </a:pPr>
            <a:r>
              <a:rPr lang="en-US" smtClean="0"/>
              <a:t>Known as ‘local variables’</a:t>
            </a:r>
          </a:p>
          <a:p>
            <a:pPr lvl="2">
              <a:spcBef>
                <a:spcPts val="200"/>
              </a:spcBef>
            </a:pPr>
            <a:r>
              <a:rPr lang="en-US" smtClean="0"/>
              <a:t>Only available inside this method</a:t>
            </a:r>
          </a:p>
          <a:p>
            <a:pPr lvl="2">
              <a:spcBef>
                <a:spcPts val="200"/>
              </a:spcBef>
            </a:pPr>
            <a:r>
              <a:rPr lang="en-US" smtClean="0"/>
              <a:t>Parameter variables are like local variables </a:t>
            </a:r>
            <a:endParaRPr lang="en-US" sz="2000" smtClean="0"/>
          </a:p>
          <a:p>
            <a:pPr lvl="1">
              <a:spcBef>
                <a:spcPts val="200"/>
              </a:spcBef>
            </a:pPr>
            <a:r>
              <a:rPr lang="en-US" sz="2400" smtClean="0"/>
              <a:t>Inside a block of code  </a:t>
            </a:r>
            <a:r>
              <a:rPr lang="en-US" sz="2400" smtClean="0">
                <a:latin typeface="Consolas" pitchFamily="49" charset="0"/>
                <a:cs typeface="Consolas" pitchFamily="49" charset="0"/>
              </a:rPr>
              <a:t>{   }</a:t>
            </a:r>
          </a:p>
          <a:p>
            <a:pPr lvl="2">
              <a:spcBef>
                <a:spcPts val="200"/>
              </a:spcBef>
            </a:pPr>
            <a:r>
              <a:rPr lang="en-US" smtClean="0"/>
              <a:t>Sometimes called ‘block scope’</a:t>
            </a:r>
          </a:p>
          <a:p>
            <a:pPr lvl="2">
              <a:spcBef>
                <a:spcPts val="200"/>
              </a:spcBef>
            </a:pPr>
            <a:r>
              <a:rPr lang="en-US" smtClean="0"/>
              <a:t>If declared inside block { ends at end of block }</a:t>
            </a:r>
          </a:p>
          <a:p>
            <a:pPr lvl="1">
              <a:spcBef>
                <a:spcPts val="200"/>
              </a:spcBef>
            </a:pPr>
            <a:r>
              <a:rPr lang="en-US" sz="2400" smtClean="0"/>
              <a:t>Outside of a method</a:t>
            </a:r>
          </a:p>
          <a:p>
            <a:pPr lvl="2">
              <a:spcBef>
                <a:spcPts val="200"/>
              </a:spcBef>
            </a:pPr>
            <a:r>
              <a:rPr lang="en-US" smtClean="0"/>
              <a:t>Sometimes called ‘global scope’</a:t>
            </a:r>
          </a:p>
          <a:p>
            <a:pPr lvl="2">
              <a:spcBef>
                <a:spcPts val="200"/>
              </a:spcBef>
            </a:pPr>
            <a:r>
              <a:rPr lang="en-US" smtClean="0"/>
              <a:t>Can be used (and changed) by code in any method</a:t>
            </a:r>
          </a:p>
          <a:p>
            <a:pPr>
              <a:spcBef>
                <a:spcPts val="200"/>
              </a:spcBef>
            </a:pPr>
            <a:r>
              <a:rPr lang="en-US" sz="2800" smtClean="0"/>
              <a:t>How do you choose?</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49159" name="TextBox 6"/>
          <p:cNvSpPr txBox="1">
            <a:spLocks noChangeArrowheads="1"/>
          </p:cNvSpPr>
          <p:nvPr/>
        </p:nvSpPr>
        <p:spPr bwMode="auto">
          <a:xfrm>
            <a:off x="5181600" y="1143000"/>
            <a:ext cx="3733800" cy="1016000"/>
          </a:xfrm>
          <a:prstGeom prst="rect">
            <a:avLst/>
          </a:prstGeom>
          <a:solidFill>
            <a:srgbClr val="FFDC47"/>
          </a:solidFill>
          <a:ln w="9525">
            <a:noFill/>
            <a:miter lim="800000"/>
            <a:headEnd/>
            <a:tailEnd/>
          </a:ln>
        </p:spPr>
        <p:txBody>
          <a:bodyPr>
            <a:spAutoFit/>
          </a:bodyPr>
          <a:lstStyle/>
          <a:p>
            <a:r>
              <a:rPr lang="en-US" sz="2000"/>
              <a:t>The scope of a variable is the part of the program in which</a:t>
            </a:r>
          </a:p>
          <a:p>
            <a:r>
              <a:rPr lang="en-US" sz="2000"/>
              <a:t>it is visible.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5.1 Methods as Black Boxes</a:t>
            </a:r>
          </a:p>
        </p:txBody>
      </p:sp>
      <p:sp>
        <p:nvSpPr>
          <p:cNvPr id="13315" name="Content Placeholder 2"/>
          <p:cNvSpPr>
            <a:spLocks noGrp="1"/>
          </p:cNvSpPr>
          <p:nvPr>
            <p:ph idx="1"/>
          </p:nvPr>
        </p:nvSpPr>
        <p:spPr/>
        <p:txBody>
          <a:bodyPr/>
          <a:lstStyle/>
          <a:p>
            <a:r>
              <a:rPr lang="en-US" smtClean="0"/>
              <a:t>A method is a sequence of instructions with a name </a:t>
            </a:r>
          </a:p>
          <a:p>
            <a:pPr lvl="1"/>
            <a:r>
              <a:rPr lang="en-US" smtClean="0"/>
              <a:t>You declare a method by defining a named block of code</a:t>
            </a:r>
          </a:p>
          <a:p>
            <a:pPr lvl="1"/>
            <a:endParaRPr lang="en-US" smtClean="0"/>
          </a:p>
          <a:p>
            <a:pPr lvl="1"/>
            <a:endParaRPr lang="en-US" smtClean="0"/>
          </a:p>
          <a:p>
            <a:pPr lvl="1"/>
            <a:r>
              <a:rPr lang="en-US" smtClean="0"/>
              <a:t>You call a method in order to execute its instructions</a:t>
            </a:r>
            <a:endParaRPr lang="en-US" smtClean="0">
              <a:solidFill>
                <a:srgbClr val="C00000"/>
              </a:solidFill>
              <a:latin typeface="Consolas" pitchFamily="49" charset="0"/>
            </a:endParaRPr>
          </a:p>
          <a:p>
            <a:pPr lvl="1"/>
            <a:endParaRPr lang="en-US" smtClean="0"/>
          </a:p>
          <a:p>
            <a:pPr lvl="1">
              <a:buFont typeface="Wingdings" pitchFamily="2" charset="2"/>
              <a:buNone/>
            </a:pPr>
            <a:endParaRPr lang="en-US" smtClean="0"/>
          </a:p>
          <a:p>
            <a:pPr>
              <a:buFont typeface="Wingdings" pitchFamily="2" charset="2"/>
              <a:buNone/>
            </a:pPr>
            <a:endParaRPr lang="en-US" sz="2800" smtClean="0"/>
          </a:p>
          <a:p>
            <a:pPr>
              <a:buFont typeface="Wingdings" pitchFamily="2" charset="2"/>
              <a:buNone/>
            </a:pPr>
            <a:endParaRPr lang="en-US" sz="2800" smtClean="0"/>
          </a:p>
        </p:txBody>
      </p:sp>
      <p:sp>
        <p:nvSpPr>
          <p:cNvPr id="6" name="Slide Number Placeholder 5"/>
          <p:cNvSpPr>
            <a:spLocks noGrp="1"/>
          </p:cNvSpPr>
          <p:nvPr>
            <p:ph type="sldNum" sz="quarter" idx="12"/>
          </p:nvPr>
        </p:nvSpPr>
        <p:spPr/>
        <p:txBody>
          <a:bodyPr/>
          <a:lstStyle/>
          <a:p>
            <a:pPr>
              <a:defRPr/>
            </a:pPr>
            <a:r>
              <a:rPr lang="en-US"/>
              <a:t>Page </a:t>
            </a:r>
            <a:fld id="{E927BCFF-35C5-4E11-8086-0BC644DB9A11}" type="slidenum">
              <a:rPr lang="en-US"/>
              <a:pPr>
                <a:defRPr/>
              </a:pPr>
              <a:t>4</a:t>
            </a:fld>
            <a:endParaRPr lang="en-US"/>
          </a:p>
        </p:txBody>
      </p:sp>
      <p:sp>
        <p:nvSpPr>
          <p:cNvPr id="13318" name="TextBox 6"/>
          <p:cNvSpPr txBox="1">
            <a:spLocks noChangeArrowheads="1"/>
          </p:cNvSpPr>
          <p:nvPr/>
        </p:nvSpPr>
        <p:spPr bwMode="auto">
          <a:xfrm>
            <a:off x="3200400" y="5105400"/>
            <a:ext cx="5334000" cy="1016000"/>
          </a:xfrm>
          <a:prstGeom prst="rect">
            <a:avLst/>
          </a:prstGeom>
          <a:solidFill>
            <a:srgbClr val="FFDC47"/>
          </a:solidFill>
          <a:ln w="9525">
            <a:noFill/>
            <a:miter lim="800000"/>
            <a:headEnd/>
            <a:tailEnd/>
          </a:ln>
        </p:spPr>
        <p:txBody>
          <a:bodyPr>
            <a:spAutoFit/>
          </a:bodyPr>
          <a:lstStyle/>
          <a:p>
            <a:r>
              <a:rPr lang="en-US" sz="2000"/>
              <a:t>A method packages a computation consisting of multiple steps into a form that can be easily understood and reused.</a:t>
            </a:r>
          </a:p>
        </p:txBody>
      </p:sp>
      <p:sp>
        <p:nvSpPr>
          <p:cNvPr id="7" name="Content Placeholder 2"/>
          <p:cNvSpPr txBox="1">
            <a:spLocks/>
          </p:cNvSpPr>
          <p:nvPr/>
        </p:nvSpPr>
        <p:spPr bwMode="auto">
          <a:xfrm>
            <a:off x="3505200" y="2743200"/>
            <a:ext cx="5105400" cy="14478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z = </a:t>
            </a:r>
            <a:r>
              <a:rPr lang="en-US" kern="0" dirty="0">
                <a:solidFill>
                  <a:srgbClr val="0033CC"/>
                </a:solidFill>
                <a:latin typeface="Consolas" pitchFamily="49" charset="0"/>
              </a:rPr>
              <a:t>Math.pow</a:t>
            </a:r>
            <a:r>
              <a:rPr lang="en-US" kern="0" dirty="0">
                <a:latin typeface="Consolas" pitchFamily="49" charset="0"/>
              </a:rPr>
              <a:t>(2, 3);</a:t>
            </a:r>
          </a:p>
          <a:p>
            <a:pPr marL="342900" indent="-342900" eaLnBrk="0" hangingPunct="0">
              <a:buClr>
                <a:srgbClr val="835E01"/>
              </a:buClr>
              <a:buSzPct val="60000"/>
              <a:buFont typeface="Wingdings" pitchFamily="2" charset="2"/>
              <a:buNone/>
              <a:defRPr/>
            </a:pPr>
            <a:r>
              <a:rPr lang="en-US" kern="0" dirty="0">
                <a:latin typeface="Consolas" pitchFamily="49" charset="0"/>
              </a:rPr>
              <a:t>  . .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752600" y="274638"/>
            <a:ext cx="7162800" cy="715962"/>
          </a:xfrm>
        </p:spPr>
        <p:txBody>
          <a:bodyPr/>
          <a:lstStyle/>
          <a:p>
            <a:r>
              <a:rPr lang="en-US" sz="3600" smtClean="0"/>
              <a:t>Examples of Scope</a:t>
            </a:r>
          </a:p>
        </p:txBody>
      </p:sp>
      <p:sp>
        <p:nvSpPr>
          <p:cNvPr id="6" name="Slide Number Placeholder 5"/>
          <p:cNvSpPr>
            <a:spLocks noGrp="1"/>
          </p:cNvSpPr>
          <p:nvPr>
            <p:ph type="sldNum" sz="quarter" idx="12"/>
          </p:nvPr>
        </p:nvSpPr>
        <p:spPr/>
        <p:txBody>
          <a:bodyPr/>
          <a:lstStyle/>
          <a:p>
            <a:pPr>
              <a:defRPr/>
            </a:pPr>
            <a:r>
              <a:rPr lang="en-US" smtClean="0"/>
              <a:t>Page </a:t>
            </a:r>
            <a:fld id="{6A596D3F-C125-4DBE-9F14-354B21E77801}" type="slidenum">
              <a:rPr lang="en-US" smtClean="0"/>
              <a:pPr>
                <a:defRPr/>
              </a:pPr>
              <a:t>40</a:t>
            </a:fld>
            <a:endParaRPr lang="en-US"/>
          </a:p>
        </p:txBody>
      </p:sp>
      <p:sp>
        <p:nvSpPr>
          <p:cNvPr id="50181" name="Content Placeholder 2"/>
          <p:cNvSpPr>
            <a:spLocks noGrp="1"/>
          </p:cNvSpPr>
          <p:nvPr>
            <p:ph idx="1"/>
          </p:nvPr>
        </p:nvSpPr>
        <p:spPr>
          <a:xfrm>
            <a:off x="0" y="1066800"/>
            <a:ext cx="8839200" cy="2133600"/>
          </a:xfrm>
        </p:spPr>
        <p:txBody>
          <a:bodyPr/>
          <a:lstStyle/>
          <a:p>
            <a:pPr lvl="1">
              <a:spcBef>
                <a:spcPts val="200"/>
              </a:spcBef>
            </a:pPr>
            <a:r>
              <a:rPr lang="en-US" smtClean="0">
                <a:solidFill>
                  <a:srgbClr val="0033CC"/>
                </a:solidFill>
                <a:latin typeface="Consolas" pitchFamily="49" charset="0"/>
              </a:rPr>
              <a:t>sum</a:t>
            </a:r>
            <a:r>
              <a:rPr lang="en-US" smtClean="0"/>
              <a:t> is a local variable in main</a:t>
            </a:r>
          </a:p>
          <a:p>
            <a:pPr lvl="1">
              <a:spcBef>
                <a:spcPts val="200"/>
              </a:spcBef>
            </a:pPr>
            <a:r>
              <a:rPr lang="en-US" smtClean="0">
                <a:solidFill>
                  <a:srgbClr val="00B050"/>
                </a:solidFill>
                <a:latin typeface="Consolas" pitchFamily="49" charset="0"/>
              </a:rPr>
              <a:t>square</a:t>
            </a:r>
            <a:r>
              <a:rPr lang="en-US" smtClean="0"/>
              <a:t> is only visible inside the for loop block</a:t>
            </a:r>
          </a:p>
          <a:p>
            <a:pPr lvl="1">
              <a:spcBef>
                <a:spcPts val="200"/>
              </a:spcBef>
            </a:pPr>
            <a:r>
              <a:rPr lang="en-US" smtClean="0">
                <a:solidFill>
                  <a:srgbClr val="C00000"/>
                </a:solidFill>
                <a:latin typeface="Consolas" pitchFamily="49" charset="0"/>
              </a:rPr>
              <a:t>i</a:t>
            </a:r>
            <a:r>
              <a:rPr lang="en-US" smtClean="0"/>
              <a:t> is only visible inside the for loop</a:t>
            </a:r>
          </a:p>
          <a:p>
            <a:pPr lvl="1"/>
            <a:endParaRPr lang="en-US" smtClean="0"/>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10" name="Content Placeholder 2"/>
          <p:cNvSpPr txBox="1">
            <a:spLocks/>
          </p:cNvSpPr>
          <p:nvPr/>
        </p:nvSpPr>
        <p:spPr bwMode="auto">
          <a:xfrm>
            <a:off x="457200" y="2667000"/>
            <a:ext cx="5486400" cy="30480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a:t>
            </a:r>
            <a:r>
              <a:rPr lang="en-US" kern="0" dirty="0">
                <a:solidFill>
                  <a:srgbClr val="0033CC"/>
                </a:solidFill>
                <a:latin typeface="Consolas" pitchFamily="49" charset="0"/>
              </a:rPr>
              <a:t>sum</a:t>
            </a:r>
            <a:r>
              <a:rPr lang="en-US" kern="0" dirty="0">
                <a:latin typeface="Consolas" pitchFamily="49" charset="0"/>
              </a:rPr>
              <a:t> = 0;</a:t>
            </a:r>
          </a:p>
          <a:p>
            <a:pPr marL="342900" indent="-342900" eaLnBrk="0" hangingPunct="0">
              <a:buClr>
                <a:srgbClr val="835E01"/>
              </a:buClr>
              <a:buSzPct val="60000"/>
              <a:buFont typeface="Wingdings" pitchFamily="2" charset="2"/>
              <a:buNone/>
              <a:defRPr/>
            </a:pPr>
            <a:r>
              <a:rPr lang="en-US" kern="0" dirty="0">
                <a:latin typeface="Consolas" pitchFamily="49" charset="0"/>
              </a:rPr>
              <a:t>  for (int </a:t>
            </a:r>
            <a:r>
              <a:rPr lang="en-US" kern="0" dirty="0">
                <a:solidFill>
                  <a:srgbClr val="C00000"/>
                </a:solidFill>
                <a:latin typeface="Consolas" pitchFamily="49" charset="0"/>
              </a:rPr>
              <a:t>i</a:t>
            </a:r>
            <a:r>
              <a:rPr lang="en-US" kern="0" dirty="0">
                <a:latin typeface="Consolas" pitchFamily="49" charset="0"/>
              </a:rPr>
              <a:t> = 1; </a:t>
            </a:r>
            <a:r>
              <a:rPr lang="en-US" kern="0" dirty="0">
                <a:solidFill>
                  <a:srgbClr val="C00000"/>
                </a:solidFill>
                <a:latin typeface="Consolas" pitchFamily="49" charset="0"/>
              </a:rPr>
              <a:t>i</a:t>
            </a:r>
            <a:r>
              <a:rPr lang="en-US" kern="0" dirty="0">
                <a:latin typeface="Consolas" pitchFamily="49" charset="0"/>
              </a:rPr>
              <a:t> &lt;= 10; </a:t>
            </a:r>
            <a:r>
              <a:rPr lang="en-US" kern="0" dirty="0">
                <a:solidFill>
                  <a:srgbClr val="C00000"/>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int </a:t>
            </a:r>
            <a:r>
              <a:rPr lang="en-US" kern="0" dirty="0">
                <a:solidFill>
                  <a:srgbClr val="00B050"/>
                </a:solidFill>
                <a:latin typeface="Consolas" pitchFamily="49" charset="0"/>
              </a:rPr>
              <a:t>square</a:t>
            </a:r>
            <a:r>
              <a:rPr lang="en-US" kern="0" dirty="0">
                <a:latin typeface="Consolas" pitchFamily="49" charset="0"/>
              </a:rPr>
              <a:t> = </a:t>
            </a:r>
            <a:r>
              <a:rPr lang="en-US" kern="0" dirty="0">
                <a:solidFill>
                  <a:srgbClr val="C00000"/>
                </a:solidFill>
                <a:latin typeface="Consolas" pitchFamily="49" charset="0"/>
              </a:rPr>
              <a:t>i</a:t>
            </a:r>
            <a:r>
              <a:rPr lang="en-US" kern="0" dirty="0">
                <a:latin typeface="Consolas" pitchFamily="49" charset="0"/>
              </a:rPr>
              <a:t> * i;</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sum</a:t>
            </a:r>
            <a:r>
              <a:rPr lang="en-US" kern="0" dirty="0">
                <a:latin typeface="Consolas" pitchFamily="49" charset="0"/>
              </a:rPr>
              <a:t> = </a:t>
            </a:r>
            <a:r>
              <a:rPr lang="en-US" kern="0" dirty="0">
                <a:solidFill>
                  <a:srgbClr val="0033CC"/>
                </a:solidFill>
                <a:latin typeface="Consolas" pitchFamily="49" charset="0"/>
              </a:rPr>
              <a:t>sum</a:t>
            </a:r>
            <a:r>
              <a:rPr lang="en-US" kern="0" dirty="0">
                <a:latin typeface="Consolas" pitchFamily="49" charset="0"/>
              </a:rPr>
              <a:t> + </a:t>
            </a:r>
            <a:r>
              <a:rPr lang="en-US" kern="0" dirty="0">
                <a:solidFill>
                  <a:srgbClr val="00B050"/>
                </a:solidFill>
                <a:latin typeface="Consolas" pitchFamily="49" charset="0"/>
              </a:rPr>
              <a:t>square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r>
              <a:rPr lang="en-US" kern="0" dirty="0">
                <a:solidFill>
                  <a:srgbClr val="0033CC"/>
                </a:solidFill>
                <a:latin typeface="Consolas" pitchFamily="49" charset="0"/>
              </a:rPr>
              <a:t>sum</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50184" name="TextBox 6"/>
          <p:cNvSpPr txBox="1">
            <a:spLocks noChangeArrowheads="1"/>
          </p:cNvSpPr>
          <p:nvPr/>
        </p:nvSpPr>
        <p:spPr bwMode="auto">
          <a:xfrm>
            <a:off x="4572000" y="5410200"/>
            <a:ext cx="4419600" cy="1200150"/>
          </a:xfrm>
          <a:prstGeom prst="rect">
            <a:avLst/>
          </a:prstGeom>
          <a:solidFill>
            <a:srgbClr val="FFDC47"/>
          </a:solidFill>
          <a:ln w="9525">
            <a:noFill/>
            <a:miter lim="800000"/>
            <a:headEnd/>
            <a:tailEnd/>
          </a:ln>
        </p:spPr>
        <p:txBody>
          <a:bodyPr>
            <a:spAutoFit/>
          </a:bodyPr>
          <a:lstStyle/>
          <a:p>
            <a:r>
              <a:rPr lang="en-US" sz="2400"/>
              <a:t>The scope of a variable is the part of the program in which</a:t>
            </a:r>
          </a:p>
          <a:p>
            <a:r>
              <a:rPr lang="en-US" sz="2400"/>
              <a:t>it is visible.</a:t>
            </a:r>
          </a:p>
        </p:txBody>
      </p:sp>
      <p:sp>
        <p:nvSpPr>
          <p:cNvPr id="11" name="Left Brace 10"/>
          <p:cNvSpPr/>
          <p:nvPr/>
        </p:nvSpPr>
        <p:spPr>
          <a:xfrm rot="10800000">
            <a:off x="3962400" y="40386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Left Brace 11"/>
          <p:cNvSpPr/>
          <p:nvPr/>
        </p:nvSpPr>
        <p:spPr>
          <a:xfrm rot="10800000">
            <a:off x="4495800" y="3581400"/>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Left Brace 12"/>
          <p:cNvSpPr/>
          <p:nvPr/>
        </p:nvSpPr>
        <p:spPr>
          <a:xfrm rot="10800000">
            <a:off x="5105400" y="3200400"/>
            <a:ext cx="457200" cy="1981200"/>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0188" name="TextBox 13"/>
          <p:cNvSpPr txBox="1">
            <a:spLocks noChangeArrowheads="1"/>
          </p:cNvSpPr>
          <p:nvPr/>
        </p:nvSpPr>
        <p:spPr bwMode="auto">
          <a:xfrm>
            <a:off x="5638800" y="3352800"/>
            <a:ext cx="565150" cy="369888"/>
          </a:xfrm>
          <a:prstGeom prst="rect">
            <a:avLst/>
          </a:prstGeom>
          <a:solidFill>
            <a:schemeClr val="bg1"/>
          </a:solidFill>
          <a:ln w="9525">
            <a:noFill/>
            <a:miter lim="800000"/>
            <a:headEnd/>
            <a:tailEnd/>
          </a:ln>
        </p:spPr>
        <p:txBody>
          <a:bodyPr wrap="none">
            <a:spAutoFit/>
          </a:bodyPr>
          <a:lstStyle/>
          <a:p>
            <a:r>
              <a:rPr lang="en-US">
                <a:solidFill>
                  <a:srgbClr val="0033CC"/>
                </a:solidFill>
                <a:latin typeface="Consolas" pitchFamily="49" charset="0"/>
              </a:rPr>
              <a:t>sum</a:t>
            </a:r>
            <a:endParaRPr lang="en-US"/>
          </a:p>
        </p:txBody>
      </p:sp>
      <p:sp>
        <p:nvSpPr>
          <p:cNvPr id="50189" name="TextBox 14"/>
          <p:cNvSpPr txBox="1">
            <a:spLocks noChangeArrowheads="1"/>
          </p:cNvSpPr>
          <p:nvPr/>
        </p:nvSpPr>
        <p:spPr bwMode="auto">
          <a:xfrm>
            <a:off x="4953000" y="3733800"/>
            <a:ext cx="311150" cy="369888"/>
          </a:xfrm>
          <a:prstGeom prst="rect">
            <a:avLst/>
          </a:prstGeom>
          <a:solidFill>
            <a:schemeClr val="bg1"/>
          </a:solidFill>
          <a:ln w="9525">
            <a:noFill/>
            <a:miter lim="800000"/>
            <a:headEnd/>
            <a:tailEnd/>
          </a:ln>
        </p:spPr>
        <p:txBody>
          <a:bodyPr wrap="none">
            <a:spAutoFit/>
          </a:bodyPr>
          <a:lstStyle/>
          <a:p>
            <a:r>
              <a:rPr lang="en-US">
                <a:solidFill>
                  <a:srgbClr val="C00000"/>
                </a:solidFill>
                <a:latin typeface="Consolas" pitchFamily="49" charset="0"/>
              </a:rPr>
              <a:t>i</a:t>
            </a:r>
            <a:endParaRPr lang="en-US">
              <a:solidFill>
                <a:srgbClr val="C00000"/>
              </a:solidFill>
            </a:endParaRPr>
          </a:p>
        </p:txBody>
      </p:sp>
      <p:sp>
        <p:nvSpPr>
          <p:cNvPr id="50190" name="TextBox 15"/>
          <p:cNvSpPr txBox="1">
            <a:spLocks noChangeArrowheads="1"/>
          </p:cNvSpPr>
          <p:nvPr/>
        </p:nvSpPr>
        <p:spPr bwMode="auto">
          <a:xfrm>
            <a:off x="4343400" y="4191000"/>
            <a:ext cx="1143000" cy="369888"/>
          </a:xfrm>
          <a:prstGeom prst="rect">
            <a:avLst/>
          </a:prstGeom>
          <a:solidFill>
            <a:schemeClr val="bg1"/>
          </a:solidFill>
          <a:ln w="9525">
            <a:noFill/>
            <a:miter lim="800000"/>
            <a:headEnd/>
            <a:tailEnd/>
          </a:ln>
        </p:spPr>
        <p:txBody>
          <a:bodyPr>
            <a:spAutoFit/>
          </a:bodyPr>
          <a:lstStyle/>
          <a:p>
            <a:r>
              <a:rPr lang="en-US">
                <a:solidFill>
                  <a:srgbClr val="00B050"/>
                </a:solidFill>
                <a:latin typeface="Consolas" pitchFamily="49" charset="0"/>
              </a:rPr>
              <a:t>square</a:t>
            </a:r>
            <a:endParaRPr lang="en-US">
              <a:solidFill>
                <a:srgbClr val="00B05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752600" y="274638"/>
            <a:ext cx="7162800" cy="715962"/>
          </a:xfrm>
        </p:spPr>
        <p:txBody>
          <a:bodyPr/>
          <a:lstStyle/>
          <a:p>
            <a:r>
              <a:rPr lang="en-US" sz="3600" smtClean="0"/>
              <a:t>Local Variables of Methods</a:t>
            </a:r>
          </a:p>
        </p:txBody>
      </p:sp>
      <p:sp>
        <p:nvSpPr>
          <p:cNvPr id="6" name="Slide Number Placeholder 5"/>
          <p:cNvSpPr>
            <a:spLocks noGrp="1"/>
          </p:cNvSpPr>
          <p:nvPr>
            <p:ph type="sldNum" sz="quarter" idx="12"/>
          </p:nvPr>
        </p:nvSpPr>
        <p:spPr/>
        <p:txBody>
          <a:bodyPr/>
          <a:lstStyle/>
          <a:p>
            <a:pPr>
              <a:defRPr/>
            </a:pPr>
            <a:r>
              <a:rPr lang="en-US" smtClean="0"/>
              <a:t>Page </a:t>
            </a:r>
            <a:fld id="{A8A57EF3-D100-49CF-8048-78D53E63AB60}" type="slidenum">
              <a:rPr lang="en-US" smtClean="0"/>
              <a:pPr>
                <a:defRPr/>
              </a:pPr>
              <a:t>41</a:t>
            </a:fld>
            <a:endParaRPr lang="en-US"/>
          </a:p>
        </p:txBody>
      </p:sp>
      <p:sp>
        <p:nvSpPr>
          <p:cNvPr id="51205" name="Content Placeholder 2"/>
          <p:cNvSpPr>
            <a:spLocks noGrp="1"/>
          </p:cNvSpPr>
          <p:nvPr>
            <p:ph idx="1"/>
          </p:nvPr>
        </p:nvSpPr>
        <p:spPr>
          <a:xfrm>
            <a:off x="381000" y="1066800"/>
            <a:ext cx="8305800" cy="2133600"/>
          </a:xfrm>
        </p:spPr>
        <p:txBody>
          <a:bodyPr/>
          <a:lstStyle/>
          <a:p>
            <a:r>
              <a:rPr lang="en-US" sz="2800" smtClean="0"/>
              <a:t>Variables declared inside one method are not visible to other methods </a:t>
            </a:r>
          </a:p>
          <a:p>
            <a:pPr lvl="1"/>
            <a:r>
              <a:rPr lang="en-US" sz="2400" smtClean="0">
                <a:solidFill>
                  <a:srgbClr val="0033CC"/>
                </a:solidFill>
                <a:latin typeface="Consolas" pitchFamily="49" charset="0"/>
              </a:rPr>
              <a:t>sideLength</a:t>
            </a:r>
            <a:r>
              <a:rPr lang="en-US" sz="2400" smtClean="0"/>
              <a:t> is local to main</a:t>
            </a:r>
          </a:p>
          <a:p>
            <a:pPr lvl="1"/>
            <a:r>
              <a:rPr lang="en-US" sz="2400" smtClean="0"/>
              <a:t>This will cause a compiler error</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8" name="Content Placeholder 2"/>
          <p:cNvSpPr txBox="1">
            <a:spLocks/>
          </p:cNvSpPr>
          <p:nvPr/>
        </p:nvSpPr>
        <p:spPr bwMode="auto">
          <a:xfrm>
            <a:off x="533400" y="2971800"/>
            <a:ext cx="7772400" cy="3200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a:t>
            </a:r>
            <a:r>
              <a:rPr lang="en-US" kern="0" dirty="0">
                <a:solidFill>
                  <a:srgbClr val="0033CC"/>
                </a:solidFill>
                <a:latin typeface="Consolas" pitchFamily="49" charset="0"/>
              </a:rPr>
              <a:t>sideLength</a:t>
            </a:r>
            <a:r>
              <a:rPr lang="en-US" kern="0" dirty="0">
                <a:latin typeface="Consolas" pitchFamily="49" charset="0"/>
              </a:rPr>
              <a:t> = 10;</a:t>
            </a:r>
          </a:p>
          <a:p>
            <a:pPr marL="342900" indent="-342900" eaLnBrk="0" hangingPunct="0">
              <a:buClr>
                <a:srgbClr val="835E01"/>
              </a:buClr>
              <a:buSzPct val="60000"/>
              <a:buFont typeface="Wingdings" pitchFamily="2" charset="2"/>
              <a:buNone/>
              <a:defRPr/>
            </a:pPr>
            <a:r>
              <a:rPr lang="en-US" kern="0" dirty="0">
                <a:latin typeface="Consolas" pitchFamily="49" charset="0"/>
              </a:rPr>
              <a:t>  int result = cubeVolume();</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System.out.println(result);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public static double cubeVolume()</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a:t>
            </a:r>
            <a:r>
              <a:rPr lang="en-US" kern="0" dirty="0">
                <a:solidFill>
                  <a:srgbClr val="0033CC"/>
                </a:solidFill>
                <a:latin typeface="Consolas" pitchFamily="49" charset="0"/>
              </a:rPr>
              <a:t>sideLength</a:t>
            </a:r>
            <a:r>
              <a:rPr lang="en-US" kern="0" dirty="0">
                <a:latin typeface="Consolas" pitchFamily="49" charset="0"/>
              </a:rPr>
              <a:t> * </a:t>
            </a:r>
            <a:r>
              <a:rPr lang="en-US" kern="0" dirty="0">
                <a:solidFill>
                  <a:srgbClr val="0033CC"/>
                </a:solidFill>
                <a:latin typeface="Consolas" pitchFamily="49" charset="0"/>
              </a:rPr>
              <a:t>sideLength</a:t>
            </a:r>
            <a:r>
              <a:rPr lang="en-US" kern="0" dirty="0">
                <a:latin typeface="Consolas" pitchFamily="49" charset="0"/>
              </a:rPr>
              <a:t> * </a:t>
            </a:r>
            <a:r>
              <a:rPr lang="en-US" kern="0" dirty="0">
                <a:solidFill>
                  <a:srgbClr val="0033CC"/>
                </a:solidFill>
                <a:latin typeface="Consolas" pitchFamily="49" charset="0"/>
              </a:rPr>
              <a:t>sideLength</a:t>
            </a:r>
            <a:r>
              <a:rPr lang="en-US" kern="0" dirty="0">
                <a:latin typeface="Consolas" pitchFamily="49" charset="0"/>
              </a:rPr>
              <a:t>; </a:t>
            </a:r>
            <a:r>
              <a:rPr lang="en-US" kern="0" dirty="0">
                <a:solidFill>
                  <a:srgbClr val="00B0F0"/>
                </a:solidFill>
                <a:latin typeface="Consolas" pitchFamily="49" charset="0"/>
              </a:rPr>
              <a:t>// ERROR</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600200" y="274638"/>
            <a:ext cx="7315200" cy="715962"/>
          </a:xfrm>
        </p:spPr>
        <p:txBody>
          <a:bodyPr/>
          <a:lstStyle/>
          <a:p>
            <a:r>
              <a:rPr lang="en-US" sz="3600" smtClean="0"/>
              <a:t>Re-using names for local variables</a:t>
            </a:r>
          </a:p>
        </p:txBody>
      </p:sp>
      <p:sp>
        <p:nvSpPr>
          <p:cNvPr id="6" name="Slide Number Placeholder 5"/>
          <p:cNvSpPr>
            <a:spLocks noGrp="1"/>
          </p:cNvSpPr>
          <p:nvPr>
            <p:ph type="sldNum" sz="quarter" idx="12"/>
          </p:nvPr>
        </p:nvSpPr>
        <p:spPr/>
        <p:txBody>
          <a:bodyPr/>
          <a:lstStyle/>
          <a:p>
            <a:pPr>
              <a:defRPr/>
            </a:pPr>
            <a:r>
              <a:rPr lang="en-US" smtClean="0"/>
              <a:t>Page </a:t>
            </a:r>
            <a:fld id="{662E80C6-10CB-4CFC-99C6-FF6DF6191EE9}" type="slidenum">
              <a:rPr lang="en-US" smtClean="0"/>
              <a:pPr>
                <a:defRPr/>
              </a:pPr>
              <a:t>42</a:t>
            </a:fld>
            <a:endParaRPr lang="en-US"/>
          </a:p>
        </p:txBody>
      </p:sp>
      <p:sp>
        <p:nvSpPr>
          <p:cNvPr id="52229" name="Content Placeholder 2"/>
          <p:cNvSpPr>
            <a:spLocks noGrp="1"/>
          </p:cNvSpPr>
          <p:nvPr>
            <p:ph idx="1"/>
          </p:nvPr>
        </p:nvSpPr>
        <p:spPr>
          <a:xfrm>
            <a:off x="381000" y="1066800"/>
            <a:ext cx="8305800" cy="2133600"/>
          </a:xfrm>
        </p:spPr>
        <p:txBody>
          <a:bodyPr/>
          <a:lstStyle/>
          <a:p>
            <a:r>
              <a:rPr lang="en-US" sz="2800" smtClean="0"/>
              <a:t>Variables declared inside one method are not visible to other methods </a:t>
            </a:r>
          </a:p>
          <a:p>
            <a:pPr lvl="1"/>
            <a:r>
              <a:rPr lang="en-US" sz="2400" smtClean="0">
                <a:solidFill>
                  <a:srgbClr val="0033CC"/>
                </a:solidFill>
                <a:latin typeface="Consolas" pitchFamily="49" charset="0"/>
              </a:rPr>
              <a:t>result</a:t>
            </a:r>
            <a:r>
              <a:rPr lang="en-US" sz="2400" smtClean="0"/>
              <a:t> is local to square and </a:t>
            </a:r>
            <a:r>
              <a:rPr lang="en-US" sz="2400" smtClean="0">
                <a:solidFill>
                  <a:srgbClr val="00B050"/>
                </a:solidFill>
                <a:latin typeface="Consolas" pitchFamily="49" charset="0"/>
              </a:rPr>
              <a:t>result</a:t>
            </a:r>
            <a:r>
              <a:rPr lang="en-US" sz="2400" smtClean="0"/>
              <a:t> is local to main</a:t>
            </a:r>
          </a:p>
          <a:p>
            <a:pPr lvl="1"/>
            <a:r>
              <a:rPr lang="en-US" sz="2400" smtClean="0"/>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8" name="Content Placeholder 2"/>
          <p:cNvSpPr txBox="1">
            <a:spLocks/>
          </p:cNvSpPr>
          <p:nvPr/>
        </p:nvSpPr>
        <p:spPr bwMode="auto">
          <a:xfrm>
            <a:off x="533400" y="2971800"/>
            <a:ext cx="6705600" cy="3200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int square(int n)</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a:t>
            </a:r>
            <a:r>
              <a:rPr lang="en-US" kern="0" dirty="0">
                <a:solidFill>
                  <a:srgbClr val="0033CC"/>
                </a:solidFill>
                <a:latin typeface="Consolas" pitchFamily="49" charset="0"/>
              </a:rPr>
              <a:t>result</a:t>
            </a:r>
            <a:r>
              <a:rPr lang="en-US" kern="0" dirty="0">
                <a:latin typeface="Consolas" pitchFamily="49" charset="0"/>
              </a:rPr>
              <a:t> = n * n;</a:t>
            </a:r>
          </a:p>
          <a:p>
            <a:pPr marL="342900" indent="-342900" eaLnBrk="0" hangingPunct="0">
              <a:buClr>
                <a:srgbClr val="835E01"/>
              </a:buClr>
              <a:buSzPct val="60000"/>
              <a:buFont typeface="Wingdings" pitchFamily="2" charset="2"/>
              <a:buNone/>
              <a:defRPr/>
            </a:pPr>
            <a:r>
              <a:rPr lang="en-US" kern="0" dirty="0">
                <a:latin typeface="Consolas" pitchFamily="49" charset="0"/>
              </a:rPr>
              <a:t>  return result;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a:t>
            </a:r>
            <a:r>
              <a:rPr lang="en-US" kern="0" dirty="0">
                <a:solidFill>
                  <a:srgbClr val="00B050"/>
                </a:solidFill>
                <a:latin typeface="Consolas" pitchFamily="49" charset="0"/>
              </a:rPr>
              <a:t>result</a:t>
            </a:r>
            <a:r>
              <a:rPr lang="en-US" kern="0" dirty="0">
                <a:latin typeface="Consolas" pitchFamily="49" charset="0"/>
              </a:rPr>
              <a:t> = square(3) + square(4);</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System.out.println(result);</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10" name="Left Brace 9"/>
          <p:cNvSpPr/>
          <p:nvPr/>
        </p:nvSpPr>
        <p:spPr>
          <a:xfrm rot="10800000">
            <a:off x="5486400" y="52578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Left Brace 10"/>
          <p:cNvSpPr/>
          <p:nvPr/>
        </p:nvSpPr>
        <p:spPr>
          <a:xfrm rot="10800000">
            <a:off x="5486400" y="3581400"/>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2234" name="TextBox 13"/>
          <p:cNvSpPr txBox="1">
            <a:spLocks noChangeArrowheads="1"/>
          </p:cNvSpPr>
          <p:nvPr/>
        </p:nvSpPr>
        <p:spPr bwMode="auto">
          <a:xfrm>
            <a:off x="5943600" y="3733800"/>
            <a:ext cx="1030288" cy="400050"/>
          </a:xfrm>
          <a:prstGeom prst="rect">
            <a:avLst/>
          </a:prstGeom>
          <a:solidFill>
            <a:schemeClr val="bg1"/>
          </a:solidFill>
          <a:ln w="9525">
            <a:noFill/>
            <a:miter lim="800000"/>
            <a:headEnd/>
            <a:tailEnd/>
          </a:ln>
        </p:spPr>
        <p:txBody>
          <a:bodyPr wrap="none">
            <a:spAutoFit/>
          </a:bodyPr>
          <a:lstStyle/>
          <a:p>
            <a:r>
              <a:rPr lang="en-US" sz="2000">
                <a:solidFill>
                  <a:srgbClr val="0033CC"/>
                </a:solidFill>
                <a:latin typeface="Consolas" pitchFamily="49" charset="0"/>
              </a:rPr>
              <a:t>result</a:t>
            </a:r>
            <a:endParaRPr lang="en-US" sz="2000"/>
          </a:p>
        </p:txBody>
      </p:sp>
      <p:sp>
        <p:nvSpPr>
          <p:cNvPr id="52235" name="TextBox 15"/>
          <p:cNvSpPr txBox="1">
            <a:spLocks noChangeArrowheads="1"/>
          </p:cNvSpPr>
          <p:nvPr/>
        </p:nvSpPr>
        <p:spPr bwMode="auto">
          <a:xfrm>
            <a:off x="5867400" y="5410200"/>
            <a:ext cx="1143000" cy="400050"/>
          </a:xfrm>
          <a:prstGeom prst="rect">
            <a:avLst/>
          </a:prstGeom>
          <a:solidFill>
            <a:schemeClr val="bg1"/>
          </a:solidFill>
          <a:ln w="9525">
            <a:noFill/>
            <a:miter lim="800000"/>
            <a:headEnd/>
            <a:tailEnd/>
          </a:ln>
        </p:spPr>
        <p:txBody>
          <a:bodyPr>
            <a:spAutoFit/>
          </a:bodyPr>
          <a:lstStyle/>
          <a:p>
            <a:r>
              <a:rPr lang="en-US" sz="2000">
                <a:solidFill>
                  <a:srgbClr val="00B050"/>
                </a:solidFill>
                <a:latin typeface="Consolas" pitchFamily="49" charset="0"/>
              </a:rPr>
              <a:t>result</a:t>
            </a:r>
            <a:endParaRPr lang="en-US" sz="2000">
              <a:solidFill>
                <a:srgbClr val="00B05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524000" y="274638"/>
            <a:ext cx="7391400" cy="715962"/>
          </a:xfrm>
        </p:spPr>
        <p:txBody>
          <a:bodyPr/>
          <a:lstStyle/>
          <a:p>
            <a:r>
              <a:rPr lang="en-US" sz="3600" smtClean="0"/>
              <a:t>Re-using names for block variables</a:t>
            </a:r>
          </a:p>
        </p:txBody>
      </p:sp>
      <p:sp>
        <p:nvSpPr>
          <p:cNvPr id="6" name="Slide Number Placeholder 5"/>
          <p:cNvSpPr>
            <a:spLocks noGrp="1"/>
          </p:cNvSpPr>
          <p:nvPr>
            <p:ph type="sldNum" sz="quarter" idx="12"/>
          </p:nvPr>
        </p:nvSpPr>
        <p:spPr/>
        <p:txBody>
          <a:bodyPr/>
          <a:lstStyle/>
          <a:p>
            <a:pPr>
              <a:defRPr/>
            </a:pPr>
            <a:r>
              <a:rPr lang="en-US" smtClean="0"/>
              <a:t>Page </a:t>
            </a:r>
            <a:fld id="{32AB58F1-C40A-4FFC-9C07-F39C56EBA0B8}" type="slidenum">
              <a:rPr lang="en-US" smtClean="0"/>
              <a:pPr>
                <a:defRPr/>
              </a:pPr>
              <a:t>43</a:t>
            </a:fld>
            <a:endParaRPr lang="en-US"/>
          </a:p>
        </p:txBody>
      </p:sp>
      <p:sp>
        <p:nvSpPr>
          <p:cNvPr id="53253" name="Content Placeholder 2"/>
          <p:cNvSpPr>
            <a:spLocks noGrp="1"/>
          </p:cNvSpPr>
          <p:nvPr>
            <p:ph idx="1"/>
          </p:nvPr>
        </p:nvSpPr>
        <p:spPr>
          <a:xfrm>
            <a:off x="381000" y="1066800"/>
            <a:ext cx="8305800" cy="2133600"/>
          </a:xfrm>
        </p:spPr>
        <p:txBody>
          <a:bodyPr/>
          <a:lstStyle/>
          <a:p>
            <a:r>
              <a:rPr lang="en-US" sz="2800" smtClean="0"/>
              <a:t>Variables declared inside one block are not visible to other methods </a:t>
            </a:r>
          </a:p>
          <a:p>
            <a:pPr lvl="1"/>
            <a:r>
              <a:rPr lang="en-US" sz="2400" smtClean="0">
                <a:solidFill>
                  <a:srgbClr val="0033CC"/>
                </a:solidFill>
                <a:latin typeface="Consolas" pitchFamily="49" charset="0"/>
              </a:rPr>
              <a:t>i</a:t>
            </a:r>
            <a:r>
              <a:rPr lang="en-US" sz="2400" smtClean="0"/>
              <a:t> is inside the first for block and </a:t>
            </a:r>
            <a:r>
              <a:rPr lang="en-US" sz="2400" smtClean="0">
                <a:solidFill>
                  <a:srgbClr val="00B050"/>
                </a:solidFill>
                <a:latin typeface="Consolas" pitchFamily="49" charset="0"/>
              </a:rPr>
              <a:t>i</a:t>
            </a:r>
            <a:r>
              <a:rPr lang="en-US" sz="2400" smtClean="0"/>
              <a:t> is inside the second</a:t>
            </a:r>
          </a:p>
          <a:p>
            <a:pPr lvl="1"/>
            <a:r>
              <a:rPr lang="en-US" sz="2400" smtClean="0"/>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8" name="Content Placeholder 2"/>
          <p:cNvSpPr txBox="1">
            <a:spLocks/>
          </p:cNvSpPr>
          <p:nvPr/>
        </p:nvSpPr>
        <p:spPr bwMode="auto">
          <a:xfrm>
            <a:off x="2743200" y="2895600"/>
            <a:ext cx="5486400" cy="3581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sum = 0;</a:t>
            </a:r>
          </a:p>
          <a:p>
            <a:pPr marL="342900" indent="-342900" eaLnBrk="0" hangingPunct="0">
              <a:buClr>
                <a:srgbClr val="835E01"/>
              </a:buClr>
              <a:buSzPct val="60000"/>
              <a:buFont typeface="Wingdings" pitchFamily="2" charset="2"/>
              <a:buNone/>
              <a:defRPr/>
            </a:pPr>
            <a:r>
              <a:rPr lang="en-US" kern="0" dirty="0">
                <a:latin typeface="Consolas" pitchFamily="49" charset="0"/>
              </a:rPr>
              <a:t>  for (int </a:t>
            </a:r>
            <a:r>
              <a:rPr lang="en-US" kern="0" dirty="0">
                <a:solidFill>
                  <a:srgbClr val="0033CC"/>
                </a:solidFill>
                <a:latin typeface="Consolas" pitchFamily="49" charset="0"/>
              </a:rPr>
              <a:t>i</a:t>
            </a:r>
            <a:r>
              <a:rPr lang="en-US" kern="0" dirty="0">
                <a:latin typeface="Consolas" pitchFamily="49" charset="0"/>
              </a:rPr>
              <a:t> = 1; </a:t>
            </a:r>
            <a:r>
              <a:rPr lang="en-US" kern="0" dirty="0">
                <a:solidFill>
                  <a:srgbClr val="0033CC"/>
                </a:solidFill>
                <a:latin typeface="Consolas" pitchFamily="49" charset="0"/>
              </a:rPr>
              <a:t>i</a:t>
            </a:r>
            <a:r>
              <a:rPr lang="en-US" kern="0" dirty="0">
                <a:latin typeface="Consolas" pitchFamily="49" charset="0"/>
              </a:rPr>
              <a:t> &lt;= 10; </a:t>
            </a:r>
            <a:r>
              <a:rPr lang="en-US" kern="0" dirty="0">
                <a:solidFill>
                  <a:srgbClr val="0033CC"/>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sum = sum + </a:t>
            </a:r>
            <a:r>
              <a:rPr lang="en-US" kern="0" dirty="0">
                <a:solidFill>
                  <a:srgbClr val="0033CC"/>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for (int </a:t>
            </a:r>
            <a:r>
              <a:rPr lang="en-US" kern="0" dirty="0">
                <a:solidFill>
                  <a:srgbClr val="00B050"/>
                </a:solidFill>
                <a:latin typeface="Consolas" pitchFamily="49" charset="0"/>
              </a:rPr>
              <a:t>i</a:t>
            </a:r>
            <a:r>
              <a:rPr lang="en-US" kern="0" dirty="0">
                <a:latin typeface="Consolas" pitchFamily="49" charset="0"/>
              </a:rPr>
              <a:t> = 1; </a:t>
            </a:r>
            <a:r>
              <a:rPr lang="en-US" kern="0" dirty="0">
                <a:solidFill>
                  <a:srgbClr val="00B050"/>
                </a:solidFill>
                <a:latin typeface="Consolas" pitchFamily="49" charset="0"/>
              </a:rPr>
              <a:t>i</a:t>
            </a:r>
            <a:r>
              <a:rPr lang="en-US" kern="0" dirty="0">
                <a:latin typeface="Consolas" pitchFamily="49" charset="0"/>
              </a:rPr>
              <a:t> &lt;= 10; </a:t>
            </a:r>
            <a:r>
              <a:rPr lang="en-US" kern="0" dirty="0">
                <a:solidFill>
                  <a:srgbClr val="00B050"/>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sum = sum + </a:t>
            </a:r>
            <a:r>
              <a:rPr lang="en-US" kern="0" dirty="0">
                <a:solidFill>
                  <a:srgbClr val="00B050"/>
                </a:solidFill>
                <a:latin typeface="Consolas" pitchFamily="49" charset="0"/>
              </a:rPr>
              <a:t>i</a:t>
            </a:r>
            <a:r>
              <a:rPr lang="en-US" kern="0" dirty="0">
                <a:latin typeface="Consolas" pitchFamily="49" charset="0"/>
              </a:rPr>
              <a:t> * </a:t>
            </a:r>
            <a:r>
              <a:rPr lang="en-US" kern="0" dirty="0">
                <a:solidFill>
                  <a:srgbClr val="00B050"/>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System.out.println(sum);</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10" name="Left Brace 9"/>
          <p:cNvSpPr/>
          <p:nvPr/>
        </p:nvSpPr>
        <p:spPr>
          <a:xfrm rot="10800000">
            <a:off x="6705600" y="3810000"/>
            <a:ext cx="381000" cy="762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3257" name="TextBox 14"/>
          <p:cNvSpPr txBox="1">
            <a:spLocks noChangeArrowheads="1"/>
          </p:cNvSpPr>
          <p:nvPr/>
        </p:nvSpPr>
        <p:spPr bwMode="auto">
          <a:xfrm>
            <a:off x="7086600" y="3886200"/>
            <a:ext cx="311150" cy="369888"/>
          </a:xfrm>
          <a:prstGeom prst="rect">
            <a:avLst/>
          </a:prstGeom>
          <a:solidFill>
            <a:schemeClr val="bg1"/>
          </a:solidFill>
          <a:ln w="9525">
            <a:noFill/>
            <a:miter lim="800000"/>
            <a:headEnd/>
            <a:tailEnd/>
          </a:ln>
        </p:spPr>
        <p:txBody>
          <a:bodyPr wrap="none">
            <a:spAutoFit/>
          </a:bodyPr>
          <a:lstStyle/>
          <a:p>
            <a:r>
              <a:rPr lang="en-US">
                <a:solidFill>
                  <a:srgbClr val="0033CC"/>
                </a:solidFill>
                <a:latin typeface="Consolas" pitchFamily="49" charset="0"/>
              </a:rPr>
              <a:t>i</a:t>
            </a:r>
            <a:endParaRPr lang="en-US">
              <a:solidFill>
                <a:srgbClr val="0033CC"/>
              </a:solidFill>
            </a:endParaRPr>
          </a:p>
        </p:txBody>
      </p:sp>
      <p:sp>
        <p:nvSpPr>
          <p:cNvPr id="53258" name="TextBox 14"/>
          <p:cNvSpPr txBox="1">
            <a:spLocks noChangeArrowheads="1"/>
          </p:cNvSpPr>
          <p:nvPr/>
        </p:nvSpPr>
        <p:spPr bwMode="auto">
          <a:xfrm>
            <a:off x="7162800" y="5029200"/>
            <a:ext cx="311150" cy="369888"/>
          </a:xfrm>
          <a:prstGeom prst="rect">
            <a:avLst/>
          </a:prstGeom>
          <a:solidFill>
            <a:schemeClr val="bg1"/>
          </a:solidFill>
          <a:ln w="9525">
            <a:noFill/>
            <a:miter lim="800000"/>
            <a:headEnd/>
            <a:tailEnd/>
          </a:ln>
        </p:spPr>
        <p:txBody>
          <a:bodyPr wrap="none">
            <a:spAutoFit/>
          </a:bodyPr>
          <a:lstStyle/>
          <a:p>
            <a:r>
              <a:rPr lang="en-US">
                <a:solidFill>
                  <a:srgbClr val="00B050"/>
                </a:solidFill>
                <a:latin typeface="Consolas" pitchFamily="49" charset="0"/>
              </a:rPr>
              <a:t>i</a:t>
            </a:r>
            <a:endParaRPr lang="en-US">
              <a:solidFill>
                <a:srgbClr val="00B050"/>
              </a:solidFill>
            </a:endParaRPr>
          </a:p>
        </p:txBody>
      </p:sp>
      <p:sp>
        <p:nvSpPr>
          <p:cNvPr id="13" name="Left Brace 12"/>
          <p:cNvSpPr/>
          <p:nvPr/>
        </p:nvSpPr>
        <p:spPr>
          <a:xfrm rot="10800000">
            <a:off x="6705600" y="4876800"/>
            <a:ext cx="381000" cy="7620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524000" y="274638"/>
            <a:ext cx="7391400" cy="715962"/>
          </a:xfrm>
        </p:spPr>
        <p:txBody>
          <a:bodyPr/>
          <a:lstStyle/>
          <a:p>
            <a:r>
              <a:rPr lang="en-US" sz="3600" smtClean="0"/>
              <a:t>Overlapping Scope </a:t>
            </a:r>
          </a:p>
        </p:txBody>
      </p:sp>
      <p:sp>
        <p:nvSpPr>
          <p:cNvPr id="6" name="Slide Number Placeholder 5"/>
          <p:cNvSpPr>
            <a:spLocks noGrp="1"/>
          </p:cNvSpPr>
          <p:nvPr>
            <p:ph type="sldNum" sz="quarter" idx="12"/>
          </p:nvPr>
        </p:nvSpPr>
        <p:spPr/>
        <p:txBody>
          <a:bodyPr/>
          <a:lstStyle/>
          <a:p>
            <a:pPr>
              <a:defRPr/>
            </a:pPr>
            <a:r>
              <a:rPr lang="en-US" smtClean="0"/>
              <a:t>Page </a:t>
            </a:r>
            <a:fld id="{BF5A0644-EAA9-4844-9FA3-4BE82DC785AA}" type="slidenum">
              <a:rPr lang="en-US" smtClean="0"/>
              <a:pPr>
                <a:defRPr/>
              </a:pPr>
              <a:t>44</a:t>
            </a:fld>
            <a:endParaRPr lang="en-US"/>
          </a:p>
        </p:txBody>
      </p:sp>
      <p:sp>
        <p:nvSpPr>
          <p:cNvPr id="54277" name="Content Placeholder 2"/>
          <p:cNvSpPr>
            <a:spLocks noGrp="1"/>
          </p:cNvSpPr>
          <p:nvPr>
            <p:ph idx="1"/>
          </p:nvPr>
        </p:nvSpPr>
        <p:spPr>
          <a:xfrm>
            <a:off x="381000" y="1066800"/>
            <a:ext cx="8305800" cy="2133600"/>
          </a:xfrm>
        </p:spPr>
        <p:txBody>
          <a:bodyPr/>
          <a:lstStyle/>
          <a:p>
            <a:r>
              <a:rPr lang="en-US" sz="2800" smtClean="0"/>
              <a:t>Variables (including parameter variables) must have unique names within their scope</a:t>
            </a:r>
          </a:p>
          <a:p>
            <a:pPr lvl="1"/>
            <a:r>
              <a:rPr lang="en-US" sz="2400" smtClean="0">
                <a:solidFill>
                  <a:srgbClr val="0033CC"/>
                </a:solidFill>
                <a:latin typeface="Consolas" pitchFamily="49" charset="0"/>
              </a:rPr>
              <a:t>n</a:t>
            </a:r>
            <a:r>
              <a:rPr lang="en-US" sz="2400" smtClean="0"/>
              <a:t> has local scope and </a:t>
            </a:r>
            <a:r>
              <a:rPr lang="en-US" sz="2400" smtClean="0">
                <a:solidFill>
                  <a:srgbClr val="00B050"/>
                </a:solidFill>
                <a:latin typeface="Consolas" pitchFamily="49" charset="0"/>
              </a:rPr>
              <a:t>n</a:t>
            </a:r>
            <a:r>
              <a:rPr lang="en-US" sz="2400" smtClean="0"/>
              <a:t> is in a block inside that scope</a:t>
            </a:r>
          </a:p>
          <a:p>
            <a:pPr lvl="1"/>
            <a:r>
              <a:rPr lang="en-US" sz="2400" smtClean="0"/>
              <a:t>The compiler will complain when the block scope </a:t>
            </a:r>
            <a:r>
              <a:rPr lang="en-US" sz="2400" smtClean="0">
                <a:solidFill>
                  <a:srgbClr val="00B050"/>
                </a:solidFill>
              </a:rPr>
              <a:t>n</a:t>
            </a:r>
            <a:r>
              <a:rPr lang="en-US" sz="2400" smtClean="0"/>
              <a:t> is declared</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8" name="Content Placeholder 2"/>
          <p:cNvSpPr txBox="1">
            <a:spLocks/>
          </p:cNvSpPr>
          <p:nvPr/>
        </p:nvSpPr>
        <p:spPr bwMode="auto">
          <a:xfrm>
            <a:off x="914400" y="3352800"/>
            <a:ext cx="6477000" cy="2819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int sumOfSquares(int </a:t>
            </a:r>
            <a:r>
              <a:rPr lang="en-US" kern="0" dirty="0">
                <a:solidFill>
                  <a:srgbClr val="0033CC"/>
                </a:solidFill>
                <a:latin typeface="Consolas" pitchFamily="49" charset="0"/>
              </a:rPr>
              <a:t>n</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int sum = 0;</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1; i &lt;= </a:t>
            </a:r>
            <a:r>
              <a:rPr lang="en-US" kern="0" dirty="0">
                <a:solidFill>
                  <a:srgbClr val="0033CC"/>
                </a:solidFill>
                <a:latin typeface="Consolas" pitchFamily="49" charset="0"/>
              </a:rPr>
              <a:t>n</a:t>
            </a:r>
            <a:r>
              <a:rPr lang="en-US" kern="0" dirty="0">
                <a:latin typeface="Consolas" pitchFamily="49" charset="0"/>
              </a:rPr>
              <a:t>; </a:t>
            </a:r>
            <a:r>
              <a:rPr lang="en-US" kern="0" dirty="0">
                <a:solidFill>
                  <a:srgbClr val="0033CC"/>
                </a:solidFill>
                <a:latin typeface="Consolas" pitchFamily="49" charset="0"/>
              </a:rPr>
              <a:t>i</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int </a:t>
            </a:r>
            <a:r>
              <a:rPr lang="en-US" kern="0" dirty="0">
                <a:solidFill>
                  <a:srgbClr val="00B050"/>
                </a:solidFill>
                <a:latin typeface="Consolas" pitchFamily="49" charset="0"/>
              </a:rPr>
              <a:t>n</a:t>
            </a:r>
            <a:r>
              <a:rPr lang="en-US" kern="0" dirty="0">
                <a:latin typeface="Consolas" pitchFamily="49" charset="0"/>
              </a:rPr>
              <a:t> = i * i; </a:t>
            </a:r>
            <a:r>
              <a:rPr lang="en-US" kern="0" dirty="0">
                <a:solidFill>
                  <a:srgbClr val="00B0F0"/>
                </a:solidFill>
                <a:latin typeface="Consolas" pitchFamily="49" charset="0"/>
              </a:rPr>
              <a:t>// ERROR</a:t>
            </a:r>
          </a:p>
          <a:p>
            <a:pPr marL="342900" indent="-342900" eaLnBrk="0" hangingPunct="0">
              <a:buClr>
                <a:srgbClr val="835E01"/>
              </a:buClr>
              <a:buSzPct val="60000"/>
              <a:buFont typeface="Wingdings" pitchFamily="2" charset="2"/>
              <a:buNone/>
              <a:defRPr/>
            </a:pPr>
            <a:r>
              <a:rPr lang="en-US" kern="0" dirty="0">
                <a:latin typeface="Consolas" pitchFamily="49" charset="0"/>
              </a:rPr>
              <a:t>    sum = sum + </a:t>
            </a:r>
            <a:r>
              <a:rPr lang="en-US" kern="0" dirty="0">
                <a:solidFill>
                  <a:srgbClr val="00B050"/>
                </a:solidFill>
                <a:latin typeface="Consolas" pitchFamily="49" charset="0"/>
              </a:rPr>
              <a:t>n</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return sum;</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10" name="Left Brace 9"/>
          <p:cNvSpPr/>
          <p:nvPr/>
        </p:nvSpPr>
        <p:spPr>
          <a:xfrm rot="10800000">
            <a:off x="5715000" y="3429000"/>
            <a:ext cx="457200" cy="2667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4281" name="TextBox 14"/>
          <p:cNvSpPr txBox="1">
            <a:spLocks noChangeArrowheads="1"/>
          </p:cNvSpPr>
          <p:nvPr/>
        </p:nvSpPr>
        <p:spPr bwMode="auto">
          <a:xfrm>
            <a:off x="6248400" y="4267200"/>
            <a:ext cx="1071563" cy="369888"/>
          </a:xfrm>
          <a:prstGeom prst="rect">
            <a:avLst/>
          </a:prstGeom>
          <a:solidFill>
            <a:schemeClr val="bg1"/>
          </a:solidFill>
          <a:ln w="9525">
            <a:noFill/>
            <a:miter lim="800000"/>
            <a:headEnd/>
            <a:tailEnd/>
          </a:ln>
        </p:spPr>
        <p:txBody>
          <a:bodyPr wrap="none">
            <a:spAutoFit/>
          </a:bodyPr>
          <a:lstStyle/>
          <a:p>
            <a:r>
              <a:rPr lang="en-US">
                <a:solidFill>
                  <a:srgbClr val="0033CC"/>
                </a:solidFill>
                <a:latin typeface="Consolas" pitchFamily="49" charset="0"/>
              </a:rPr>
              <a:t>Local n</a:t>
            </a:r>
            <a:endParaRPr lang="en-US">
              <a:solidFill>
                <a:srgbClr val="0033CC"/>
              </a:solidFill>
            </a:endParaRPr>
          </a:p>
        </p:txBody>
      </p:sp>
      <p:sp>
        <p:nvSpPr>
          <p:cNvPr id="54282" name="TextBox 14"/>
          <p:cNvSpPr txBox="1">
            <a:spLocks noChangeArrowheads="1"/>
          </p:cNvSpPr>
          <p:nvPr/>
        </p:nvSpPr>
        <p:spPr bwMode="auto">
          <a:xfrm>
            <a:off x="5257800" y="4800600"/>
            <a:ext cx="1830388" cy="369888"/>
          </a:xfrm>
          <a:prstGeom prst="rect">
            <a:avLst/>
          </a:prstGeom>
          <a:solidFill>
            <a:schemeClr val="bg1"/>
          </a:solidFill>
          <a:ln w="9525">
            <a:noFill/>
            <a:miter lim="800000"/>
            <a:headEnd/>
            <a:tailEnd/>
          </a:ln>
        </p:spPr>
        <p:txBody>
          <a:bodyPr wrap="none">
            <a:spAutoFit/>
          </a:bodyPr>
          <a:lstStyle/>
          <a:p>
            <a:r>
              <a:rPr lang="en-US">
                <a:solidFill>
                  <a:srgbClr val="00B050"/>
                </a:solidFill>
                <a:latin typeface="Consolas" pitchFamily="49" charset="0"/>
              </a:rPr>
              <a:t>block scope n</a:t>
            </a:r>
            <a:endParaRPr lang="en-US">
              <a:solidFill>
                <a:srgbClr val="00B050"/>
              </a:solidFill>
            </a:endParaRPr>
          </a:p>
        </p:txBody>
      </p:sp>
      <p:sp>
        <p:nvSpPr>
          <p:cNvPr id="13" name="Left Brace 12"/>
          <p:cNvSpPr/>
          <p:nvPr/>
        </p:nvSpPr>
        <p:spPr>
          <a:xfrm rot="10800000">
            <a:off x="4800600" y="4800600"/>
            <a:ext cx="381000" cy="5334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752600" y="274638"/>
            <a:ext cx="7162800" cy="715962"/>
          </a:xfrm>
        </p:spPr>
        <p:txBody>
          <a:bodyPr/>
          <a:lstStyle/>
          <a:p>
            <a:r>
              <a:rPr lang="en-US" sz="3600" smtClean="0"/>
              <a:t>Global and Local Overlapping</a:t>
            </a:r>
          </a:p>
        </p:txBody>
      </p:sp>
      <p:sp>
        <p:nvSpPr>
          <p:cNvPr id="6" name="Slide Number Placeholder 5"/>
          <p:cNvSpPr>
            <a:spLocks noGrp="1"/>
          </p:cNvSpPr>
          <p:nvPr>
            <p:ph type="sldNum" sz="quarter" idx="12"/>
          </p:nvPr>
        </p:nvSpPr>
        <p:spPr/>
        <p:txBody>
          <a:bodyPr/>
          <a:lstStyle/>
          <a:p>
            <a:pPr>
              <a:defRPr/>
            </a:pPr>
            <a:r>
              <a:rPr lang="en-US" smtClean="0"/>
              <a:t>Page </a:t>
            </a:r>
            <a:fld id="{9CE5C816-6FDF-4774-9404-7BD7989AA230}" type="slidenum">
              <a:rPr lang="en-US" smtClean="0"/>
              <a:pPr>
                <a:defRPr/>
              </a:pPr>
              <a:t>45</a:t>
            </a:fld>
            <a:endParaRPr lang="en-US"/>
          </a:p>
        </p:txBody>
      </p:sp>
      <p:sp>
        <p:nvSpPr>
          <p:cNvPr id="55301" name="Content Placeholder 2"/>
          <p:cNvSpPr>
            <a:spLocks noGrp="1"/>
          </p:cNvSpPr>
          <p:nvPr>
            <p:ph idx="1"/>
          </p:nvPr>
        </p:nvSpPr>
        <p:spPr>
          <a:xfrm>
            <a:off x="381000" y="990600"/>
            <a:ext cx="8305800" cy="2133600"/>
          </a:xfrm>
        </p:spPr>
        <p:txBody>
          <a:bodyPr/>
          <a:lstStyle/>
          <a:p>
            <a:pPr>
              <a:spcBef>
                <a:spcPts val="200"/>
              </a:spcBef>
            </a:pPr>
            <a:r>
              <a:rPr lang="en-US" sz="2800" smtClean="0"/>
              <a:t>Global and Local (method) variables can overlap</a:t>
            </a:r>
          </a:p>
          <a:p>
            <a:pPr lvl="1">
              <a:spcBef>
                <a:spcPts val="200"/>
              </a:spcBef>
            </a:pPr>
            <a:r>
              <a:rPr lang="en-US" sz="2400" smtClean="0"/>
              <a:t>The local </a:t>
            </a:r>
            <a:r>
              <a:rPr lang="en-US" sz="2400" smtClean="0">
                <a:solidFill>
                  <a:srgbClr val="00B050"/>
                </a:solidFill>
                <a:latin typeface="Consolas" pitchFamily="49" charset="0"/>
                <a:cs typeface="Consolas" pitchFamily="49" charset="0"/>
              </a:rPr>
              <a:t>same</a:t>
            </a:r>
            <a:r>
              <a:rPr lang="en-US" sz="2400" smtClean="0"/>
              <a:t> will be used when it is in scope</a:t>
            </a:r>
          </a:p>
          <a:p>
            <a:pPr lvl="1">
              <a:spcBef>
                <a:spcPts val="200"/>
              </a:spcBef>
            </a:pPr>
            <a:r>
              <a:rPr lang="en-US" sz="2400" smtClean="0"/>
              <a:t>No access to global </a:t>
            </a:r>
            <a:r>
              <a:rPr lang="en-US" sz="2400" smtClean="0">
                <a:solidFill>
                  <a:srgbClr val="0033CC"/>
                </a:solidFill>
                <a:latin typeface="Consolas" pitchFamily="49" charset="0"/>
                <a:cs typeface="Consolas" pitchFamily="49" charset="0"/>
              </a:rPr>
              <a:t>same</a:t>
            </a:r>
            <a:r>
              <a:rPr lang="en-US" sz="2400" smtClean="0"/>
              <a:t> when local </a:t>
            </a:r>
            <a:r>
              <a:rPr lang="en-US" sz="2400" smtClean="0">
                <a:solidFill>
                  <a:srgbClr val="00B050"/>
                </a:solidFill>
                <a:latin typeface="Consolas" pitchFamily="49" charset="0"/>
                <a:cs typeface="Consolas" pitchFamily="49" charset="0"/>
              </a:rPr>
              <a:t>same</a:t>
            </a:r>
            <a:r>
              <a:rPr lang="en-US" sz="2400" smtClean="0">
                <a:solidFill>
                  <a:srgbClr val="00B050"/>
                </a:solidFill>
                <a:cs typeface="Consolas" pitchFamily="49" charset="0"/>
              </a:rPr>
              <a:t> </a:t>
            </a:r>
            <a:r>
              <a:rPr lang="en-US" sz="2400" smtClean="0"/>
              <a:t>is in scope</a:t>
            </a:r>
          </a:p>
        </p:txBody>
      </p:sp>
      <p:sp>
        <p:nvSpPr>
          <p:cNvPr id="9" name="Content Placeholder 2"/>
          <p:cNvSpPr txBox="1">
            <a:spLocks/>
          </p:cNvSpPr>
          <p:nvPr/>
        </p:nvSpPr>
        <p:spPr bwMode="auto">
          <a:xfrm>
            <a:off x="381000" y="23622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
        <p:nvSpPr>
          <p:cNvPr id="8" name="Content Placeholder 2"/>
          <p:cNvSpPr txBox="1">
            <a:spLocks/>
          </p:cNvSpPr>
          <p:nvPr/>
        </p:nvSpPr>
        <p:spPr bwMode="auto">
          <a:xfrm>
            <a:off x="304800" y="2286000"/>
            <a:ext cx="5486400" cy="39624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class Scoper</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public static int </a:t>
            </a:r>
            <a:r>
              <a:rPr lang="en-US" kern="0" dirty="0">
                <a:solidFill>
                  <a:srgbClr val="0033CC"/>
                </a:solidFill>
                <a:latin typeface="Consolas" pitchFamily="49" charset="0"/>
              </a:rPr>
              <a:t>same</a:t>
            </a:r>
            <a:r>
              <a:rPr lang="en-US" kern="0" dirty="0">
                <a:latin typeface="Consolas" pitchFamily="49" charset="0"/>
              </a:rPr>
              <a:t>;   </a:t>
            </a:r>
            <a:r>
              <a:rPr lang="en-US" kern="0" dirty="0">
                <a:solidFill>
                  <a:srgbClr val="0033CC"/>
                </a:solidFill>
                <a:latin typeface="Consolas" pitchFamily="49" charset="0"/>
              </a:rPr>
              <a:t>// ‘global’</a:t>
            </a:r>
          </a:p>
          <a:p>
            <a:pPr marL="342900" indent="-342900" eaLnBrk="0" hangingPunct="0">
              <a:buClr>
                <a:srgbClr val="835E01"/>
              </a:buClr>
              <a:buSzPct val="60000"/>
              <a:buFont typeface="Wingdings" pitchFamily="2" charset="2"/>
              <a:buNone/>
              <a:defRPr/>
            </a:pPr>
            <a:r>
              <a:rPr lang="en-US" kern="0" dirty="0">
                <a:latin typeface="Consolas" pitchFamily="49" charset="0"/>
              </a:rPr>
              <a:t>  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int </a:t>
            </a:r>
            <a:r>
              <a:rPr lang="en-US" kern="0" dirty="0">
                <a:solidFill>
                  <a:srgbClr val="00B050"/>
                </a:solidFill>
                <a:latin typeface="Consolas" pitchFamily="49" charset="0"/>
              </a:rPr>
              <a:t>same</a:t>
            </a:r>
            <a:r>
              <a:rPr lang="en-US" kern="0" dirty="0">
                <a:latin typeface="Consolas" pitchFamily="49" charset="0"/>
              </a:rPr>
              <a:t> = 0;     </a:t>
            </a:r>
            <a:r>
              <a:rPr lang="en-US" kern="0" dirty="0">
                <a:solidFill>
                  <a:srgbClr val="00B050"/>
                </a:solidFill>
                <a:latin typeface="Consolas" pitchFamily="49" charset="0"/>
              </a:rPr>
              <a:t>// local</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1; i &lt;= 10; i++)</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int square = i * i;</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same</a:t>
            </a:r>
            <a:r>
              <a:rPr lang="en-US" kern="0" dirty="0">
                <a:latin typeface="Consolas" pitchFamily="49" charset="0"/>
              </a:rPr>
              <a:t> = </a:t>
            </a:r>
            <a:r>
              <a:rPr lang="en-US" kern="0" dirty="0">
                <a:solidFill>
                  <a:srgbClr val="00B050"/>
                </a:solidFill>
                <a:latin typeface="Consolas" pitchFamily="49" charset="0"/>
              </a:rPr>
              <a:t>same</a:t>
            </a:r>
            <a:r>
              <a:rPr lang="en-US" kern="0" dirty="0">
                <a:latin typeface="Consolas" pitchFamily="49" charset="0"/>
              </a:rPr>
              <a:t> + square;</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r>
              <a:rPr lang="en-US" kern="0" dirty="0">
                <a:solidFill>
                  <a:srgbClr val="00B050"/>
                </a:solidFill>
                <a:latin typeface="Consolas" pitchFamily="49" charset="0"/>
              </a:rPr>
              <a:t>same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11" name="Left Brace 10"/>
          <p:cNvSpPr/>
          <p:nvPr/>
        </p:nvSpPr>
        <p:spPr>
          <a:xfrm rot="10800000">
            <a:off x="5867400" y="2362200"/>
            <a:ext cx="457200" cy="35814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5305" name="TextBox 14"/>
          <p:cNvSpPr txBox="1">
            <a:spLocks noChangeArrowheads="1"/>
          </p:cNvSpPr>
          <p:nvPr/>
        </p:nvSpPr>
        <p:spPr bwMode="auto">
          <a:xfrm>
            <a:off x="6400800" y="3200400"/>
            <a:ext cx="690563" cy="369888"/>
          </a:xfrm>
          <a:prstGeom prst="rect">
            <a:avLst/>
          </a:prstGeom>
          <a:solidFill>
            <a:schemeClr val="bg1"/>
          </a:solidFill>
          <a:ln w="9525">
            <a:noFill/>
            <a:miter lim="800000"/>
            <a:headEnd/>
            <a:tailEnd/>
          </a:ln>
        </p:spPr>
        <p:txBody>
          <a:bodyPr wrap="none">
            <a:spAutoFit/>
          </a:bodyPr>
          <a:lstStyle/>
          <a:p>
            <a:r>
              <a:rPr lang="en-US">
                <a:solidFill>
                  <a:srgbClr val="0033CC"/>
                </a:solidFill>
                <a:latin typeface="Consolas" pitchFamily="49" charset="0"/>
              </a:rPr>
              <a:t>same</a:t>
            </a:r>
            <a:endParaRPr lang="en-US">
              <a:solidFill>
                <a:srgbClr val="0033CC"/>
              </a:solidFill>
            </a:endParaRPr>
          </a:p>
        </p:txBody>
      </p:sp>
      <p:sp>
        <p:nvSpPr>
          <p:cNvPr id="55306" name="TextBox 14"/>
          <p:cNvSpPr txBox="1">
            <a:spLocks noChangeArrowheads="1"/>
          </p:cNvSpPr>
          <p:nvPr/>
        </p:nvSpPr>
        <p:spPr bwMode="auto">
          <a:xfrm>
            <a:off x="5105400" y="4267200"/>
            <a:ext cx="749300" cy="369888"/>
          </a:xfrm>
          <a:prstGeom prst="rect">
            <a:avLst/>
          </a:prstGeom>
          <a:solidFill>
            <a:schemeClr val="bg1"/>
          </a:solidFill>
          <a:ln w="9525">
            <a:noFill/>
            <a:miter lim="800000"/>
            <a:headEnd/>
            <a:tailEnd/>
          </a:ln>
        </p:spPr>
        <p:txBody>
          <a:bodyPr wrap="none">
            <a:spAutoFit/>
          </a:bodyPr>
          <a:lstStyle/>
          <a:p>
            <a:r>
              <a:rPr lang="en-US">
                <a:solidFill>
                  <a:srgbClr val="00B050"/>
                </a:solidFill>
              </a:rPr>
              <a:t>same</a:t>
            </a:r>
          </a:p>
        </p:txBody>
      </p:sp>
      <p:sp>
        <p:nvSpPr>
          <p:cNvPr id="14" name="Left Brace 13"/>
          <p:cNvSpPr/>
          <p:nvPr/>
        </p:nvSpPr>
        <p:spPr>
          <a:xfrm rot="10800000">
            <a:off x="4648200" y="3810000"/>
            <a:ext cx="381000" cy="17526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5308" name="TextBox 9"/>
          <p:cNvSpPr txBox="1">
            <a:spLocks noChangeArrowheads="1"/>
          </p:cNvSpPr>
          <p:nvPr/>
        </p:nvSpPr>
        <p:spPr bwMode="auto">
          <a:xfrm>
            <a:off x="4953000" y="5334000"/>
            <a:ext cx="3979863" cy="1016000"/>
          </a:xfrm>
          <a:prstGeom prst="rect">
            <a:avLst/>
          </a:prstGeom>
          <a:solidFill>
            <a:srgbClr val="FAE1A4"/>
          </a:solidFill>
          <a:ln w="9525">
            <a:noFill/>
            <a:miter lim="800000"/>
            <a:headEnd/>
            <a:tailEnd/>
          </a:ln>
        </p:spPr>
        <p:txBody>
          <a:bodyPr wrap="none">
            <a:spAutoFit/>
          </a:bodyPr>
          <a:lstStyle/>
          <a:p>
            <a:r>
              <a:rPr lang="en-US" sz="2000"/>
              <a:t>Variables in different scopes with </a:t>
            </a:r>
          </a:p>
          <a:p>
            <a:r>
              <a:rPr lang="en-US" sz="2000"/>
              <a:t>the same name will compile, but </a:t>
            </a:r>
          </a:p>
          <a:p>
            <a:r>
              <a:rPr lang="en-US" sz="2000"/>
              <a:t>it is not a good idea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752600" y="274638"/>
            <a:ext cx="7162800" cy="715962"/>
          </a:xfrm>
        </p:spPr>
        <p:txBody>
          <a:bodyPr/>
          <a:lstStyle/>
          <a:p>
            <a:r>
              <a:rPr lang="en-US" sz="3600" smtClean="0"/>
              <a:t>5.8  Recursive Methods</a:t>
            </a:r>
          </a:p>
        </p:txBody>
      </p:sp>
      <p:sp>
        <p:nvSpPr>
          <p:cNvPr id="6" name="Slide Number Placeholder 5"/>
          <p:cNvSpPr>
            <a:spLocks noGrp="1"/>
          </p:cNvSpPr>
          <p:nvPr>
            <p:ph type="sldNum" sz="quarter" idx="12"/>
          </p:nvPr>
        </p:nvSpPr>
        <p:spPr/>
        <p:txBody>
          <a:bodyPr/>
          <a:lstStyle/>
          <a:p>
            <a:pPr>
              <a:defRPr/>
            </a:pPr>
            <a:r>
              <a:rPr lang="en-US" smtClean="0"/>
              <a:t>Page </a:t>
            </a:r>
            <a:fld id="{6B3CD502-44E8-44CB-9B00-3A568C4C8AB2}" type="slidenum">
              <a:rPr lang="en-US" smtClean="0"/>
              <a:pPr>
                <a:defRPr/>
              </a:pPr>
              <a:t>46</a:t>
            </a:fld>
            <a:endParaRPr lang="en-US"/>
          </a:p>
        </p:txBody>
      </p:sp>
      <p:sp>
        <p:nvSpPr>
          <p:cNvPr id="56325" name="Content Placeholder 2"/>
          <p:cNvSpPr>
            <a:spLocks noGrp="1"/>
          </p:cNvSpPr>
          <p:nvPr>
            <p:ph idx="1"/>
          </p:nvPr>
        </p:nvSpPr>
        <p:spPr>
          <a:xfrm>
            <a:off x="381000" y="1066800"/>
            <a:ext cx="8458200" cy="2133600"/>
          </a:xfrm>
        </p:spPr>
        <p:txBody>
          <a:bodyPr/>
          <a:lstStyle/>
          <a:p>
            <a:r>
              <a:rPr lang="en-US" sz="2800" smtClean="0"/>
              <a:t>A recursive method is a method that calls itself</a:t>
            </a:r>
          </a:p>
          <a:p>
            <a:r>
              <a:rPr lang="en-US" sz="2800" smtClean="0"/>
              <a:t>A recursive computation solves a problem by using the solution of the same problem with simpler inputs</a:t>
            </a:r>
          </a:p>
          <a:p>
            <a:r>
              <a:rPr lang="en-US" sz="2800" smtClean="0"/>
              <a:t>For a recursion to terminate, there must be special cases for the simplest inputs</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eaLnBrk="0" hangingPunct="0">
              <a:spcBef>
                <a:spcPct val="20000"/>
              </a:spcBef>
              <a:buClr>
                <a:srgbClr val="835E01"/>
              </a:buClr>
              <a:buSzPct val="60000"/>
              <a:buFont typeface="Wingdings" pitchFamily="2" charset="2"/>
              <a:buChar char="q"/>
              <a:defRPr/>
            </a:pPr>
            <a:endParaRPr lang="en-US" sz="2800" kern="0" dirty="0">
              <a:solidFill>
                <a:srgbClr val="333333"/>
              </a:solidFill>
              <a:latin typeface="+mn-lt"/>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Recursive Triangle Example</a:t>
            </a:r>
          </a:p>
        </p:txBody>
      </p:sp>
      <p:sp>
        <p:nvSpPr>
          <p:cNvPr id="6" name="Slide Number Placeholder 5"/>
          <p:cNvSpPr>
            <a:spLocks noGrp="1"/>
          </p:cNvSpPr>
          <p:nvPr>
            <p:ph type="sldNum" sz="quarter" idx="12"/>
          </p:nvPr>
        </p:nvSpPr>
        <p:spPr/>
        <p:txBody>
          <a:bodyPr/>
          <a:lstStyle/>
          <a:p>
            <a:pPr>
              <a:defRPr/>
            </a:pPr>
            <a:r>
              <a:rPr lang="en-US" smtClean="0"/>
              <a:t>Page </a:t>
            </a:r>
            <a:fld id="{853E8B15-A0FB-4923-969B-FB8CFA5C5711}" type="slidenum">
              <a:rPr lang="en-US" smtClean="0"/>
              <a:pPr>
                <a:defRPr/>
              </a:pPr>
              <a:t>47</a:t>
            </a:fld>
            <a:endParaRPr lang="en-US"/>
          </a:p>
        </p:txBody>
      </p:sp>
      <p:pic>
        <p:nvPicPr>
          <p:cNvPr id="57349" name="Picture 2"/>
          <p:cNvPicPr>
            <a:picLocks noChangeAspect="1" noChangeArrowheads="1"/>
          </p:cNvPicPr>
          <p:nvPr/>
        </p:nvPicPr>
        <p:blipFill>
          <a:blip r:embed="rId2" cstate="print"/>
          <a:srcRect/>
          <a:stretch>
            <a:fillRect/>
          </a:stretch>
        </p:blipFill>
        <p:spPr bwMode="auto">
          <a:xfrm>
            <a:off x="228600" y="4191000"/>
            <a:ext cx="4010025" cy="2162175"/>
          </a:xfrm>
          <a:prstGeom prst="rect">
            <a:avLst/>
          </a:prstGeom>
          <a:noFill/>
          <a:ln w="9525">
            <a:noFill/>
            <a:miter lim="800000"/>
            <a:headEnd/>
            <a:tailEnd/>
          </a:ln>
        </p:spPr>
      </p:pic>
      <p:sp>
        <p:nvSpPr>
          <p:cNvPr id="8" name="Content Placeholder 2"/>
          <p:cNvSpPr txBox="1">
            <a:spLocks/>
          </p:cNvSpPr>
          <p:nvPr/>
        </p:nvSpPr>
        <p:spPr bwMode="auto">
          <a:xfrm>
            <a:off x="228600" y="1066800"/>
            <a:ext cx="6553200" cy="3124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a:t>
            </a:r>
            <a:r>
              <a:rPr lang="en-US" kern="0" dirty="0">
                <a:solidFill>
                  <a:srgbClr val="0033CC"/>
                </a:solidFill>
                <a:latin typeface="Consolas" pitchFamily="49" charset="0"/>
              </a:rPr>
              <a:t>printTriangle</a:t>
            </a:r>
            <a:r>
              <a:rPr lang="en-US" kern="0" dirty="0">
                <a:latin typeface="Consolas" pitchFamily="49" charset="0"/>
              </a:rPr>
              <a:t>(int sideLength)</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if (sideLength &lt; 1) { return; }</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printTriangle</a:t>
            </a:r>
            <a:r>
              <a:rPr lang="en-US" kern="0" dirty="0">
                <a:latin typeface="Consolas" pitchFamily="49" charset="0"/>
              </a:rPr>
              <a:t>(sideLength - 1);</a:t>
            </a:r>
          </a:p>
          <a:p>
            <a:pPr marL="342900" indent="-342900" eaLnBrk="0" hangingPunct="0">
              <a:buClr>
                <a:srgbClr val="835E01"/>
              </a:buClr>
              <a:buSzPct val="60000"/>
              <a:buFont typeface="Wingdings" pitchFamily="2" charset="2"/>
              <a:buNone/>
              <a:defRPr/>
            </a:pPr>
            <a:r>
              <a:rPr lang="en-US" kern="0" dirty="0">
                <a:latin typeface="Consolas" pitchFamily="49" charset="0"/>
              </a:rPr>
              <a:t>  for (int i = 0; i &lt; sideLength; i++)</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a:t>
            </a:r>
          </a:p>
          <a:p>
            <a:pPr marL="342900" indent="-342900" eaLnBrk="0" hangingPunct="0">
              <a:buClr>
                <a:srgbClr val="835E01"/>
              </a:buClr>
              <a:buSzPct val="60000"/>
              <a:buFont typeface="Wingdings" pitchFamily="2" charset="2"/>
              <a:buNone/>
              <a:defRPr/>
            </a:pPr>
            <a:r>
              <a:rPr lang="en-US" kern="0" dirty="0">
                <a:latin typeface="Consolas" pitchFamily="49" charset="0"/>
              </a:rPr>
              <a:t>  }</a:t>
            </a:r>
          </a:p>
          <a:p>
            <a:pPr marL="342900" indent="-342900" eaLnBrk="0" hangingPunct="0">
              <a:buClr>
                <a:srgbClr val="835E01"/>
              </a:buClr>
              <a:buSzPct val="60000"/>
              <a:buFont typeface="Wingdings" pitchFamily="2" charset="2"/>
              <a:buNone/>
              <a:defRPr/>
            </a:pPr>
            <a:r>
              <a:rPr lang="en-US" kern="0" dirty="0">
                <a:latin typeface="Consolas" pitchFamily="49" charset="0"/>
              </a:rPr>
              <a:t>  System.out.println();</a:t>
            </a:r>
          </a:p>
          <a:p>
            <a:pPr marL="342900" indent="-342900" eaLnBrk="0" hangingPunct="0">
              <a:buClr>
                <a:srgbClr val="835E01"/>
              </a:buClr>
              <a:buSzPct val="60000"/>
              <a:buFont typeface="Wingdings" pitchFamily="2" charset="2"/>
              <a:buNone/>
              <a:defRPr/>
            </a:pPr>
            <a:r>
              <a:rPr lang="en-US" kern="0" dirty="0">
                <a:latin typeface="Consolas" pitchFamily="49" charset="0"/>
              </a:rPr>
              <a:t>}</a:t>
            </a:r>
          </a:p>
        </p:txBody>
      </p:sp>
      <p:sp>
        <p:nvSpPr>
          <p:cNvPr id="9" name="Left Arrow 8"/>
          <p:cNvSpPr/>
          <p:nvPr/>
        </p:nvSpPr>
        <p:spPr>
          <a:xfrm>
            <a:off x="4953000" y="14478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Special Case</a:t>
            </a:r>
          </a:p>
        </p:txBody>
      </p:sp>
      <p:sp>
        <p:nvSpPr>
          <p:cNvPr id="10" name="Left Arrow 9"/>
          <p:cNvSpPr/>
          <p:nvPr/>
        </p:nvSpPr>
        <p:spPr>
          <a:xfrm>
            <a:off x="4953000" y="19812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Recursive Call</a:t>
            </a:r>
          </a:p>
        </p:txBody>
      </p:sp>
      <p:sp>
        <p:nvSpPr>
          <p:cNvPr id="57353" name="Content Placeholder 2"/>
          <p:cNvSpPr>
            <a:spLocks noGrp="1"/>
          </p:cNvSpPr>
          <p:nvPr>
            <p:ph idx="1"/>
          </p:nvPr>
        </p:nvSpPr>
        <p:spPr>
          <a:xfrm>
            <a:off x="4191000" y="2971800"/>
            <a:ext cx="4648200" cy="3352800"/>
          </a:xfrm>
          <a:solidFill>
            <a:schemeClr val="bg1"/>
          </a:solidFill>
        </p:spPr>
        <p:txBody>
          <a:bodyPr/>
          <a:lstStyle/>
          <a:p>
            <a:r>
              <a:rPr lang="en-US" sz="2400" smtClean="0"/>
              <a:t>The method will call itself (and not output anything) until </a:t>
            </a:r>
            <a:r>
              <a:rPr lang="en-US" sz="2400" smtClean="0">
                <a:latin typeface="Consolas" pitchFamily="49" charset="0"/>
              </a:rPr>
              <a:t>sideLength</a:t>
            </a:r>
            <a:r>
              <a:rPr lang="en-US" sz="2400" smtClean="0"/>
              <a:t> becomes &lt; 1</a:t>
            </a:r>
          </a:p>
          <a:p>
            <a:r>
              <a:rPr lang="en-US" sz="2400" smtClean="0"/>
              <a:t>It will then use the return statement and each of the previous iterations will print their results</a:t>
            </a:r>
          </a:p>
          <a:p>
            <a:pPr lvl="1"/>
            <a:r>
              <a:rPr lang="en-US" sz="2000" smtClean="0"/>
              <a:t>1, 2, 3 then 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Recursive Calls and Returns</a:t>
            </a:r>
          </a:p>
        </p:txBody>
      </p:sp>
      <p:sp>
        <p:nvSpPr>
          <p:cNvPr id="6" name="Slide Number Placeholder 5"/>
          <p:cNvSpPr>
            <a:spLocks noGrp="1"/>
          </p:cNvSpPr>
          <p:nvPr>
            <p:ph type="sldNum" sz="quarter" idx="12"/>
          </p:nvPr>
        </p:nvSpPr>
        <p:spPr/>
        <p:txBody>
          <a:bodyPr/>
          <a:lstStyle/>
          <a:p>
            <a:pPr>
              <a:defRPr/>
            </a:pPr>
            <a:r>
              <a:rPr lang="en-US" smtClean="0"/>
              <a:t>Page </a:t>
            </a:r>
            <a:fld id="{99CD8AAC-8C70-4BFC-9182-3B1F0D2741F2}" type="slidenum">
              <a:rPr lang="en-US" smtClean="0"/>
              <a:pPr>
                <a:defRPr/>
              </a:pPr>
              <a:t>48</a:t>
            </a:fld>
            <a:endParaRPr lang="en-US"/>
          </a:p>
        </p:txBody>
      </p:sp>
      <p:pic>
        <p:nvPicPr>
          <p:cNvPr id="58373" name="Picture 2"/>
          <p:cNvPicPr>
            <a:picLocks noChangeAspect="1" noChangeArrowheads="1"/>
          </p:cNvPicPr>
          <p:nvPr/>
        </p:nvPicPr>
        <p:blipFill>
          <a:blip r:embed="rId2" cstate="print"/>
          <a:srcRect/>
          <a:stretch>
            <a:fillRect/>
          </a:stretch>
        </p:blipFill>
        <p:spPr bwMode="auto">
          <a:xfrm>
            <a:off x="190500" y="1171575"/>
            <a:ext cx="8763000" cy="45148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Summary:  Methods</a:t>
            </a:r>
          </a:p>
        </p:txBody>
      </p:sp>
      <p:sp>
        <p:nvSpPr>
          <p:cNvPr id="59395" name="Content Placeholder 2"/>
          <p:cNvSpPr>
            <a:spLocks noGrp="1"/>
          </p:cNvSpPr>
          <p:nvPr>
            <p:ph idx="1"/>
          </p:nvPr>
        </p:nvSpPr>
        <p:spPr>
          <a:xfrm>
            <a:off x="381000" y="990600"/>
            <a:ext cx="8458200" cy="5105400"/>
          </a:xfrm>
        </p:spPr>
        <p:txBody>
          <a:bodyPr/>
          <a:lstStyle/>
          <a:p>
            <a:pPr>
              <a:spcBef>
                <a:spcPts val="400"/>
              </a:spcBef>
            </a:pPr>
            <a:r>
              <a:rPr lang="en-US" sz="2800" smtClean="0"/>
              <a:t>A method is a named sequence of instructions.</a:t>
            </a:r>
          </a:p>
          <a:p>
            <a:pPr>
              <a:spcBef>
                <a:spcPts val="400"/>
              </a:spcBef>
            </a:pPr>
            <a:r>
              <a:rPr lang="en-US" sz="2800" smtClean="0"/>
              <a:t>Parameter values are supplied when a method is called. The return value is the result that the method computes.</a:t>
            </a:r>
          </a:p>
          <a:p>
            <a:pPr>
              <a:spcBef>
                <a:spcPts val="400"/>
              </a:spcBef>
            </a:pPr>
            <a:r>
              <a:rPr lang="en-US" sz="2800" smtClean="0"/>
              <a:t>When declaring a method, you provide a name for the method, a name and type for each parameter, and a type for the result.</a:t>
            </a:r>
          </a:p>
          <a:p>
            <a:pPr>
              <a:spcBef>
                <a:spcPts val="400"/>
              </a:spcBef>
            </a:pPr>
            <a:r>
              <a:rPr lang="en-US" sz="2800" smtClean="0"/>
              <a:t>Method comments explain the purpose of the method, the meaning of the parameters and return value, as well as any special requirements.</a:t>
            </a:r>
          </a:p>
          <a:p>
            <a:pPr>
              <a:spcBef>
                <a:spcPts val="400"/>
              </a:spcBef>
            </a:pPr>
            <a:r>
              <a:rPr lang="en-US" sz="2800" smtClean="0"/>
              <a:t>Parameter variables hold the parameter values supplied in the method call.</a:t>
            </a:r>
            <a:endParaRPr lang="en-US" sz="2400" smtClean="0"/>
          </a:p>
        </p:txBody>
      </p:sp>
      <p:sp>
        <p:nvSpPr>
          <p:cNvPr id="6" name="Slide Number Placeholder 5"/>
          <p:cNvSpPr>
            <a:spLocks noGrp="1"/>
          </p:cNvSpPr>
          <p:nvPr>
            <p:ph type="sldNum" sz="quarter" idx="12"/>
          </p:nvPr>
        </p:nvSpPr>
        <p:spPr/>
        <p:txBody>
          <a:bodyPr/>
          <a:lstStyle/>
          <a:p>
            <a:pPr>
              <a:defRPr/>
            </a:pPr>
            <a:r>
              <a:rPr lang="en-US" smtClean="0"/>
              <a:t>Page </a:t>
            </a:r>
            <a:fld id="{8E50F870-EAF7-4D38-9557-7DDEED58BC2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What is a method?</a:t>
            </a:r>
          </a:p>
        </p:txBody>
      </p:sp>
      <p:sp>
        <p:nvSpPr>
          <p:cNvPr id="13315" name="Content Placeholder 2"/>
          <p:cNvSpPr>
            <a:spLocks noGrp="1"/>
          </p:cNvSpPr>
          <p:nvPr>
            <p:ph idx="1"/>
          </p:nvPr>
        </p:nvSpPr>
        <p:spPr>
          <a:xfrm>
            <a:off x="304800" y="1066800"/>
            <a:ext cx="8458200" cy="5105400"/>
          </a:xfrm>
        </p:spPr>
        <p:txBody>
          <a:bodyPr/>
          <a:lstStyle/>
          <a:p>
            <a:pPr>
              <a:defRPr/>
            </a:pPr>
            <a:r>
              <a:rPr lang="en-US" dirty="0" smtClean="0"/>
              <a:t>Some methods you have already used are:</a:t>
            </a:r>
          </a:p>
          <a:p>
            <a:pPr lvl="1">
              <a:defRPr/>
            </a:pPr>
            <a:r>
              <a:rPr lang="en-US" sz="2400" dirty="0" smtClean="0">
                <a:solidFill>
                  <a:srgbClr val="333333"/>
                </a:solidFill>
                <a:latin typeface="Consolas" pitchFamily="49" charset="0"/>
              </a:rPr>
              <a:t>Math.pow()</a:t>
            </a:r>
          </a:p>
          <a:p>
            <a:pPr lvl="1">
              <a:defRPr/>
            </a:pPr>
            <a:r>
              <a:rPr lang="en-US" sz="2400" dirty="0" smtClean="0">
                <a:solidFill>
                  <a:srgbClr val="333333"/>
                </a:solidFill>
                <a:latin typeface="Consolas" pitchFamily="49" charset="0"/>
              </a:rPr>
              <a:t>String.length()</a:t>
            </a:r>
          </a:p>
          <a:p>
            <a:pPr lvl="1">
              <a:defRPr/>
            </a:pPr>
            <a:r>
              <a:rPr lang="en-US" sz="2400" dirty="0" smtClean="0">
                <a:solidFill>
                  <a:srgbClr val="333333"/>
                </a:solidFill>
                <a:latin typeface="Consolas" pitchFamily="49" charset="0"/>
              </a:rPr>
              <a:t>Character.isDigit()</a:t>
            </a:r>
          </a:p>
          <a:p>
            <a:pPr lvl="1">
              <a:defRPr/>
            </a:pPr>
            <a:r>
              <a:rPr lang="en-US" sz="2400" dirty="0" smtClean="0">
                <a:solidFill>
                  <a:srgbClr val="333333"/>
                </a:solidFill>
                <a:latin typeface="Consolas" pitchFamily="49" charset="0"/>
              </a:rPr>
              <a:t>Scanner.nextInt()</a:t>
            </a:r>
          </a:p>
          <a:p>
            <a:pPr lvl="1">
              <a:defRPr/>
            </a:pPr>
            <a:r>
              <a:rPr lang="en-US" sz="2400" dirty="0" smtClean="0">
                <a:solidFill>
                  <a:srgbClr val="333333"/>
                </a:solidFill>
                <a:latin typeface="Consolas" pitchFamily="49" charset="0"/>
              </a:rPr>
              <a:t>main()</a:t>
            </a:r>
          </a:p>
          <a:p>
            <a:pPr>
              <a:defRPr/>
            </a:pPr>
            <a:r>
              <a:rPr lang="en-US" sz="2800" dirty="0" smtClean="0">
                <a:solidFill>
                  <a:srgbClr val="333333"/>
                </a:solidFill>
                <a:latin typeface="+mj-lt"/>
              </a:rPr>
              <a:t>They all have:</a:t>
            </a:r>
          </a:p>
          <a:p>
            <a:pPr lvl="1">
              <a:defRPr/>
            </a:pPr>
            <a:r>
              <a:rPr lang="en-US" dirty="0" smtClean="0"/>
              <a:t>A name</a:t>
            </a:r>
          </a:p>
          <a:p>
            <a:pPr lvl="2">
              <a:defRPr/>
            </a:pPr>
            <a:r>
              <a:rPr lang="en-US" dirty="0" smtClean="0"/>
              <a:t>Follow the same rules as variable names</a:t>
            </a:r>
          </a:p>
          <a:p>
            <a:pPr lvl="1">
              <a:defRPr/>
            </a:pPr>
            <a:r>
              <a:rPr lang="en-US" dirty="0" smtClean="0">
                <a:solidFill>
                  <a:srgbClr val="333333"/>
                </a:solidFill>
                <a:latin typeface="Consolas" pitchFamily="49" charset="0"/>
                <a:cs typeface="Consolas" pitchFamily="49" charset="0"/>
              </a:rPr>
              <a:t>( ) </a:t>
            </a:r>
            <a:r>
              <a:rPr lang="en-US" dirty="0" smtClean="0">
                <a:solidFill>
                  <a:srgbClr val="333333"/>
                </a:solidFill>
              </a:rPr>
              <a:t>at the end</a:t>
            </a:r>
          </a:p>
          <a:p>
            <a:pPr lvl="2">
              <a:defRPr/>
            </a:pPr>
            <a:r>
              <a:rPr lang="en-US" dirty="0" smtClean="0">
                <a:solidFill>
                  <a:srgbClr val="333333"/>
                </a:solidFill>
              </a:rPr>
              <a:t>A place to receive input information</a:t>
            </a:r>
          </a:p>
          <a:p>
            <a:pPr lvl="1">
              <a:buFont typeface="Wingdings" pitchFamily="2" charset="2"/>
              <a:buNone/>
              <a:defRPr/>
            </a:pPr>
            <a:endParaRPr lang="en-US" dirty="0" smtClean="0"/>
          </a:p>
          <a:p>
            <a:pPr>
              <a:buFont typeface="Wingdings" pitchFamily="2" charset="2"/>
              <a:buNone/>
              <a:defRPr/>
            </a:pPr>
            <a:endParaRPr lang="en-US" sz="2800" dirty="0" smtClean="0"/>
          </a:p>
          <a:p>
            <a:pPr>
              <a:buFont typeface="Wingdings" pitchFamily="2" charset="2"/>
              <a:buNone/>
              <a:defRPr/>
            </a:pPr>
            <a:endParaRPr lang="en-US" sz="2800" dirty="0" smtClean="0"/>
          </a:p>
        </p:txBody>
      </p:sp>
      <p:sp>
        <p:nvSpPr>
          <p:cNvPr id="6" name="Slide Number Placeholder 5"/>
          <p:cNvSpPr>
            <a:spLocks noGrp="1"/>
          </p:cNvSpPr>
          <p:nvPr>
            <p:ph type="sldNum" sz="quarter" idx="12"/>
          </p:nvPr>
        </p:nvSpPr>
        <p:spPr/>
        <p:txBody>
          <a:bodyPr/>
          <a:lstStyle/>
          <a:p>
            <a:pPr>
              <a:defRPr/>
            </a:pPr>
            <a:r>
              <a:rPr lang="en-US"/>
              <a:t>Page </a:t>
            </a:r>
            <a:fld id="{C887F723-E7B8-4D73-BB85-975FEF4CC43E}"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Summary: Method Returns</a:t>
            </a:r>
          </a:p>
        </p:txBody>
      </p:sp>
      <p:sp>
        <p:nvSpPr>
          <p:cNvPr id="60419" name="Content Placeholder 2"/>
          <p:cNvSpPr>
            <a:spLocks noGrp="1"/>
          </p:cNvSpPr>
          <p:nvPr>
            <p:ph idx="1"/>
          </p:nvPr>
        </p:nvSpPr>
        <p:spPr/>
        <p:txBody>
          <a:bodyPr/>
          <a:lstStyle/>
          <a:p>
            <a:r>
              <a:rPr lang="en-US" smtClean="0"/>
              <a:t>The </a:t>
            </a:r>
            <a:r>
              <a:rPr lang="en-US" smtClean="0">
                <a:solidFill>
                  <a:srgbClr val="C00000"/>
                </a:solidFill>
              </a:rPr>
              <a:t>return</a:t>
            </a:r>
            <a:r>
              <a:rPr lang="en-US" smtClean="0"/>
              <a:t> statement terminates a method call and yields the method result.</a:t>
            </a:r>
          </a:p>
          <a:p>
            <a:pPr lvl="1"/>
            <a:r>
              <a:rPr lang="en-US" smtClean="0"/>
              <a:t>Turn computations that can be reused into methods.</a:t>
            </a:r>
          </a:p>
          <a:p>
            <a:pPr lvl="1"/>
            <a:r>
              <a:rPr lang="en-US" smtClean="0"/>
              <a:t>Use a return type of </a:t>
            </a:r>
            <a:r>
              <a:rPr lang="en-US" smtClean="0">
                <a:solidFill>
                  <a:srgbClr val="C00000"/>
                </a:solidFill>
              </a:rPr>
              <a:t>void</a:t>
            </a:r>
            <a:r>
              <a:rPr lang="en-US" smtClean="0"/>
              <a:t> to indicate that a method does not return a value.</a:t>
            </a:r>
          </a:p>
          <a:p>
            <a:pPr lvl="1"/>
            <a:r>
              <a:rPr lang="en-US" smtClean="0"/>
              <a:t>Use the process of stepwise refinement to decompose complex tasks into simpler ones.</a:t>
            </a:r>
          </a:p>
        </p:txBody>
      </p:sp>
      <p:sp>
        <p:nvSpPr>
          <p:cNvPr id="6" name="Slide Number Placeholder 5"/>
          <p:cNvSpPr>
            <a:spLocks noGrp="1"/>
          </p:cNvSpPr>
          <p:nvPr>
            <p:ph type="sldNum" sz="quarter" idx="12"/>
          </p:nvPr>
        </p:nvSpPr>
        <p:spPr/>
        <p:txBody>
          <a:bodyPr/>
          <a:lstStyle/>
          <a:p>
            <a:pPr>
              <a:defRPr/>
            </a:pPr>
            <a:r>
              <a:rPr lang="en-US" smtClean="0"/>
              <a:t>Page </a:t>
            </a:r>
            <a:fld id="{08B14CE6-133D-4A31-9EF7-FA9B0CAB6771}"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Summary:  Scope</a:t>
            </a:r>
          </a:p>
        </p:txBody>
      </p:sp>
      <p:sp>
        <p:nvSpPr>
          <p:cNvPr id="61443" name="Content Placeholder 2"/>
          <p:cNvSpPr>
            <a:spLocks noGrp="1"/>
          </p:cNvSpPr>
          <p:nvPr>
            <p:ph idx="1"/>
          </p:nvPr>
        </p:nvSpPr>
        <p:spPr>
          <a:xfrm>
            <a:off x="304800" y="1143000"/>
            <a:ext cx="8458200" cy="4572000"/>
          </a:xfrm>
        </p:spPr>
        <p:txBody>
          <a:bodyPr/>
          <a:lstStyle/>
          <a:p>
            <a:r>
              <a:rPr lang="en-US" sz="2800" smtClean="0"/>
              <a:t>Local variables declared inside one method are not visible to code inside other methods</a:t>
            </a:r>
          </a:p>
          <a:p>
            <a:r>
              <a:rPr lang="en-US" sz="2800" smtClean="0"/>
              <a:t>The scope of a variable is the part of the program in which it is visible.</a:t>
            </a:r>
          </a:p>
          <a:p>
            <a:pPr lvl="1"/>
            <a:r>
              <a:rPr lang="en-US" sz="2400" smtClean="0"/>
              <a:t>Two local or parameter variables can have the same name, provided that their scopes do not overlap.</a:t>
            </a:r>
          </a:p>
          <a:p>
            <a:pPr lvl="1"/>
            <a:r>
              <a:rPr lang="en-US" sz="2400" smtClean="0"/>
              <a:t>You can use the same variable name within different methods since their scope does not overlap.</a:t>
            </a:r>
          </a:p>
          <a:p>
            <a:pPr lvl="1"/>
            <a:endParaRPr lang="en-US" sz="2400" smtClean="0"/>
          </a:p>
        </p:txBody>
      </p:sp>
      <p:sp>
        <p:nvSpPr>
          <p:cNvPr id="6" name="Slide Number Placeholder 5"/>
          <p:cNvSpPr>
            <a:spLocks noGrp="1"/>
          </p:cNvSpPr>
          <p:nvPr>
            <p:ph type="sldNum" sz="quarter" idx="12"/>
          </p:nvPr>
        </p:nvSpPr>
        <p:spPr/>
        <p:txBody>
          <a:bodyPr/>
          <a:lstStyle/>
          <a:p>
            <a:pPr>
              <a:defRPr/>
            </a:pPr>
            <a:r>
              <a:rPr lang="en-US" smtClean="0"/>
              <a:t>Page </a:t>
            </a:r>
            <a:fld id="{2F516D58-946B-448C-8875-590493129DE7}"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Summary:  Recursion</a:t>
            </a:r>
          </a:p>
        </p:txBody>
      </p:sp>
      <p:sp>
        <p:nvSpPr>
          <p:cNvPr id="62467" name="Content Placeholder 2"/>
          <p:cNvSpPr>
            <a:spLocks noGrp="1"/>
          </p:cNvSpPr>
          <p:nvPr>
            <p:ph idx="1"/>
          </p:nvPr>
        </p:nvSpPr>
        <p:spPr>
          <a:xfrm>
            <a:off x="304800" y="1143000"/>
            <a:ext cx="8458200" cy="4343400"/>
          </a:xfrm>
        </p:spPr>
        <p:txBody>
          <a:bodyPr/>
          <a:lstStyle/>
          <a:p>
            <a:r>
              <a:rPr lang="en-US" sz="2800" smtClean="0"/>
              <a:t>A recursive computation solves a problem by using the solution of the same problem with simpler inputs.</a:t>
            </a:r>
          </a:p>
          <a:p>
            <a:pPr lvl="1"/>
            <a:r>
              <a:rPr lang="en-US" sz="2400" smtClean="0"/>
              <a:t>For a recursion to terminate, there must be special cases for the simplest inputs.</a:t>
            </a:r>
          </a:p>
          <a:p>
            <a:pPr lvl="1"/>
            <a:r>
              <a:rPr lang="en-US" sz="2400" smtClean="0"/>
              <a:t>The key to finding a recursive solution is reducing the input to a simpler input for the same problem.</a:t>
            </a:r>
          </a:p>
          <a:p>
            <a:pPr lvl="1"/>
            <a:r>
              <a:rPr lang="en-US" sz="2400" smtClean="0"/>
              <a:t>When designing a recursive solution, do not worry about multiple nested calls.  Simply focus on reducing a problem to a slightly simpler one.</a:t>
            </a:r>
          </a:p>
        </p:txBody>
      </p:sp>
      <p:sp>
        <p:nvSpPr>
          <p:cNvPr id="6" name="Slide Number Placeholder 5"/>
          <p:cNvSpPr>
            <a:spLocks noGrp="1"/>
          </p:cNvSpPr>
          <p:nvPr>
            <p:ph type="sldNum" sz="quarter" idx="12"/>
          </p:nvPr>
        </p:nvSpPr>
        <p:spPr/>
        <p:txBody>
          <a:bodyPr/>
          <a:lstStyle/>
          <a:p>
            <a:pPr>
              <a:defRPr/>
            </a:pPr>
            <a:r>
              <a:rPr lang="en-US" smtClean="0"/>
              <a:t>Page </a:t>
            </a:r>
            <a:fld id="{39EFFF3A-6031-4A85-96B7-27C8F2277EDB}"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smtClean="0"/>
              <a:t>Flowchart of Calling a Method</a:t>
            </a:r>
          </a:p>
        </p:txBody>
      </p:sp>
      <p:sp>
        <p:nvSpPr>
          <p:cNvPr id="6" name="Slide Number Placeholder 5"/>
          <p:cNvSpPr>
            <a:spLocks noGrp="1"/>
          </p:cNvSpPr>
          <p:nvPr>
            <p:ph type="sldNum" sz="quarter" idx="12"/>
          </p:nvPr>
        </p:nvSpPr>
        <p:spPr/>
        <p:txBody>
          <a:bodyPr/>
          <a:lstStyle/>
          <a:p>
            <a:pPr>
              <a:defRPr/>
            </a:pPr>
            <a:r>
              <a:rPr lang="en-US" smtClean="0"/>
              <a:t>Page </a:t>
            </a:r>
            <a:fld id="{FFFAA1DD-1384-4FFC-8CE6-F9F197278343}" type="slidenum">
              <a:rPr lang="en-US" smtClean="0"/>
              <a:pPr>
                <a:defRPr/>
              </a:pPr>
              <a:t>6</a:t>
            </a:fld>
            <a:endParaRPr lang="en-US"/>
          </a:p>
        </p:txBody>
      </p:sp>
      <p:sp>
        <p:nvSpPr>
          <p:cNvPr id="15365" name="Content Placeholder 7"/>
          <p:cNvSpPr>
            <a:spLocks noGrp="1"/>
          </p:cNvSpPr>
          <p:nvPr>
            <p:ph idx="1"/>
          </p:nvPr>
        </p:nvSpPr>
        <p:spPr>
          <a:xfrm>
            <a:off x="4800600" y="2819400"/>
            <a:ext cx="3962400" cy="3276600"/>
          </a:xfrm>
        </p:spPr>
        <p:txBody>
          <a:bodyPr/>
          <a:lstStyle/>
          <a:p>
            <a:r>
              <a:rPr lang="en-US" sz="2400" smtClean="0"/>
              <a:t>One method ‘calls’ another</a:t>
            </a:r>
          </a:p>
          <a:p>
            <a:pPr lvl="1"/>
            <a:r>
              <a:rPr lang="en-US" sz="2000" smtClean="0"/>
              <a:t>main calls </a:t>
            </a:r>
            <a:r>
              <a:rPr lang="en-US" sz="2000" smtClean="0">
                <a:solidFill>
                  <a:srgbClr val="0033CC"/>
                </a:solidFill>
                <a:latin typeface="Consolas" pitchFamily="49" charset="0"/>
              </a:rPr>
              <a:t>Math.pow</a:t>
            </a:r>
            <a:r>
              <a:rPr lang="en-US" sz="2000" smtClean="0"/>
              <a:t>()</a:t>
            </a:r>
          </a:p>
          <a:p>
            <a:pPr lvl="1"/>
            <a:r>
              <a:rPr lang="en-US" sz="2000" smtClean="0"/>
              <a:t>Passes two variables</a:t>
            </a:r>
          </a:p>
          <a:p>
            <a:pPr lvl="2"/>
            <a:r>
              <a:rPr lang="en-US" sz="1800" smtClean="0"/>
              <a:t>2 and 3</a:t>
            </a:r>
          </a:p>
          <a:p>
            <a:pPr lvl="1"/>
            <a:r>
              <a:rPr lang="en-US" sz="2000" smtClean="0">
                <a:solidFill>
                  <a:srgbClr val="0033CC"/>
                </a:solidFill>
                <a:latin typeface="Consolas" pitchFamily="49" charset="0"/>
              </a:rPr>
              <a:t>Math.pow</a:t>
            </a:r>
            <a:r>
              <a:rPr lang="en-US" sz="2000" smtClean="0"/>
              <a:t> starts</a:t>
            </a:r>
          </a:p>
          <a:p>
            <a:pPr lvl="2"/>
            <a:r>
              <a:rPr lang="en-US" sz="1800" smtClean="0"/>
              <a:t>Uses variables (2, 3)</a:t>
            </a:r>
          </a:p>
          <a:p>
            <a:pPr lvl="2"/>
            <a:r>
              <a:rPr lang="en-US" sz="1800" smtClean="0"/>
              <a:t>Does its job</a:t>
            </a:r>
          </a:p>
          <a:p>
            <a:pPr lvl="2"/>
            <a:r>
              <a:rPr lang="en-US" sz="1800" smtClean="0"/>
              <a:t>Returns the answer</a:t>
            </a:r>
          </a:p>
          <a:p>
            <a:pPr lvl="1"/>
            <a:r>
              <a:rPr lang="en-US" sz="2000" smtClean="0"/>
              <a:t>main uses result</a:t>
            </a:r>
          </a:p>
          <a:p>
            <a:pPr lvl="1"/>
            <a:endParaRPr lang="en-US" sz="1800" smtClean="0"/>
          </a:p>
        </p:txBody>
      </p:sp>
      <p:pic>
        <p:nvPicPr>
          <p:cNvPr id="15366" name="Picture 8"/>
          <p:cNvPicPr>
            <a:picLocks noChangeAspect="1" noChangeArrowheads="1"/>
          </p:cNvPicPr>
          <p:nvPr/>
        </p:nvPicPr>
        <p:blipFill>
          <a:blip r:embed="rId2" cstate="print"/>
          <a:srcRect/>
          <a:stretch>
            <a:fillRect/>
          </a:stretch>
        </p:blipFill>
        <p:spPr bwMode="auto">
          <a:xfrm>
            <a:off x="457200" y="1676400"/>
            <a:ext cx="4116388" cy="4648200"/>
          </a:xfrm>
          <a:prstGeom prst="rect">
            <a:avLst/>
          </a:prstGeom>
          <a:noFill/>
          <a:ln w="9525">
            <a:noFill/>
            <a:miter lim="800000"/>
            <a:headEnd/>
            <a:tailEnd/>
          </a:ln>
        </p:spPr>
      </p:pic>
      <p:sp>
        <p:nvSpPr>
          <p:cNvPr id="8" name="Content Placeholder 2"/>
          <p:cNvSpPr txBox="1">
            <a:spLocks/>
          </p:cNvSpPr>
          <p:nvPr/>
        </p:nvSpPr>
        <p:spPr bwMode="auto">
          <a:xfrm>
            <a:off x="3657600" y="1143000"/>
            <a:ext cx="5105400" cy="14478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double z = </a:t>
            </a:r>
            <a:r>
              <a:rPr lang="en-US" kern="0" dirty="0">
                <a:solidFill>
                  <a:srgbClr val="0033CC"/>
                </a:solidFill>
                <a:latin typeface="Consolas" pitchFamily="49" charset="0"/>
              </a:rPr>
              <a:t>Math.pow</a:t>
            </a:r>
            <a:r>
              <a:rPr lang="en-US" kern="0" dirty="0">
                <a:latin typeface="Consolas" pitchFamily="49" charset="0"/>
              </a:rPr>
              <a:t>(2, 3);</a:t>
            </a:r>
          </a:p>
          <a:p>
            <a:pPr marL="342900" indent="-342900" eaLnBrk="0" hangingPunct="0">
              <a:buClr>
                <a:srgbClr val="835E01"/>
              </a:buClr>
              <a:buSzPct val="60000"/>
              <a:buFont typeface="Wingdings" pitchFamily="2" charset="2"/>
              <a:buNone/>
              <a:defRPr/>
            </a:pPr>
            <a:r>
              <a:rPr lang="en-US" kern="0" dirty="0">
                <a:latin typeface="Consolas" pitchFamily="49" charset="0"/>
              </a:rPr>
              <a:t>  . . .</a:t>
            </a:r>
          </a:p>
          <a:p>
            <a:pPr marL="342900" indent="-342900" eaLnBrk="0" hangingPunct="0">
              <a:buClr>
                <a:srgbClr val="835E01"/>
              </a:buClr>
              <a:buSzPct val="60000"/>
              <a:buFont typeface="Wingdings" pitchFamily="2" charset="2"/>
              <a:buNone/>
              <a:defRPr/>
            </a:pPr>
            <a:r>
              <a:rPr lang="en-US" kern="0" dirty="0">
                <a:latin typeface="Consolas" pitchFamily="49" charset="0"/>
              </a:rPr>
              <a:t>}</a:t>
            </a:r>
            <a:endParaRPr lang="en-US" b="1" kern="0" dirty="0">
              <a:latin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smtClean="0"/>
              <a:t>Parameters and Return Values</a:t>
            </a:r>
          </a:p>
        </p:txBody>
      </p:sp>
      <p:sp>
        <p:nvSpPr>
          <p:cNvPr id="6" name="Slide Number Placeholder 5"/>
          <p:cNvSpPr>
            <a:spLocks noGrp="1"/>
          </p:cNvSpPr>
          <p:nvPr>
            <p:ph type="sldNum" sz="quarter" idx="12"/>
          </p:nvPr>
        </p:nvSpPr>
        <p:spPr/>
        <p:txBody>
          <a:bodyPr/>
          <a:lstStyle/>
          <a:p>
            <a:pPr>
              <a:defRPr/>
            </a:pPr>
            <a:r>
              <a:rPr lang="en-US" smtClean="0"/>
              <a:t>Page </a:t>
            </a:r>
            <a:fld id="{BBB195E5-91C7-4E41-979B-6A3F65098786}" type="slidenum">
              <a:rPr lang="en-US" smtClean="0"/>
              <a:pPr>
                <a:defRPr/>
              </a:pPr>
              <a:t>7</a:t>
            </a:fld>
            <a:endParaRPr lang="en-US"/>
          </a:p>
        </p:txBody>
      </p:sp>
      <p:sp>
        <p:nvSpPr>
          <p:cNvPr id="10" name="Content Placeholder 2"/>
          <p:cNvSpPr txBox="1">
            <a:spLocks/>
          </p:cNvSpPr>
          <p:nvPr/>
        </p:nvSpPr>
        <p:spPr bwMode="auto">
          <a:xfrm>
            <a:off x="533400" y="1066800"/>
            <a:ext cx="5715000" cy="16002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public static void main(String[] args)</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double z = </a:t>
            </a:r>
            <a:r>
              <a:rPr lang="en-US" sz="2000" kern="0" dirty="0">
                <a:solidFill>
                  <a:srgbClr val="0033CC"/>
                </a:solidFill>
                <a:latin typeface="Consolas" pitchFamily="49" charset="0"/>
              </a:rPr>
              <a:t>Math.pow</a:t>
            </a:r>
            <a:r>
              <a:rPr lang="en-US" sz="2000" kern="0" dirty="0">
                <a:latin typeface="Consolas" pitchFamily="49" charset="0"/>
              </a:rPr>
              <a:t>(2, 3);</a:t>
            </a:r>
          </a:p>
          <a:p>
            <a:pPr marL="342900" indent="-342900" eaLnBrk="0" hangingPunct="0">
              <a:buClr>
                <a:srgbClr val="835E01"/>
              </a:buClr>
              <a:buSzPct val="60000"/>
              <a:buFont typeface="Wingdings" pitchFamily="2" charset="2"/>
              <a:buNone/>
              <a:defRPr/>
            </a:pPr>
            <a:r>
              <a:rPr lang="en-US" sz="2000" kern="0" dirty="0">
                <a:latin typeface="Consolas" pitchFamily="49" charset="0"/>
              </a:rPr>
              <a:t>  . . .</a:t>
            </a:r>
          </a:p>
          <a:p>
            <a:pPr marL="342900" indent="-342900" eaLnBrk="0" hangingPunct="0">
              <a:buClr>
                <a:srgbClr val="835E01"/>
              </a:buClr>
              <a:buSzPct val="60000"/>
              <a:buFont typeface="Wingdings" pitchFamily="2" charset="2"/>
              <a:buNone/>
              <a:defRPr/>
            </a:pPr>
            <a:r>
              <a:rPr lang="en-US" sz="2000" kern="0" dirty="0">
                <a:latin typeface="Consolas" pitchFamily="49" charset="0"/>
              </a:rPr>
              <a:t>}</a:t>
            </a:r>
            <a:endParaRPr lang="en-US" sz="2000" b="1" kern="0" dirty="0">
              <a:latin typeface="Consolas" pitchFamily="49" charset="0"/>
            </a:endParaRPr>
          </a:p>
        </p:txBody>
      </p:sp>
      <p:pic>
        <p:nvPicPr>
          <p:cNvPr id="16390" name="Picture 9"/>
          <p:cNvPicPr>
            <a:picLocks noChangeAspect="1" noChangeArrowheads="1"/>
          </p:cNvPicPr>
          <p:nvPr/>
        </p:nvPicPr>
        <p:blipFill>
          <a:blip r:embed="rId2" cstate="print"/>
          <a:srcRect t="27049"/>
          <a:stretch>
            <a:fillRect/>
          </a:stretch>
        </p:blipFill>
        <p:spPr bwMode="auto">
          <a:xfrm>
            <a:off x="2819400" y="2362200"/>
            <a:ext cx="4572000" cy="2830513"/>
          </a:xfrm>
          <a:prstGeom prst="rect">
            <a:avLst/>
          </a:prstGeom>
          <a:noFill/>
          <a:ln w="9525">
            <a:noFill/>
            <a:miter lim="800000"/>
            <a:headEnd/>
            <a:tailEnd/>
          </a:ln>
        </p:spPr>
      </p:pic>
      <p:pic>
        <p:nvPicPr>
          <p:cNvPr id="16391" name="Picture 10"/>
          <p:cNvPicPr>
            <a:picLocks noChangeAspect="1" noChangeArrowheads="1"/>
          </p:cNvPicPr>
          <p:nvPr/>
        </p:nvPicPr>
        <p:blipFill>
          <a:blip r:embed="rId3" cstate="print"/>
          <a:srcRect/>
          <a:stretch>
            <a:fillRect/>
          </a:stretch>
        </p:blipFill>
        <p:spPr bwMode="auto">
          <a:xfrm>
            <a:off x="4648200" y="1752600"/>
            <a:ext cx="3749675" cy="990600"/>
          </a:xfrm>
          <a:prstGeom prst="rect">
            <a:avLst/>
          </a:prstGeom>
          <a:noFill/>
          <a:ln w="9525">
            <a:noFill/>
            <a:miter lim="800000"/>
            <a:headEnd/>
            <a:tailEnd/>
          </a:ln>
        </p:spPr>
      </p:pic>
      <p:sp>
        <p:nvSpPr>
          <p:cNvPr id="16392" name="Content Placeholder 7"/>
          <p:cNvSpPr>
            <a:spLocks noGrp="1"/>
          </p:cNvSpPr>
          <p:nvPr>
            <p:ph idx="1"/>
          </p:nvPr>
        </p:nvSpPr>
        <p:spPr>
          <a:xfrm>
            <a:off x="304800" y="5029200"/>
            <a:ext cx="8839200" cy="838200"/>
          </a:xfrm>
        </p:spPr>
        <p:txBody>
          <a:bodyPr/>
          <a:lstStyle/>
          <a:p>
            <a:r>
              <a:rPr lang="en-US" sz="2400" smtClean="0">
                <a:latin typeface="Consolas" pitchFamily="49" charset="0"/>
                <a:cs typeface="Consolas" pitchFamily="49" charset="0"/>
              </a:rPr>
              <a:t>main</a:t>
            </a:r>
            <a:r>
              <a:rPr lang="en-US" sz="2400" smtClean="0"/>
              <a:t> ‘passes’ two parameters to </a:t>
            </a:r>
            <a:r>
              <a:rPr lang="en-US" sz="2400" smtClean="0">
                <a:solidFill>
                  <a:srgbClr val="0033CC"/>
                </a:solidFill>
                <a:latin typeface="Consolas" pitchFamily="49" charset="0"/>
                <a:cs typeface="Consolas" pitchFamily="49" charset="0"/>
              </a:rPr>
              <a:t>Math.pow</a:t>
            </a:r>
          </a:p>
          <a:p>
            <a:r>
              <a:rPr lang="en-US" sz="2400" smtClean="0">
                <a:solidFill>
                  <a:srgbClr val="0033CC"/>
                </a:solidFill>
                <a:latin typeface="Consolas" pitchFamily="49" charset="0"/>
              </a:rPr>
              <a:t>Math.pow</a:t>
            </a:r>
            <a:r>
              <a:rPr lang="en-US" sz="2400" smtClean="0"/>
              <a:t> calculates and returns a value of 8 to </a:t>
            </a:r>
            <a:r>
              <a:rPr lang="en-US" sz="2400" smtClean="0">
                <a:latin typeface="Consolas" pitchFamily="49" charset="0"/>
                <a:cs typeface="Consolas" pitchFamily="49" charset="0"/>
              </a:rPr>
              <a:t>main</a:t>
            </a:r>
          </a:p>
          <a:p>
            <a:r>
              <a:rPr lang="en-US" sz="2400" smtClean="0">
                <a:latin typeface="Consolas" pitchFamily="49" charset="0"/>
                <a:cs typeface="Consolas" pitchFamily="49" charset="0"/>
              </a:rPr>
              <a:t>main</a:t>
            </a:r>
            <a:r>
              <a:rPr lang="en-US" sz="2400" smtClean="0"/>
              <a:t> stores the return value to variable ‘z’</a:t>
            </a:r>
            <a:endParaRPr lang="en-US" sz="2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Page </a:t>
            </a:r>
            <a:fld id="{71AB8AE4-2AB5-4AA0-94E1-34EDFD78EF6B}" type="slidenum">
              <a:rPr lang="en-US"/>
              <a:pPr>
                <a:defRPr/>
              </a:pPr>
              <a:t>8</a:t>
            </a:fld>
            <a:endParaRPr lang="en-US"/>
          </a:p>
        </p:txBody>
      </p:sp>
      <p:sp>
        <p:nvSpPr>
          <p:cNvPr id="17412" name="Title 6"/>
          <p:cNvSpPr>
            <a:spLocks noGrp="1"/>
          </p:cNvSpPr>
          <p:nvPr>
            <p:ph type="title"/>
          </p:nvPr>
        </p:nvSpPr>
        <p:spPr/>
        <p:txBody>
          <a:bodyPr/>
          <a:lstStyle/>
          <a:p>
            <a:r>
              <a:rPr lang="en-US" smtClean="0"/>
              <a:t>Black Box Analogy</a:t>
            </a:r>
          </a:p>
        </p:txBody>
      </p:sp>
      <p:pic>
        <p:nvPicPr>
          <p:cNvPr id="17413" name="Picture 6"/>
          <p:cNvPicPr>
            <a:picLocks noChangeAspect="1" noChangeArrowheads="1"/>
          </p:cNvPicPr>
          <p:nvPr/>
        </p:nvPicPr>
        <p:blipFill>
          <a:blip r:embed="rId2" cstate="print"/>
          <a:srcRect/>
          <a:stretch>
            <a:fillRect/>
          </a:stretch>
        </p:blipFill>
        <p:spPr bwMode="auto">
          <a:xfrm>
            <a:off x="5638800" y="1219200"/>
            <a:ext cx="2859088" cy="2209800"/>
          </a:xfrm>
          <a:prstGeom prst="rect">
            <a:avLst/>
          </a:prstGeom>
          <a:noFill/>
          <a:ln w="9525">
            <a:noFill/>
            <a:miter lim="800000"/>
            <a:headEnd/>
            <a:tailEnd/>
          </a:ln>
        </p:spPr>
      </p:pic>
      <p:sp>
        <p:nvSpPr>
          <p:cNvPr id="17414" name="Content Placeholder 7"/>
          <p:cNvSpPr>
            <a:spLocks noGrp="1"/>
          </p:cNvSpPr>
          <p:nvPr>
            <p:ph idx="1"/>
          </p:nvPr>
        </p:nvSpPr>
        <p:spPr>
          <a:xfrm>
            <a:off x="304800" y="2209800"/>
            <a:ext cx="8001000" cy="2590800"/>
          </a:xfrm>
        </p:spPr>
        <p:txBody>
          <a:bodyPr/>
          <a:lstStyle/>
          <a:p>
            <a:r>
              <a:rPr lang="en-US" sz="2800" smtClean="0"/>
              <a:t>A thermostat is a ‘black box’</a:t>
            </a:r>
          </a:p>
          <a:p>
            <a:pPr lvl="1"/>
            <a:r>
              <a:rPr lang="en-US" sz="2400" smtClean="0"/>
              <a:t>Set a desired temperature</a:t>
            </a:r>
          </a:p>
          <a:p>
            <a:pPr lvl="1"/>
            <a:r>
              <a:rPr lang="en-US" sz="2400" smtClean="0"/>
              <a:t>Turns on heater/AC as required</a:t>
            </a:r>
          </a:p>
          <a:p>
            <a:pPr lvl="1"/>
            <a:r>
              <a:rPr lang="en-US" sz="2400" smtClean="0"/>
              <a:t>You don’t have to know how it really works!</a:t>
            </a:r>
          </a:p>
          <a:p>
            <a:pPr lvl="2"/>
            <a:r>
              <a:rPr lang="en-US" sz="2000" smtClean="0"/>
              <a:t>How does it know the current temp?</a:t>
            </a:r>
          </a:p>
          <a:p>
            <a:pPr lvl="2"/>
            <a:r>
              <a:rPr lang="en-US" sz="2000" smtClean="0"/>
              <a:t>What signals/commands does it send to the heater or A/C?</a:t>
            </a:r>
          </a:p>
          <a:p>
            <a:r>
              <a:rPr lang="en-US" sz="2800" smtClean="0"/>
              <a:t>Use methods like ‘black boxes’</a:t>
            </a:r>
          </a:p>
          <a:p>
            <a:pPr lvl="1"/>
            <a:r>
              <a:rPr lang="en-US" sz="2400" smtClean="0"/>
              <a:t>Pass the method what it needs to do it’s job</a:t>
            </a:r>
          </a:p>
          <a:p>
            <a:pPr lvl="1"/>
            <a:r>
              <a:rPr lang="en-US" sz="2400" smtClean="0"/>
              <a:t>Receive the answer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7"/>
          <p:cNvPicPr>
            <a:picLocks noChangeAspect="1" noChangeArrowheads="1"/>
          </p:cNvPicPr>
          <p:nvPr/>
        </p:nvPicPr>
        <p:blipFill>
          <a:blip r:embed="rId2" cstate="print"/>
          <a:srcRect/>
          <a:stretch>
            <a:fillRect/>
          </a:stretch>
        </p:blipFill>
        <p:spPr bwMode="auto">
          <a:xfrm>
            <a:off x="6934200" y="1363663"/>
            <a:ext cx="1905000" cy="1951037"/>
          </a:xfrm>
          <a:prstGeom prst="rect">
            <a:avLst/>
          </a:prstGeom>
          <a:noFill/>
          <a:ln w="9525">
            <a:noFill/>
            <a:miter lim="800000"/>
            <a:headEnd/>
            <a:tailEnd/>
          </a:ln>
        </p:spPr>
      </p:pic>
      <p:sp>
        <p:nvSpPr>
          <p:cNvPr id="18435" name="Title 1"/>
          <p:cNvSpPr>
            <a:spLocks noGrp="1"/>
          </p:cNvSpPr>
          <p:nvPr>
            <p:ph type="title"/>
          </p:nvPr>
        </p:nvSpPr>
        <p:spPr/>
        <p:txBody>
          <a:bodyPr/>
          <a:lstStyle/>
          <a:p>
            <a:r>
              <a:rPr lang="en-US" smtClean="0"/>
              <a:t>5.2 Implementing Methods</a:t>
            </a:r>
          </a:p>
        </p:txBody>
      </p:sp>
      <p:sp>
        <p:nvSpPr>
          <p:cNvPr id="18436" name="Content Placeholder 6"/>
          <p:cNvSpPr>
            <a:spLocks noGrp="1"/>
          </p:cNvSpPr>
          <p:nvPr>
            <p:ph idx="1"/>
          </p:nvPr>
        </p:nvSpPr>
        <p:spPr>
          <a:xfrm>
            <a:off x="228600" y="1066800"/>
            <a:ext cx="8305800" cy="5105400"/>
          </a:xfrm>
        </p:spPr>
        <p:txBody>
          <a:bodyPr/>
          <a:lstStyle/>
          <a:p>
            <a:pPr>
              <a:spcBef>
                <a:spcPts val="200"/>
              </a:spcBef>
            </a:pPr>
            <a:r>
              <a:rPr lang="en-US" sz="2800" smtClean="0"/>
              <a:t>A method to calculate the volume of a cube</a:t>
            </a:r>
          </a:p>
          <a:p>
            <a:pPr lvl="1">
              <a:spcBef>
                <a:spcPts val="200"/>
              </a:spcBef>
            </a:pPr>
            <a:r>
              <a:rPr lang="en-US" sz="2400" smtClean="0"/>
              <a:t>What does it need to do its job?</a:t>
            </a:r>
          </a:p>
          <a:p>
            <a:pPr lvl="1">
              <a:spcBef>
                <a:spcPts val="200"/>
              </a:spcBef>
            </a:pPr>
            <a:r>
              <a:rPr lang="en-US" sz="2400" smtClean="0"/>
              <a:t>What does it answer with?</a:t>
            </a:r>
          </a:p>
          <a:p>
            <a:pPr>
              <a:spcBef>
                <a:spcPts val="200"/>
              </a:spcBef>
            </a:pPr>
            <a:r>
              <a:rPr lang="en-US" sz="2800" smtClean="0"/>
              <a:t>When writing this method:</a:t>
            </a:r>
          </a:p>
          <a:p>
            <a:pPr lvl="1">
              <a:spcBef>
                <a:spcPts val="200"/>
              </a:spcBef>
            </a:pPr>
            <a:r>
              <a:rPr lang="en-US" sz="2400" smtClean="0"/>
              <a:t>Pick a name for the method (</a:t>
            </a:r>
            <a:r>
              <a:rPr lang="en-US" sz="2400" smtClean="0">
                <a:solidFill>
                  <a:srgbClr val="0033CC"/>
                </a:solidFill>
                <a:latin typeface="Consolas" pitchFamily="49" charset="0"/>
              </a:rPr>
              <a:t>cubeVolume</a:t>
            </a:r>
            <a:r>
              <a:rPr lang="en-US" sz="2400" smtClean="0"/>
              <a:t>).</a:t>
            </a:r>
          </a:p>
          <a:p>
            <a:pPr lvl="1">
              <a:spcBef>
                <a:spcPts val="200"/>
              </a:spcBef>
            </a:pPr>
            <a:r>
              <a:rPr lang="en-US" sz="2400" smtClean="0"/>
              <a:t>Give a type and a name for each parameter variable </a:t>
            </a:r>
            <a:r>
              <a:rPr lang="en-US" sz="2400" smtClean="0">
                <a:latin typeface="Consolas" pitchFamily="49" charset="0"/>
              </a:rPr>
              <a:t>(</a:t>
            </a:r>
            <a:r>
              <a:rPr lang="en-US" sz="2400" smtClean="0">
                <a:solidFill>
                  <a:srgbClr val="7030A0"/>
                </a:solidFill>
                <a:latin typeface="Consolas" pitchFamily="49" charset="0"/>
              </a:rPr>
              <a:t>double sideLength</a:t>
            </a:r>
            <a:r>
              <a:rPr lang="en-US" sz="2400" smtClean="0">
                <a:latin typeface="Consolas" pitchFamily="49" charset="0"/>
              </a:rPr>
              <a:t>)</a:t>
            </a:r>
          </a:p>
          <a:p>
            <a:pPr lvl="1">
              <a:spcBef>
                <a:spcPts val="200"/>
              </a:spcBef>
            </a:pPr>
            <a:r>
              <a:rPr lang="en-US" sz="2400" smtClean="0"/>
              <a:t>Specify the type of the return value ( </a:t>
            </a:r>
            <a:r>
              <a:rPr lang="en-US" sz="2400" smtClean="0">
                <a:solidFill>
                  <a:srgbClr val="C00000"/>
                </a:solidFill>
                <a:latin typeface="Consolas" pitchFamily="49" charset="0"/>
              </a:rPr>
              <a:t>double</a:t>
            </a:r>
            <a:r>
              <a:rPr lang="en-US" sz="2400" smtClean="0"/>
              <a:t> )</a:t>
            </a:r>
          </a:p>
          <a:p>
            <a:pPr lvl="1">
              <a:spcBef>
                <a:spcPts val="200"/>
              </a:spcBef>
            </a:pPr>
            <a:r>
              <a:rPr lang="en-US" sz="2400" smtClean="0"/>
              <a:t>Add modifiers such as </a:t>
            </a:r>
            <a:r>
              <a:rPr lang="en-US" sz="2400" smtClean="0">
                <a:solidFill>
                  <a:srgbClr val="00B050"/>
                </a:solidFill>
                <a:latin typeface="Consolas" pitchFamily="49" charset="0"/>
              </a:rPr>
              <a:t>public static</a:t>
            </a:r>
            <a:endParaRPr lang="en-US" sz="2400" smtClean="0"/>
          </a:p>
          <a:p>
            <a:pPr lvl="1"/>
            <a:endParaRPr lang="en-US" sz="2400" smtClean="0"/>
          </a:p>
        </p:txBody>
      </p:sp>
      <p:sp>
        <p:nvSpPr>
          <p:cNvPr id="6" name="Slide Number Placeholder 5"/>
          <p:cNvSpPr>
            <a:spLocks noGrp="1"/>
          </p:cNvSpPr>
          <p:nvPr>
            <p:ph type="sldNum" sz="quarter" idx="12"/>
          </p:nvPr>
        </p:nvSpPr>
        <p:spPr/>
        <p:txBody>
          <a:bodyPr/>
          <a:lstStyle/>
          <a:p>
            <a:pPr>
              <a:defRPr/>
            </a:pPr>
            <a:r>
              <a:rPr lang="en-US" smtClean="0"/>
              <a:t>Page </a:t>
            </a:r>
            <a:fld id="{911DEEBD-ADC4-4C59-9A16-09E7F266B6CA}" type="slidenum">
              <a:rPr lang="en-US" smtClean="0"/>
              <a:pPr>
                <a:defRPr/>
              </a:pPr>
              <a:t>9</a:t>
            </a:fld>
            <a:endParaRPr lang="en-US"/>
          </a:p>
        </p:txBody>
      </p:sp>
      <p:sp>
        <p:nvSpPr>
          <p:cNvPr id="18439" name="TextBox 6"/>
          <p:cNvSpPr txBox="1">
            <a:spLocks noChangeArrowheads="1"/>
          </p:cNvSpPr>
          <p:nvPr/>
        </p:nvSpPr>
        <p:spPr bwMode="auto">
          <a:xfrm>
            <a:off x="3352800" y="4800600"/>
            <a:ext cx="5029200" cy="1016000"/>
          </a:xfrm>
          <a:prstGeom prst="rect">
            <a:avLst/>
          </a:prstGeom>
          <a:solidFill>
            <a:srgbClr val="FFDC47"/>
          </a:solidFill>
          <a:ln w="9525">
            <a:noFill/>
            <a:miter lim="800000"/>
            <a:headEnd/>
            <a:tailEnd/>
          </a:ln>
        </p:spPr>
        <p:txBody>
          <a:bodyPr>
            <a:spAutoFit/>
          </a:bodyPr>
          <a:lstStyle/>
          <a:p>
            <a:r>
              <a:rPr lang="en-US" sz="2000"/>
              <a:t>When declaring a method, you provide a </a:t>
            </a:r>
            <a:r>
              <a:rPr lang="en-US" sz="2000">
                <a:solidFill>
                  <a:srgbClr val="0033CC"/>
                </a:solidFill>
              </a:rPr>
              <a:t>name for the method</a:t>
            </a:r>
            <a:r>
              <a:rPr lang="en-US" sz="2000"/>
              <a:t>, a </a:t>
            </a:r>
            <a:r>
              <a:rPr lang="en-US" sz="2000">
                <a:solidFill>
                  <a:srgbClr val="7030A0"/>
                </a:solidFill>
              </a:rPr>
              <a:t>name and type for each parameter</a:t>
            </a:r>
            <a:r>
              <a:rPr lang="en-US" sz="2000"/>
              <a:t>, and a </a:t>
            </a:r>
            <a:r>
              <a:rPr lang="en-US" sz="2000">
                <a:solidFill>
                  <a:srgbClr val="C00000"/>
                </a:solidFill>
              </a:rPr>
              <a:t>type for the result</a:t>
            </a:r>
          </a:p>
        </p:txBody>
      </p:sp>
      <p:sp>
        <p:nvSpPr>
          <p:cNvPr id="10" name="Content Placeholder 2"/>
          <p:cNvSpPr txBox="1">
            <a:spLocks/>
          </p:cNvSpPr>
          <p:nvPr/>
        </p:nvSpPr>
        <p:spPr bwMode="auto">
          <a:xfrm>
            <a:off x="609600" y="5867400"/>
            <a:ext cx="7620000" cy="381000"/>
          </a:xfrm>
          <a:prstGeom prst="rect">
            <a:avLst/>
          </a:prstGeom>
          <a:solidFill>
            <a:schemeClr val="bg1">
              <a:lumMod val="85000"/>
            </a:schemeClr>
          </a:solidFill>
          <a:ln w="9525">
            <a:noFill/>
            <a:miter lim="800000"/>
            <a:headEnd/>
            <a:tailEnd/>
          </a:ln>
          <a:effectLst>
            <a:outerShdw blurRad="50800" dist="38100" dir="18900000" algn="bl" rotWithShape="0">
              <a:prstClr val="black">
                <a:alpha val="40000"/>
              </a:prstClr>
            </a:outerShdw>
          </a:effectLst>
        </p:spPr>
        <p:txBody>
          <a:bodyPr/>
          <a:lstStyle/>
          <a:p>
            <a:pPr marL="342900" indent="-342900" eaLnBrk="0" hangingPunct="0">
              <a:buClr>
                <a:srgbClr val="835E01"/>
              </a:buClr>
              <a:buSzPct val="60000"/>
              <a:buFont typeface="Wingdings" pitchFamily="2" charset="2"/>
              <a:buNone/>
              <a:defRPr/>
            </a:pPr>
            <a:r>
              <a:rPr lang="en-US" sz="2000" kern="0" dirty="0">
                <a:solidFill>
                  <a:srgbClr val="00B050"/>
                </a:solidFill>
                <a:latin typeface="Consolas" pitchFamily="49" charset="0"/>
              </a:rPr>
              <a:t>public static </a:t>
            </a:r>
            <a:r>
              <a:rPr lang="en-US" sz="2000" kern="0" dirty="0">
                <a:solidFill>
                  <a:srgbClr val="C00000"/>
                </a:solidFill>
                <a:latin typeface="Consolas" pitchFamily="49" charset="0"/>
              </a:rPr>
              <a:t>double</a:t>
            </a:r>
            <a:r>
              <a:rPr lang="en-US" sz="2000" kern="0" dirty="0">
                <a:latin typeface="Consolas" pitchFamily="49" charset="0"/>
              </a:rPr>
              <a:t> </a:t>
            </a:r>
            <a:r>
              <a:rPr lang="en-US" sz="2000" kern="0" dirty="0">
                <a:solidFill>
                  <a:srgbClr val="0033CC"/>
                </a:solidFill>
                <a:latin typeface="Consolas" pitchFamily="49" charset="0"/>
              </a:rPr>
              <a:t>cubeVolume</a:t>
            </a:r>
            <a:r>
              <a:rPr lang="en-US" sz="2000" kern="0" dirty="0">
                <a:latin typeface="Consolas" pitchFamily="49" charset="0"/>
              </a:rPr>
              <a:t>(</a:t>
            </a:r>
            <a:r>
              <a:rPr lang="en-US" sz="2000" kern="0" dirty="0">
                <a:solidFill>
                  <a:srgbClr val="7030A0"/>
                </a:solidFill>
                <a:latin typeface="Consolas" pitchFamily="49" charset="0"/>
              </a:rPr>
              <a:t>double sideLength</a:t>
            </a:r>
            <a:r>
              <a:rPr lang="en-US" sz="2000" kern="0" dirty="0">
                <a:latin typeface="Consolas" pitchFamily="49" charset="0"/>
              </a:rPr>
              <a:t>)</a:t>
            </a:r>
            <a:endParaRPr lang="en-US" sz="2000" b="1" kern="0" dirty="0">
              <a:latin typeface="Consolas" pitchFamily="49"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19815</TotalTime>
  <Words>3624</Words>
  <Application>Microsoft Office PowerPoint</Application>
  <PresentationFormat>On-screen Show (4:3)</PresentationFormat>
  <Paragraphs>648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Design</vt:lpstr>
      <vt:lpstr>Slide 1</vt:lpstr>
      <vt:lpstr>Chapter Goals</vt:lpstr>
      <vt:lpstr>Contents</vt:lpstr>
      <vt:lpstr>5.1 Methods as Black Boxes</vt:lpstr>
      <vt:lpstr>What is a method?</vt:lpstr>
      <vt:lpstr>Flowchart of Calling a Method</vt:lpstr>
      <vt:lpstr>Parameters and Return Values</vt:lpstr>
      <vt:lpstr>Black Box Analogy</vt:lpstr>
      <vt:lpstr>5.2 Implementing Methods</vt:lpstr>
      <vt:lpstr>Inside the Box</vt:lpstr>
      <vt:lpstr>Back from the Box</vt:lpstr>
      <vt:lpstr>Syntax 5.1: Method Declaration</vt:lpstr>
      <vt:lpstr>Cubes.java</vt:lpstr>
      <vt:lpstr>Method comments</vt:lpstr>
      <vt:lpstr>Repeated code into a method</vt:lpstr>
      <vt:lpstr>Write a ‘Parameterized’ Method</vt:lpstr>
      <vt:lpstr>5.3 Parameter Passing</vt:lpstr>
      <vt:lpstr>Parameter Passing Steps </vt:lpstr>
      <vt:lpstr>Common Error 5.1 </vt:lpstr>
      <vt:lpstr>5.4 Methods with Return Values</vt:lpstr>
      <vt:lpstr>Multiple return Statements</vt:lpstr>
      <vt:lpstr>Common Error 5.2 </vt:lpstr>
      <vt:lpstr>Implementing a Method Steps</vt:lpstr>
      <vt:lpstr>5.5 Methods without Return Values</vt:lpstr>
      <vt:lpstr>Using return Without a Value</vt:lpstr>
      <vt:lpstr>5.6 Stepwise Refinement</vt:lpstr>
      <vt:lpstr>Get Coffee</vt:lpstr>
      <vt:lpstr>Instant Coffee</vt:lpstr>
      <vt:lpstr>Brew Coffee</vt:lpstr>
      <vt:lpstr>Programming Example</vt:lpstr>
      <vt:lpstr>Programming Example</vt:lpstr>
      <vt:lpstr>Programming Example</vt:lpstr>
      <vt:lpstr>Name the Sub-Tasks</vt:lpstr>
      <vt:lpstr>Write Pseudocode</vt:lpstr>
      <vt:lpstr>Plan The Methods</vt:lpstr>
      <vt:lpstr>Convert to Java:  intName method</vt:lpstr>
      <vt:lpstr>digitName, teenName, tensName </vt:lpstr>
      <vt:lpstr>Programming Tips</vt:lpstr>
      <vt:lpstr>5.7  Variable Scope</vt:lpstr>
      <vt:lpstr>Examples of Scope</vt:lpstr>
      <vt:lpstr>Local Variables of Methods</vt:lpstr>
      <vt:lpstr>Re-using names for local variables</vt:lpstr>
      <vt:lpstr>Re-using names for block variables</vt:lpstr>
      <vt:lpstr>Overlapping Scope </vt:lpstr>
      <vt:lpstr>Global and Local Overlapping</vt:lpstr>
      <vt:lpstr>5.8  Recursive Methods</vt:lpstr>
      <vt:lpstr>Recursive Triangle Example</vt:lpstr>
      <vt:lpstr>Recursive Calls and Returns</vt:lpstr>
      <vt:lpstr>Summary:  Methods</vt:lpstr>
      <vt:lpstr>Summary: Method Returns</vt:lpstr>
      <vt:lpstr>Summary:  Scope</vt:lpstr>
      <vt:lpstr>Summary:  Recursion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Methods</dc:title>
  <dc:subject>Java for Everyone</dc:subject>
  <dc:creator>Donald W. Smith</dc:creator>
  <dc:description>Based on Final Pages 12/16/2009, integrated reviewer comments</dc:description>
  <cp:lastModifiedBy>demccarthy</cp:lastModifiedBy>
  <cp:revision>2023</cp:revision>
  <dcterms:created xsi:type="dcterms:W3CDTF">2007-02-01T21:32:19Z</dcterms:created>
  <dcterms:modified xsi:type="dcterms:W3CDTF">2012-02-28T11:00:01Z</dcterms:modified>
  <cp:contentStatus>Final</cp:contentStatus>
</cp:coreProperties>
</file>