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65" r:id="rId2"/>
    <p:sldId id="258" r:id="rId3"/>
    <p:sldId id="372" r:id="rId4"/>
    <p:sldId id="366" r:id="rId5"/>
    <p:sldId id="482" r:id="rId6"/>
    <p:sldId id="511" r:id="rId7"/>
    <p:sldId id="368" r:id="rId8"/>
    <p:sldId id="447" r:id="rId9"/>
    <p:sldId id="449" r:id="rId10"/>
    <p:sldId id="448" r:id="rId11"/>
    <p:sldId id="567" r:id="rId12"/>
    <p:sldId id="430" r:id="rId13"/>
    <p:sldId id="483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18" r:id="rId23"/>
    <p:sldId id="486" r:id="rId24"/>
    <p:sldId id="576" r:id="rId25"/>
    <p:sldId id="577" r:id="rId26"/>
    <p:sldId id="435" r:id="rId27"/>
    <p:sldId id="519" r:id="rId28"/>
    <p:sldId id="488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89" r:id="rId41"/>
    <p:sldId id="558" r:id="rId42"/>
    <p:sldId id="590" r:id="rId43"/>
    <p:sldId id="591" r:id="rId44"/>
    <p:sldId id="559" r:id="rId45"/>
    <p:sldId id="593" r:id="rId46"/>
    <p:sldId id="564" r:id="rId47"/>
    <p:sldId id="592" r:id="rId48"/>
    <p:sldId id="594" r:id="rId49"/>
    <p:sldId id="595" r:id="rId50"/>
    <p:sldId id="404" r:id="rId51"/>
    <p:sldId id="566" r:id="rId52"/>
    <p:sldId id="429" r:id="rId53"/>
    <p:sldId id="508" r:id="rId54"/>
    <p:sldId id="596" r:id="rId55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E55A"/>
    <a:srgbClr val="FAE1A4"/>
    <a:srgbClr val="333333"/>
    <a:srgbClr val="FFCC00"/>
    <a:srgbClr val="FFDC4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4598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39BF768-6805-4384-9028-D3CEAA1B6BBD}" type="datetimeFigureOut">
              <a:rPr lang="en-US"/>
              <a:pPr>
                <a:defRPr/>
              </a:pPr>
              <a:t>3/20/2012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2B3A9BA-AB8A-493E-AE77-A78240941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343400" cy="400050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r>
              <a:rPr lang="en-US"/>
              <a:t>Java for Everyone by Cay Horstmann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086600" cy="715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038600" cy="400050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r>
              <a:rPr lang="en-US"/>
              <a:t>Java for Everyone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600200" cy="30480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459C2FE6-B1B5-4558-84F2-DFF8BB066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dirty="0" smtClean="0"/>
            </a:lvl1pPr>
          </a:lstStyle>
          <a:p>
            <a:pPr>
              <a:defRPr/>
            </a:pPr>
            <a:r>
              <a:rPr lang="en-US"/>
              <a:t>Java for Everyone by Cay </a:t>
            </a:r>
            <a:r>
              <a:rPr lang="en-US" err="1"/>
              <a:t>Horstmann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dirty="0" smtClean="0"/>
            </a:lvl1pPr>
          </a:lstStyle>
          <a:p>
            <a:pPr>
              <a:defRPr/>
            </a:pPr>
            <a:r>
              <a:rPr lang="en-US"/>
              <a:t>Java for Everyone by Cay </a:t>
            </a:r>
            <a:r>
              <a:rPr lang="en-US" err="1"/>
              <a:t>Horstmann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dirty="0" smtClean="0"/>
            </a:lvl1pPr>
          </a:lstStyle>
          <a:p>
            <a:pPr>
              <a:defRPr/>
            </a:pPr>
            <a:r>
              <a:rPr lang="en-US"/>
              <a:t>Java for Everyone by Cay </a:t>
            </a:r>
            <a:r>
              <a:rPr lang="en-US" err="1"/>
              <a:t>Horstmann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dirty="0" smtClean="0"/>
            </a:lvl1pPr>
          </a:lstStyle>
          <a:p>
            <a:pPr>
              <a:defRPr/>
            </a:pPr>
            <a:r>
              <a:rPr lang="en-US"/>
              <a:t>Java for Everyone by Cay </a:t>
            </a:r>
            <a:r>
              <a:rPr lang="en-US" err="1"/>
              <a:t>Horstmann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dirty="0" smtClean="0"/>
            </a:lvl1pPr>
          </a:lstStyle>
          <a:p>
            <a:pPr>
              <a:defRPr/>
            </a:pPr>
            <a:r>
              <a:rPr lang="en-US"/>
              <a:t>Java for Everyone by Cay </a:t>
            </a:r>
            <a:r>
              <a:rPr lang="en-US" err="1"/>
              <a:t>Horstmann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dirty="0" smtClean="0"/>
            </a:lvl1pPr>
          </a:lstStyle>
          <a:p>
            <a:pPr>
              <a:defRPr/>
            </a:pPr>
            <a:r>
              <a:rPr lang="en-US"/>
              <a:t>Java for Everyone by Cay </a:t>
            </a:r>
            <a:r>
              <a:rPr lang="en-US" err="1"/>
              <a:t>Horstmann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670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i="1" dirty="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Java for Everyone by Cay </a:t>
            </a:r>
            <a:r>
              <a:rPr lang="en-US" err="1"/>
              <a:t>Horstmann</a:t>
            </a:r>
            <a:endParaRPr lang="en-US"/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6D6C66B4-B0A1-4005-AC99-FF91C080E4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60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uej.org/" TargetMode="External"/><Relationship Id="rId2" Type="http://schemas.openxmlformats.org/officeDocument/2006/relationships/hyperlink" Target="http://www.drjava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spect="1" noChangeArrowheads="1"/>
          </p:cNvSpPr>
          <p:nvPr/>
        </p:nvSpPr>
        <p:spPr bwMode="auto">
          <a:xfrm>
            <a:off x="609600" y="533400"/>
            <a:ext cx="8001000" cy="2667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 rIns="457200"/>
          <a:lstStyle/>
          <a:p>
            <a:pPr algn="r">
              <a:spcBef>
                <a:spcPct val="50000"/>
              </a:spcBef>
            </a:pPr>
            <a:endParaRPr lang="en-US" sz="4000" b="1"/>
          </a:p>
          <a:p>
            <a:pPr algn="r">
              <a:spcBef>
                <a:spcPct val="50000"/>
              </a:spcBef>
            </a:pPr>
            <a:r>
              <a:rPr lang="en-US" sz="4000" b="1"/>
              <a:t>7 </a:t>
            </a:r>
            <a:endParaRPr lang="en-US" sz="4000" b="1">
              <a:latin typeface="Stencil" pitchFamily="82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038600" y="2057400"/>
            <a:ext cx="3657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OBJECTS AND CLASSES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1524000"/>
            <a:ext cx="64008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dirty="0">
                <a:solidFill>
                  <a:srgbClr val="FFCC00"/>
                </a:solidFill>
              </a:rPr>
              <a:t>CHAPTER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7.3  Instance Variables</a:t>
            </a:r>
          </a:p>
        </p:txBody>
      </p:sp>
      <p:sp>
        <p:nvSpPr>
          <p:cNvPr id="19459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An object stores data in instance variables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Variables declared inside the class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All methods inside the class have access to them</a:t>
            </a:r>
          </a:p>
          <a:p>
            <a:pPr lvl="2">
              <a:spcBef>
                <a:spcPts val="200"/>
              </a:spcBef>
            </a:pPr>
            <a:r>
              <a:rPr lang="en-US" sz="2000" smtClean="0"/>
              <a:t>Can change or access them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What data will our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CashRegister</a:t>
            </a:r>
            <a:r>
              <a:rPr lang="en-US" sz="2400" smtClean="0"/>
              <a:t> methods need?</a:t>
            </a:r>
          </a:p>
          <a:p>
            <a:pPr lvl="1"/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5D437D8-26B1-415D-87A2-7D562E94AF4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3200400"/>
          <a:ext cx="7848600" cy="247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1524000"/>
                <a:gridCol w="2209800"/>
              </a:tblGrid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Needed</a:t>
                      </a:r>
                      <a:endParaRPr lang="en-US" dirty="0"/>
                    </a:p>
                  </a:txBody>
                  <a:tcPr/>
                </a:tc>
              </a:tr>
              <a:tr h="469392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sz="2000" dirty="0" smtClean="0"/>
                        <a:t>Add the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price </a:t>
                      </a:r>
                      <a:r>
                        <a:rPr lang="en-US" sz="2000" dirty="0" smtClean="0"/>
                        <a:t>of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200"/>
                        </a:spcBef>
                      </a:pPr>
                      <a:r>
                        <a:rPr lang="en-US" dirty="0" smtClean="0">
                          <a:solidFill>
                            <a:srgbClr val="333333"/>
                          </a:solidFill>
                          <a:latin typeface="Consolas" pitchFamily="49" charset="0"/>
                          <a:cs typeface="Consolas" pitchFamily="49" charset="0"/>
                        </a:rPr>
                        <a:t>addItem()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total, count</a:t>
                      </a:r>
                      <a:endParaRPr 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46939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total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amount 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getTotal()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total</a:t>
                      </a:r>
                      <a:endParaRPr 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46939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count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of items 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getCount()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count</a:t>
                      </a:r>
                      <a:endParaRPr 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46939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Clear the cash register for a new 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total, count</a:t>
                      </a:r>
                      <a:endParaRPr lang="en-US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488" name="TextBox 6"/>
          <p:cNvSpPr txBox="1">
            <a:spLocks noChangeArrowheads="1"/>
          </p:cNvSpPr>
          <p:nvPr/>
        </p:nvSpPr>
        <p:spPr bwMode="auto">
          <a:xfrm>
            <a:off x="4267200" y="5486400"/>
            <a:ext cx="41910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An object holds instance variables that are accessed by methods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7.1: Instance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BEADD2B-9DBB-4F5E-8E87-49394C1687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0485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600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Declare instance variables at the beginning of the class: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They should be declared as 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smtClean="0">
                <a:solidFill>
                  <a:srgbClr val="C00000"/>
                </a:solidFill>
              </a:rPr>
              <a:t> </a:t>
            </a:r>
            <a:r>
              <a:rPr lang="en-US" sz="2400" smtClean="0"/>
              <a:t>data members</a:t>
            </a:r>
          </a:p>
          <a:p>
            <a:pPr lvl="2">
              <a:spcBef>
                <a:spcPts val="200"/>
              </a:spcBef>
            </a:pPr>
            <a:r>
              <a:rPr lang="en-US" sz="2000" smtClean="0"/>
              <a:t>The alternative (</a:t>
            </a:r>
            <a:r>
              <a:rPr lang="en-US" sz="200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smtClean="0"/>
              <a:t>) would give other classes direct access</a:t>
            </a: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80772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3581400" y="5410200"/>
            <a:ext cx="46482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Each instance variable is declared just like other variables we have used.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Variables of Objects</a:t>
            </a:r>
          </a:p>
        </p:txBody>
      </p:sp>
      <p:sp>
        <p:nvSpPr>
          <p:cNvPr id="21507" name="Content Placeholder 9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1219200"/>
          </a:xfrm>
        </p:spPr>
        <p:txBody>
          <a:bodyPr/>
          <a:lstStyle/>
          <a:p>
            <a:r>
              <a:rPr lang="en-US" sz="2800" smtClean="0"/>
              <a:t>Each object of a class has a separate set of instance variables.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EDCDDFB6-6995-4F4E-A7E3-B87B4ED0B67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19400"/>
            <a:ext cx="67818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609600" y="3505200"/>
            <a:ext cx="32766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values stored in instance variables make up the </a:t>
            </a:r>
            <a:r>
              <a:rPr lang="en-US" sz="2000" b="1"/>
              <a:t>state </a:t>
            </a:r>
            <a:r>
              <a:rPr lang="en-US" sz="2000"/>
              <a:t>of the object.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524000"/>
            <a:ext cx="3590925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Accessing Instance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4736A6D-CF70-40BE-B205-908AE70A8B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057400"/>
            <a:ext cx="73914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fr-F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register1.itemCount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); </a:t>
            </a:r>
            <a:r>
              <a:rPr lang="fr-FR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5334000" y="3200400"/>
            <a:ext cx="33528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compiler will not allow this violation of privacy</a:t>
            </a:r>
          </a:p>
        </p:txBody>
      </p:sp>
      <p:sp>
        <p:nvSpPr>
          <p:cNvPr id="22535" name="Content Placeholder 9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1219200"/>
          </a:xfrm>
        </p:spPr>
        <p:txBody>
          <a:bodyPr/>
          <a:lstStyle/>
          <a:p>
            <a:r>
              <a:rPr lang="en-US" sz="2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smtClean="0"/>
              <a:t> instance variables cannot be accessed from methods outside of the class</a:t>
            </a:r>
          </a:p>
        </p:txBody>
      </p:sp>
      <p:sp>
        <p:nvSpPr>
          <p:cNvPr id="10" name="Content Placeholder 9"/>
          <p:cNvSpPr txBox="1">
            <a:spLocks/>
          </p:cNvSpPr>
          <p:nvPr/>
        </p:nvSpPr>
        <p:spPr bwMode="auto">
          <a:xfrm>
            <a:off x="457200" y="38862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  <a:cs typeface="+mn-cs"/>
              </a:rPr>
              <a:t>Use accessor methods of the class instead!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9600" y="4419600"/>
            <a:ext cx="73914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System.out.println( </a:t>
            </a:r>
            <a:r>
              <a:rPr lang="fr-F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register1.getCount()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); </a:t>
            </a:r>
            <a:r>
              <a:rPr lang="fr-FR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OK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38" name="TextBox 6"/>
          <p:cNvSpPr txBox="1">
            <a:spLocks noChangeArrowheads="1"/>
          </p:cNvSpPr>
          <p:nvPr/>
        </p:nvSpPr>
        <p:spPr bwMode="auto">
          <a:xfrm>
            <a:off x="3657600" y="5638800"/>
            <a:ext cx="49530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Encapsulation provides a public interface and hides the implementation details.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7.4  Instance Methods</a:t>
            </a:r>
          </a:p>
        </p:txBody>
      </p:sp>
      <p:sp>
        <p:nvSpPr>
          <p:cNvPr id="23555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Implement instance methods that will use the private instance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9984028-27A1-4328-817D-4AD97E7AAC6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3962400"/>
          <a:ext cx="7848600" cy="22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2133600"/>
                <a:gridCol w="1143000"/>
              </a:tblGrid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</a:tr>
              <a:tr h="469392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sz="2000" dirty="0" smtClean="0"/>
                        <a:t>Add the price of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200"/>
                        </a:spcBef>
                      </a:pPr>
                      <a:r>
                        <a:rPr lang="en-US" dirty="0" smtClean="0">
                          <a:solidFill>
                            <a:srgbClr val="333333"/>
                          </a:solidFill>
                          <a:latin typeface="Consolas" pitchFamily="49" charset="0"/>
                          <a:cs typeface="Consolas" pitchFamily="49" charset="0"/>
                        </a:rPr>
                        <a:t>addItem(double)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</a:tr>
              <a:tr h="46939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total amount 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getTotal()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46939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count of items 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getCount()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46939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Clear the cash register for a new 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057400"/>
            <a:ext cx="52578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void addItem(double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itemCount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totalPrice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totalPrice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Implicit and Explicit Parameters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914400"/>
          </a:xfrm>
        </p:spPr>
        <p:txBody>
          <a:bodyPr/>
          <a:lstStyle/>
          <a:p>
            <a:r>
              <a:rPr lang="en-US" sz="2800" smtClean="0"/>
              <a:t>When an item is added, it affects the instance variables of the object on which the method is invoked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281EDFF-95CE-49C0-A66E-455F2DB1018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057400"/>
            <a:ext cx="54292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29000"/>
            <a:ext cx="5419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5715000" y="4724400"/>
            <a:ext cx="31242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object on which a method is applied is the </a:t>
            </a:r>
            <a:r>
              <a:rPr lang="en-US" sz="2000" i="1"/>
              <a:t>implicit</a:t>
            </a:r>
            <a:r>
              <a:rPr lang="en-US" sz="2000"/>
              <a:t> parameter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76600"/>
            <a:ext cx="836295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7.2: Instance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E1CF814E-05DC-4C2F-A29A-2DD2AA4530E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5606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1600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smtClean="0"/>
              <a:t>Use instance variables inside methods of the class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There is no need to specify the implicit parameter when using instance variables inside the class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Explicit parameters must be listed in the method declaration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7.5  Constructors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A </a:t>
            </a:r>
            <a:r>
              <a:rPr lang="en-US" sz="2800" i="1" smtClean="0"/>
              <a:t>constructor</a:t>
            </a:r>
            <a:r>
              <a:rPr lang="en-US" sz="2800" smtClean="0"/>
              <a:t> is a method that initializes instance variables of an object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It is automatically called when an object is created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It has exactly the same name as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1A91304-1587-4BF8-8739-0094144807E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895600"/>
            <a:ext cx="85344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CashRegister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Constructs a cash register with cleared item count and total.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CashRegister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// A constructor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itemCount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totalPrice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31" name="TextBox 9"/>
          <p:cNvSpPr txBox="1">
            <a:spLocks noChangeArrowheads="1"/>
          </p:cNvSpPr>
          <p:nvPr/>
        </p:nvSpPr>
        <p:spPr bwMode="auto">
          <a:xfrm>
            <a:off x="3581400" y="5105400"/>
            <a:ext cx="46482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Constructors never return values, but do not use </a:t>
            </a:r>
            <a:r>
              <a:rPr lang="en-US" sz="2000">
                <a:solidFill>
                  <a:srgbClr val="C00000"/>
                </a:solidFill>
              </a:rPr>
              <a:t>void</a:t>
            </a:r>
            <a:r>
              <a:rPr lang="en-US" sz="2000"/>
              <a:t> in their declaration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Constructors</a:t>
            </a:r>
          </a:p>
        </p:txBody>
      </p:sp>
      <p:sp>
        <p:nvSpPr>
          <p:cNvPr id="27651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A class can have more than one constructor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Each must have a unique set of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F07214-2268-4BFD-A517-5D0255369E1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981200"/>
            <a:ext cx="85344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BankAccount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Constructs a bank account with a zero balance.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BankAccount( 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. . .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Constructs a bank account with a given balance.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@param initialBalance the initial balance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BankAccount(double initialBalance)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. . .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55" name="TextBox 9"/>
          <p:cNvSpPr txBox="1">
            <a:spLocks noChangeArrowheads="1"/>
          </p:cNvSpPr>
          <p:nvPr/>
        </p:nvSpPr>
        <p:spPr bwMode="auto">
          <a:xfrm>
            <a:off x="3810000" y="2133600"/>
            <a:ext cx="46482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compiler picks the constructor that matches the construction parameters.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5562600"/>
            <a:ext cx="70866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BankAccount joesAccount = new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BankAccount()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BankAccount lisasAccount = new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BankAccount(499.95)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7.3: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D933F09-CBED-4576-9D9E-3A35ADB6E98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867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1600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smtClean="0"/>
              <a:t>One constructors is invoked when the object is created with the </a:t>
            </a:r>
            <a:r>
              <a:rPr lang="en-US" sz="2400" smtClean="0">
                <a:solidFill>
                  <a:srgbClr val="C00000"/>
                </a:solidFill>
              </a:rPr>
              <a:t>new </a:t>
            </a:r>
            <a:r>
              <a:rPr lang="en-US" sz="2400" smtClean="0"/>
              <a:t>keyword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84677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Goals</a:t>
            </a:r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800" smtClean="0"/>
              <a:t>To understand the concept of encapsulation</a:t>
            </a:r>
          </a:p>
          <a:p>
            <a:r>
              <a:rPr lang="en-US" sz="2800" smtClean="0"/>
              <a:t>To master the separation of interface and implementation</a:t>
            </a:r>
          </a:p>
          <a:p>
            <a:r>
              <a:rPr lang="en-US" sz="2800" smtClean="0"/>
              <a:t>To be able to implement and test your own classes</a:t>
            </a:r>
          </a:p>
          <a:p>
            <a:r>
              <a:rPr lang="en-US" sz="2800" smtClean="0"/>
              <a:t>To understand object construction</a:t>
            </a:r>
          </a:p>
          <a:p>
            <a:r>
              <a:rPr lang="en-US" sz="2800" smtClean="0"/>
              <a:t>To categorize relationships between classes</a:t>
            </a:r>
          </a:p>
          <a:p>
            <a:r>
              <a:rPr lang="en-US" sz="2800" smtClean="0"/>
              <a:t>To organize classes into packages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E47BB196-1472-4DB3-A775-7BC2088BE65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3200400" y="5029200"/>
            <a:ext cx="54102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 this chapter, you will learn how to discover, specify, and implement your own classes, and how to use them in your 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Default Constructor</a:t>
            </a:r>
          </a:p>
        </p:txBody>
      </p:sp>
      <p:sp>
        <p:nvSpPr>
          <p:cNvPr id="29699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If you do not supply any constructors, the compiler will make a default constructor automatically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It has no parameters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It initializes all instance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851ED5E-8E6D-44C5-A03B-B8AD0C9486B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895600"/>
            <a:ext cx="85344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 CashRegister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Does exactly what a compiler generated constructor would do.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public CashRegister()</a:t>
            </a:r>
            <a:endParaRPr lang="en-US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itemCount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totalPrice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3" name="TextBox 9"/>
          <p:cNvSpPr txBox="1">
            <a:spLocks noChangeArrowheads="1"/>
          </p:cNvSpPr>
          <p:nvPr/>
        </p:nvSpPr>
        <p:spPr bwMode="auto">
          <a:xfrm>
            <a:off x="3886200" y="2971800"/>
            <a:ext cx="49530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By default, numbers are initialized to </a:t>
            </a:r>
            <a:r>
              <a:rPr lang="en-US" sz="2000">
                <a:latin typeface="Consolas" pitchFamily="49" charset="0"/>
              </a:rPr>
              <a:t>0</a:t>
            </a:r>
            <a:r>
              <a:rPr lang="en-US" sz="2000"/>
              <a:t>,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booleans</a:t>
            </a:r>
            <a:r>
              <a:rPr lang="en-US" sz="2000"/>
              <a:t> to </a:t>
            </a:r>
            <a:r>
              <a:rPr lang="en-US" sz="2000">
                <a:latin typeface="Consolas" pitchFamily="49" charset="0"/>
              </a:rPr>
              <a:t>false</a:t>
            </a:r>
            <a:r>
              <a:rPr lang="en-US" sz="2000"/>
              <a:t>, and objects as </a:t>
            </a:r>
            <a:r>
              <a:rPr lang="en-US" sz="2000">
                <a:latin typeface="Consolas" pitchFamily="49" charset="0"/>
              </a:rPr>
              <a:t>null</a:t>
            </a:r>
            <a:r>
              <a:rPr lang="en-US" sz="200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</a:rPr>
              <a:t>CashRegister.java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14A0A1A-C64E-4214-A833-6CA07341FD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56388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990600"/>
            <a:ext cx="45878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381000"/>
            <a:ext cx="160020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7086600" cy="715963"/>
          </a:xfrm>
        </p:spPr>
        <p:txBody>
          <a:bodyPr/>
          <a:lstStyle/>
          <a:p>
            <a:r>
              <a:rPr lang="en-US" smtClean="0"/>
              <a:t>Common Error 7.1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D625B6C-720E-45A1-80FD-140CC4CBD4E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1750" name="Content Placeholder 7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Not initializing object references in constructor</a:t>
            </a:r>
            <a:endParaRPr lang="en-US" sz="2400" smtClean="0"/>
          </a:p>
          <a:p>
            <a:pPr lvl="1">
              <a:spcBef>
                <a:spcPts val="200"/>
              </a:spcBef>
            </a:pPr>
            <a:r>
              <a:rPr lang="en-US" sz="2400" smtClean="0"/>
              <a:t>References are by default initialized to 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Calling a method on a null reference results in a runtime error:  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The compiler catches uninitialized local variables for you</a:t>
            </a:r>
            <a:endParaRPr lang="en-US" sz="240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3124200"/>
            <a:ext cx="8534400" cy="3124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BankAccount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String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name</a:t>
            </a:r>
            <a:r>
              <a:rPr lang="en-US" kern="0" dirty="0">
                <a:latin typeface="Consolas" pitchFamily="49" charset="0"/>
              </a:rPr>
              <a:t>;   // default constructor will set to null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showStrings()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String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localName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System.out.println(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name.length()</a:t>
            </a:r>
            <a:r>
              <a:rPr lang="en-US" kern="0" dirty="0">
                <a:latin typeface="Consolas" pitchFamily="49" charset="0"/>
              </a:rPr>
              <a:t>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System.out.println(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localName.length()</a:t>
            </a:r>
            <a:r>
              <a:rPr lang="en-US" kern="0" dirty="0">
                <a:latin typeface="Consolas" pitchFamily="49" charset="0"/>
              </a:rPr>
              <a:t>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b="1" kern="0" dirty="0">
              <a:latin typeface="Consolas" pitchFamily="49" charset="0"/>
            </a:endParaRPr>
          </a:p>
        </p:txBody>
      </p:sp>
      <p:sp>
        <p:nvSpPr>
          <p:cNvPr id="31752" name="TextBox 8"/>
          <p:cNvSpPr txBox="1">
            <a:spLocks noChangeArrowheads="1"/>
          </p:cNvSpPr>
          <p:nvPr/>
        </p:nvSpPr>
        <p:spPr bwMode="auto">
          <a:xfrm>
            <a:off x="2819400" y="5715000"/>
            <a:ext cx="6019800" cy="646113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Compiler Error:  variable localName might not have been initialized</a:t>
            </a:r>
          </a:p>
        </p:txBody>
      </p:sp>
      <p:sp>
        <p:nvSpPr>
          <p:cNvPr id="31753" name="TextBox 8"/>
          <p:cNvSpPr txBox="1">
            <a:spLocks noChangeArrowheads="1"/>
          </p:cNvSpPr>
          <p:nvPr/>
        </p:nvSpPr>
        <p:spPr bwMode="auto">
          <a:xfrm>
            <a:off x="4648200" y="4419600"/>
            <a:ext cx="4343400" cy="64611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Runtime Error: java.lang.NullPointerException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Common Error 7.2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A1AD2F-D683-47E5-A973-7E6FE9B718B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2514600"/>
            <a:ext cx="6477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CashRegister register1 = new CashRegister();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3124200"/>
          </a:xfrm>
        </p:spPr>
        <p:txBody>
          <a:bodyPr/>
          <a:lstStyle/>
          <a:p>
            <a:r>
              <a:rPr lang="en-US" sz="2800" smtClean="0"/>
              <a:t>Trying to Call a Constructor</a:t>
            </a:r>
            <a:endParaRPr lang="en-US" sz="2400" smtClean="0"/>
          </a:p>
          <a:p>
            <a:pPr lvl="1"/>
            <a:r>
              <a:rPr lang="en-US" sz="2400" smtClean="0"/>
              <a:t>You cannot call a constructor like other methods</a:t>
            </a:r>
          </a:p>
          <a:p>
            <a:pPr lvl="1"/>
            <a:r>
              <a:rPr lang="en-US" sz="2400" smtClean="0"/>
              <a:t>It is ‘invoked’ for you by the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smtClean="0"/>
              <a:t> keyword</a:t>
            </a:r>
          </a:p>
          <a:p>
            <a:pPr lvl="1">
              <a:buFont typeface="Wingdings" pitchFamily="2" charset="2"/>
              <a:buNone/>
            </a:pPr>
            <a:endParaRPr lang="en-US" sz="2400" smtClean="0"/>
          </a:p>
          <a:p>
            <a:pPr lvl="1"/>
            <a:r>
              <a:rPr lang="en-US" sz="2400" smtClean="0"/>
              <a:t>You cannot invoke the constructor on an existing object: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But you can create a new object using your existing reference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143000" y="3429000"/>
            <a:ext cx="6477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register1.CashRegister();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// Error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43000" y="4648200"/>
            <a:ext cx="64770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CashRegister register1 = new CashRegister();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Register1.newItem(1.95);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defRPr/>
            </a:pPr>
            <a:r>
              <a:rPr lang="en-US" kern="0" dirty="0">
                <a:latin typeface="Consolas" pitchFamily="49" charset="0"/>
              </a:rPr>
              <a:t>CashRegister register1 = new CashRegister();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Common Error 7.3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C9C89B9-0404-4C7C-961F-5837A232B04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3124200"/>
          </a:xfrm>
        </p:spPr>
        <p:txBody>
          <a:bodyPr/>
          <a:lstStyle/>
          <a:p>
            <a:r>
              <a:rPr lang="en-US" sz="2800" smtClean="0"/>
              <a:t>Declaring a Constructor as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void</a:t>
            </a: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400" smtClean="0"/>
              <a:t>Constructors have no return type</a:t>
            </a:r>
          </a:p>
          <a:p>
            <a:pPr lvl="1"/>
            <a:r>
              <a:rPr lang="en-US" sz="2400" smtClean="0"/>
              <a:t>This creates a method with a return type of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smtClean="0"/>
              <a:t> which is NOT a constructor!</a:t>
            </a:r>
          </a:p>
          <a:p>
            <a:pPr lvl="2"/>
            <a:r>
              <a:rPr lang="en-US" smtClean="0"/>
              <a:t>The Java compiler does not consider this an error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3429000"/>
            <a:ext cx="8534400" cy="2895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BankAccount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Intended to be a constructor.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BankAccount( 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. . .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0" name="TextBox 9"/>
          <p:cNvSpPr txBox="1">
            <a:spLocks noChangeArrowheads="1"/>
          </p:cNvSpPr>
          <p:nvPr/>
        </p:nvSpPr>
        <p:spPr bwMode="auto">
          <a:xfrm>
            <a:off x="4267200" y="4724400"/>
            <a:ext cx="42672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Not a constructor…. Just another method that returns nothing (void)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Topic 7.1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r>
              <a:rPr lang="en-US" smtClean="0"/>
              <a:t>Overloading</a:t>
            </a:r>
          </a:p>
          <a:p>
            <a:pPr lvl="1"/>
            <a:r>
              <a:rPr lang="en-US" smtClean="0"/>
              <a:t>We have seen that multiple constructors can have exactly the same name</a:t>
            </a:r>
          </a:p>
          <a:p>
            <a:pPr lvl="2"/>
            <a:r>
              <a:rPr lang="en-US" smtClean="0"/>
              <a:t>They require different lists of parameters</a:t>
            </a:r>
          </a:p>
          <a:p>
            <a:pPr lvl="1">
              <a:spcBef>
                <a:spcPts val="200"/>
              </a:spcBef>
            </a:pPr>
            <a:r>
              <a:rPr lang="en-US" smtClean="0"/>
              <a:t>Actually any method can be overloaded</a:t>
            </a:r>
          </a:p>
          <a:p>
            <a:pPr lvl="2">
              <a:spcBef>
                <a:spcPts val="200"/>
              </a:spcBef>
            </a:pPr>
            <a:r>
              <a:rPr lang="en-US" smtClean="0"/>
              <a:t>Same method name with different parameters</a:t>
            </a:r>
          </a:p>
          <a:p>
            <a:pPr lvl="1">
              <a:spcBef>
                <a:spcPts val="200"/>
              </a:spcBef>
            </a:pPr>
            <a:endParaRPr lang="en-US" smtClean="0"/>
          </a:p>
          <a:p>
            <a:pPr lvl="1">
              <a:spcBef>
                <a:spcPts val="200"/>
              </a:spcBef>
            </a:pPr>
            <a:endParaRPr lang="en-US" smtClean="0"/>
          </a:p>
          <a:p>
            <a:pPr lvl="1">
              <a:spcBef>
                <a:spcPts val="200"/>
              </a:spcBef>
            </a:pPr>
            <a:endParaRPr lang="en-US" smtClean="0"/>
          </a:p>
          <a:p>
            <a:pPr lvl="1">
              <a:spcBef>
                <a:spcPts val="200"/>
              </a:spcBef>
            </a:pPr>
            <a:r>
              <a:rPr lang="en-US" smtClean="0"/>
              <a:t>We will not be using overloading in this book</a:t>
            </a:r>
          </a:p>
          <a:p>
            <a:pPr lvl="2">
              <a:spcBef>
                <a:spcPts val="200"/>
              </a:spcBef>
            </a:pPr>
            <a:r>
              <a:rPr lang="en-US" smtClean="0"/>
              <a:t>Except as required for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F5271E5-D3C0-4914-B026-4CA6A4002F8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52400"/>
            <a:ext cx="8382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4038600"/>
            <a:ext cx="6477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void print(CashRegister register)  	{ . . .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void print(BankAccount account)    	{ . . .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defRPr/>
            </a:pPr>
            <a:r>
              <a:rPr lang="en-US" kern="0" dirty="0">
                <a:latin typeface="Consolas" pitchFamily="49" charset="0"/>
              </a:rPr>
              <a:t>void print(int value)    		{ . . .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defRPr/>
            </a:pPr>
            <a:r>
              <a:rPr lang="en-US" kern="0" dirty="0">
                <a:solidFill>
                  <a:srgbClr val="333333"/>
                </a:solidFill>
                <a:latin typeface="Consolas" pitchFamily="49" charset="0"/>
              </a:rPr>
              <a:t>Void print(double value) 		</a:t>
            </a:r>
            <a:r>
              <a:rPr lang="en-US" kern="0" dirty="0">
                <a:latin typeface="Consolas" pitchFamily="49" charset="0"/>
              </a:rPr>
              <a:t>{ . . . }</a:t>
            </a:r>
            <a:r>
              <a:rPr lang="en-US" kern="0" dirty="0">
                <a:solidFill>
                  <a:srgbClr val="333333"/>
                </a:solidFill>
                <a:latin typeface="Consolas" pitchFamily="49" charset="0"/>
              </a:rPr>
              <a:t>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352800" y="4724400"/>
            <a:ext cx="54864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CashRegisterTester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CashRegister c1 = new CashRegister();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333333"/>
                </a:solidFill>
                <a:latin typeface="Consolas" pitchFamily="49" charset="0"/>
              </a:rPr>
              <a:t>    ...</a:t>
            </a: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7.6 Testing a Class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2590800"/>
          </a:xfrm>
        </p:spPr>
        <p:txBody>
          <a:bodyPr/>
          <a:lstStyle/>
          <a:p>
            <a:r>
              <a:rPr lang="en-US" sz="2800" smtClean="0"/>
              <a:t>We wrote a 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CashRegister </a:t>
            </a:r>
            <a:r>
              <a:rPr lang="en-US" sz="2800" smtClean="0"/>
              <a:t>class but…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You cannot execute the class – it has no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400" smtClean="0">
                <a:cs typeface="Times New Roman" pitchFamily="18" charset="0"/>
              </a:rPr>
              <a:t> method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cs typeface="Times New Roman" pitchFamily="18" charset="0"/>
              </a:rPr>
              <a:t>It can become part of a larger program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Test it first though with </a:t>
            </a:r>
            <a:r>
              <a:rPr lang="en-US" sz="2400" b="1" smtClean="0">
                <a:cs typeface="Times New Roman" pitchFamily="18" charset="0"/>
              </a:rPr>
              <a:t>unit testing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cs typeface="Times New Roman" pitchFamily="18" charset="0"/>
              </a:rPr>
              <a:t>To test a new class, you can use: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Programming tools that interactively create objects:</a:t>
            </a:r>
          </a:p>
          <a:p>
            <a:pPr lvl="2">
              <a:spcBef>
                <a:spcPts val="200"/>
              </a:spcBef>
            </a:pPr>
            <a:r>
              <a:rPr lang="en-US" sz="2000" smtClean="0">
                <a:cs typeface="Times New Roman" pitchFamily="18" charset="0"/>
              </a:rPr>
              <a:t>DrJava:  </a:t>
            </a:r>
            <a:r>
              <a:rPr lang="en-US" sz="2000" smtClean="0">
                <a:cs typeface="Times New Roman" pitchFamily="18" charset="0"/>
                <a:hlinkClick r:id="rId2"/>
              </a:rPr>
              <a:t>www.drjava.org</a:t>
            </a:r>
            <a:endParaRPr lang="en-US" sz="2000" smtClean="0">
              <a:cs typeface="Times New Roman" pitchFamily="18" charset="0"/>
            </a:endParaRPr>
          </a:p>
          <a:p>
            <a:pPr lvl="2">
              <a:spcBef>
                <a:spcPts val="200"/>
              </a:spcBef>
            </a:pPr>
            <a:r>
              <a:rPr lang="en-US" sz="2000" smtClean="0">
                <a:cs typeface="Times New Roman" pitchFamily="18" charset="0"/>
              </a:rPr>
              <a:t>BlueJ:  </a:t>
            </a:r>
            <a:r>
              <a:rPr lang="en-US" sz="2000" smtClean="0">
                <a:cs typeface="Times New Roman" pitchFamily="18" charset="0"/>
                <a:hlinkClick r:id="rId3"/>
              </a:rPr>
              <a:t>www.bluej.org</a:t>
            </a:r>
            <a:endParaRPr lang="en-US" sz="2000" smtClean="0">
              <a:cs typeface="Times New Roman" pitchFamily="18" charset="0"/>
            </a:endParaRPr>
          </a:p>
          <a:p>
            <a:pPr lvl="1">
              <a:spcBef>
                <a:spcPts val="200"/>
              </a:spcBef>
            </a:pPr>
            <a:r>
              <a:rPr lang="en-US" smtClean="0">
                <a:cs typeface="Times New Roman" pitchFamily="18" charset="0"/>
              </a:rPr>
              <a:t>Write a tester class: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cs typeface="Times New Roman" pitchFamily="18" charset="0"/>
              </a:rPr>
              <a:t>With a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15F0816-67EA-433E-B7CC-6C919089059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4770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  <a:cs typeface="Consolas" pitchFamily="49" charset="0"/>
              </a:rPr>
              <a:t>CashRegisterTester.java</a:t>
            </a:r>
            <a:endParaRPr lang="en-US" sz="3600" smtClean="0"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9548A74-B9FF-49B2-B3CB-3CE78D3A351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687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876800"/>
            <a:ext cx="19812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4495800" y="5105400"/>
            <a:ext cx="41148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 unit test verifies that a class works correctly in isolation, outside a complete program.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1066800"/>
            <a:ext cx="1676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873" name="Content Placeholder 2"/>
          <p:cNvSpPr>
            <a:spLocks noGrp="1"/>
          </p:cNvSpPr>
          <p:nvPr>
            <p:ph idx="1"/>
          </p:nvPr>
        </p:nvSpPr>
        <p:spPr>
          <a:xfrm>
            <a:off x="5181600" y="1219200"/>
            <a:ext cx="3733800" cy="2133600"/>
          </a:xfrm>
        </p:spPr>
        <p:txBody>
          <a:bodyPr/>
          <a:lstStyle/>
          <a:p>
            <a:r>
              <a:rPr lang="en-US" sz="2400" smtClean="0"/>
              <a:t>Test all methods</a:t>
            </a:r>
          </a:p>
          <a:p>
            <a:pPr lvl="1"/>
            <a:r>
              <a:rPr lang="en-US" sz="2400" smtClean="0"/>
              <a:t>Print expected results</a:t>
            </a:r>
          </a:p>
          <a:p>
            <a:pPr lvl="1"/>
            <a:r>
              <a:rPr lang="en-US" sz="2400" smtClean="0"/>
              <a:t>Output actual results</a:t>
            </a:r>
          </a:p>
          <a:p>
            <a:pPr lvl="1"/>
            <a:r>
              <a:rPr lang="en-US" sz="2400" smtClean="0"/>
              <a:t>Compare results</a:t>
            </a:r>
          </a:p>
          <a:p>
            <a:pPr lvl="1">
              <a:spcBef>
                <a:spcPts val="200"/>
              </a:spcBef>
            </a:pPr>
            <a:endParaRPr lang="en-US" sz="24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/>
          <p:cNvPicPr>
            <a:picLocks noChangeAspect="1" noChangeArrowheads="1"/>
          </p:cNvPicPr>
          <p:nvPr/>
        </p:nvPicPr>
        <p:blipFill>
          <a:blip r:embed="rId2" cstate="print"/>
          <a:srcRect t="32922" b="14403"/>
          <a:stretch>
            <a:fillRect/>
          </a:stretch>
        </p:blipFill>
        <p:spPr bwMode="auto">
          <a:xfrm>
            <a:off x="4876800" y="2057400"/>
            <a:ext cx="41132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467600" cy="715962"/>
          </a:xfrm>
        </p:spPr>
        <p:txBody>
          <a:bodyPr/>
          <a:lstStyle/>
          <a:p>
            <a:r>
              <a:rPr lang="en-US" sz="3600" smtClean="0"/>
              <a:t>Steps to Implementing a Class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5867400" cy="5257800"/>
          </a:xfrm>
        </p:spPr>
        <p:txBody>
          <a:bodyPr/>
          <a:lstStyle/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/>
              <a:t>1) Get an informal list of responsibilities for your objects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400" smtClean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/>
              <a:t>2) Specify the public interface</a:t>
            </a:r>
          </a:p>
          <a:p>
            <a:pPr>
              <a:spcBef>
                <a:spcPts val="200"/>
              </a:spcBef>
            </a:pPr>
            <a:endParaRPr lang="en-US" sz="2400" smtClean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/>
              <a:t>3) Document the public interface</a:t>
            </a:r>
          </a:p>
          <a:p>
            <a:pPr lvl="1">
              <a:spcBef>
                <a:spcPts val="200"/>
              </a:spcBef>
            </a:pPr>
            <a:r>
              <a:rPr lang="en-US" sz="2000" smtClean="0"/>
              <a:t> </a:t>
            </a:r>
            <a:r>
              <a:rPr lang="en-US" sz="2400" smtClean="0"/>
              <a:t>Javadoc comments</a:t>
            </a:r>
            <a:endParaRPr lang="en-US" sz="2000" smtClean="0"/>
          </a:p>
          <a:p>
            <a:pPr>
              <a:spcBef>
                <a:spcPts val="200"/>
              </a:spcBef>
            </a:pPr>
            <a:endParaRPr lang="en-US" sz="2400" smtClean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/>
              <a:t>4) Determine the instance variables</a:t>
            </a:r>
          </a:p>
          <a:p>
            <a:pPr>
              <a:spcBef>
                <a:spcPts val="200"/>
              </a:spcBef>
            </a:pPr>
            <a:endParaRPr lang="en-US" sz="2400" smtClean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/>
              <a:t>5) Implement constructors and methods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400" smtClean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/>
              <a:t>6) Test your class</a:t>
            </a:r>
            <a:endParaRPr lang="en-US" sz="2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18F6FE9-4E88-4DA9-8C10-987947FA746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789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143000"/>
            <a:ext cx="18478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9"/>
          <p:cNvPicPr>
            <a:picLocks noChangeAspect="1" noChangeArrowheads="1"/>
          </p:cNvPicPr>
          <p:nvPr/>
        </p:nvPicPr>
        <p:blipFill>
          <a:blip r:embed="rId4" cstate="print"/>
          <a:srcRect b="16882"/>
          <a:stretch>
            <a:fillRect/>
          </a:stretch>
        </p:blipFill>
        <p:spPr bwMode="auto">
          <a:xfrm>
            <a:off x="5181600" y="3200400"/>
            <a:ext cx="3736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4572000"/>
            <a:ext cx="364807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5334000"/>
            <a:ext cx="3727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7.7 Discovering Classes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2590800"/>
          </a:xfrm>
        </p:spPr>
        <p:txBody>
          <a:bodyPr/>
          <a:lstStyle/>
          <a:p>
            <a:r>
              <a:rPr lang="en-US" sz="2800" smtClean="0"/>
              <a:t>Designing an object-oriented program is different than designing a ‘structured’ program.</a:t>
            </a:r>
          </a:p>
          <a:p>
            <a:pPr lvl="1"/>
            <a:r>
              <a:rPr lang="en-US" sz="2400" smtClean="0"/>
              <a:t>Both can be used to solve a problem</a:t>
            </a:r>
          </a:p>
          <a:p>
            <a:r>
              <a:rPr lang="en-US" sz="2800" smtClean="0"/>
              <a:t>First, decide what classes to use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Classes you create yourself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Reuse existing classes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cs typeface="Times New Roman" pitchFamily="18" charset="0"/>
              </a:rPr>
              <a:t>Carefully examine the problem description to find what classes you may need: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Look for nouns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May also be concepts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A21E3D7-3756-4F79-BFD9-EB773233ACE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791200" y="4267200"/>
            <a:ext cx="2514600" cy="1981200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CannonBall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CashRegister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Monster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BankAccount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Owner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kern="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mtClean="0"/>
              <a:t>Object-Oriented Programming</a:t>
            </a:r>
          </a:p>
          <a:p>
            <a:pPr>
              <a:spcBef>
                <a:spcPts val="200"/>
              </a:spcBef>
            </a:pPr>
            <a:r>
              <a:rPr lang="en-US" smtClean="0"/>
              <a:t>Specifying the Public Interface of a Class</a:t>
            </a:r>
          </a:p>
          <a:p>
            <a:pPr>
              <a:spcBef>
                <a:spcPts val="200"/>
              </a:spcBef>
            </a:pPr>
            <a:r>
              <a:rPr lang="en-US" smtClean="0"/>
              <a:t>Instance Variables</a:t>
            </a:r>
          </a:p>
          <a:p>
            <a:pPr>
              <a:spcBef>
                <a:spcPts val="200"/>
              </a:spcBef>
            </a:pPr>
            <a:r>
              <a:rPr lang="en-US" smtClean="0"/>
              <a:t>Instance Methods</a:t>
            </a:r>
          </a:p>
          <a:p>
            <a:pPr>
              <a:spcBef>
                <a:spcPts val="200"/>
              </a:spcBef>
            </a:pPr>
            <a:r>
              <a:rPr lang="en-US" smtClean="0"/>
              <a:t>Constructors</a:t>
            </a:r>
          </a:p>
          <a:p>
            <a:pPr>
              <a:spcBef>
                <a:spcPts val="200"/>
              </a:spcBef>
            </a:pPr>
            <a:r>
              <a:rPr lang="en-US" smtClean="0"/>
              <a:t>Testing a Class</a:t>
            </a:r>
          </a:p>
          <a:p>
            <a:pPr>
              <a:spcBef>
                <a:spcPts val="200"/>
              </a:spcBef>
            </a:pPr>
            <a:r>
              <a:rPr lang="en-US" smtClean="0"/>
              <a:t>Discovering Classes</a:t>
            </a:r>
          </a:p>
          <a:p>
            <a:pPr>
              <a:spcBef>
                <a:spcPts val="200"/>
              </a:spcBef>
            </a:pPr>
            <a:r>
              <a:rPr lang="en-US" smtClean="0"/>
              <a:t>Object References</a:t>
            </a:r>
          </a:p>
          <a:p>
            <a:pPr>
              <a:spcBef>
                <a:spcPts val="200"/>
              </a:spcBef>
            </a:pPr>
            <a:r>
              <a:rPr lang="en-US" smtClean="0"/>
              <a:t>Static Variables and Methods</a:t>
            </a:r>
          </a:p>
          <a:p>
            <a:pPr>
              <a:spcBef>
                <a:spcPts val="200"/>
              </a:spcBef>
            </a:pPr>
            <a:r>
              <a:rPr lang="en-US" smtClean="0"/>
              <a:t>Packages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BF152AB-6994-450A-AE44-F9811079076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438400"/>
            <a:ext cx="3543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Discovering Classes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257800"/>
          </a:xfrm>
        </p:spPr>
        <p:txBody>
          <a:bodyPr/>
          <a:lstStyle/>
          <a:p>
            <a:r>
              <a:rPr lang="en-US" sz="2800" smtClean="0"/>
              <a:t>One test can be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If you can’t tell from the class name what an object of the class is supposed to do, then you are probably not on the right track.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cs typeface="Times New Roman" pitchFamily="18" charset="0"/>
              </a:rPr>
              <a:t>Example:  Write a program to calculate and print paychecks.  What class to use?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PayCheckProgram?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cs typeface="Times New Roman" pitchFamily="18" charset="0"/>
              </a:rPr>
              <a:t>What would objects of this class do?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ComputePayCheck?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cs typeface="Times New Roman" pitchFamily="18" charset="0"/>
              </a:rPr>
              <a:t>Can  you visualize this as an object?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PayCheck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cs typeface="Times New Roman" pitchFamily="18" charset="0"/>
              </a:rPr>
              <a:t>Better – More general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39C5685-A3AC-4974-9B88-B4CD4BF7229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81600" y="5105400"/>
            <a:ext cx="2514600" cy="1600200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Methods: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  Calculate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  Print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  Deposit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Multiple Classes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257800"/>
          </a:xfrm>
        </p:spPr>
        <p:txBody>
          <a:bodyPr/>
          <a:lstStyle/>
          <a:p>
            <a:r>
              <a:rPr lang="en-US" sz="2800" smtClean="0"/>
              <a:t>Programs often use multiple classes</a:t>
            </a:r>
          </a:p>
          <a:p>
            <a:r>
              <a:rPr lang="en-US" sz="2800" smtClean="0"/>
              <a:t>How do they relate to each other? 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Does one class ‘contain’ one of the other  classes?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cs typeface="Times New Roman" pitchFamily="18" charset="0"/>
              </a:rPr>
              <a:t>Example:  A quiz contains questions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A UML class diagram showing a ‘has-a’ relationship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		denotes ‘</a:t>
            </a:r>
            <a:r>
              <a:rPr lang="en-US" sz="2400" i="1" smtClean="0">
                <a:cs typeface="Times New Roman" pitchFamily="18" charset="0"/>
              </a:rPr>
              <a:t>aggregation</a:t>
            </a:r>
            <a:r>
              <a:rPr lang="en-US" sz="2400" smtClean="0">
                <a:cs typeface="Times New Roman" pitchFamily="18" charset="0"/>
              </a:rPr>
              <a:t>’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AE08103-7556-452D-B953-E951B057D8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533400" y="5334000"/>
            <a:ext cx="81534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One fundamental relationships between classes is the “</a:t>
            </a:r>
            <a:r>
              <a:rPr lang="en-US" sz="2000" i="1"/>
              <a:t>aggregation</a:t>
            </a:r>
            <a:r>
              <a:rPr lang="en-US" sz="2000"/>
              <a:t>” relationship (which is informally known as the “has-a” relationship).</a:t>
            </a:r>
          </a:p>
        </p:txBody>
      </p:sp>
      <p:pic>
        <p:nvPicPr>
          <p:cNvPr id="409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657600"/>
            <a:ext cx="4284663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76600"/>
            <a:ext cx="914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Classy Automobile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1981200"/>
          </a:xfrm>
        </p:spPr>
        <p:txBody>
          <a:bodyPr/>
          <a:lstStyle/>
          <a:p>
            <a:r>
              <a:rPr lang="en-US" dirty="0" smtClean="0"/>
              <a:t>To review, consider a car</a:t>
            </a:r>
          </a:p>
          <a:p>
            <a:pPr lvl="1"/>
            <a:r>
              <a:rPr lang="en-US" dirty="0" smtClean="0"/>
              <a:t>What objects can you see?</a:t>
            </a:r>
          </a:p>
          <a:p>
            <a:pPr lvl="1"/>
            <a:r>
              <a:rPr lang="en-US" dirty="0" smtClean="0"/>
              <a:t>Find the nouns</a:t>
            </a:r>
          </a:p>
          <a:p>
            <a:pPr lvl="2"/>
            <a:r>
              <a:rPr lang="en-US" dirty="0" smtClean="0"/>
              <a:t>Car</a:t>
            </a:r>
          </a:p>
          <a:p>
            <a:pPr lvl="2"/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Then find verbs associated with teach</a:t>
            </a:r>
          </a:p>
          <a:p>
            <a:pPr lvl="2"/>
            <a:r>
              <a:rPr lang="en-US" dirty="0" smtClean="0"/>
              <a:t>Buy the car</a:t>
            </a:r>
          </a:p>
          <a:p>
            <a:pPr lvl="2"/>
            <a:r>
              <a:rPr lang="en-US" dirty="0" smtClean="0"/>
              <a:t>Start the engine</a:t>
            </a:r>
          </a:p>
          <a:p>
            <a:pPr lvl="1"/>
            <a:r>
              <a:rPr lang="en-US" dirty="0" smtClean="0"/>
              <a:t>And find the relationships</a:t>
            </a:r>
          </a:p>
          <a:p>
            <a:pPr lvl="2"/>
            <a:r>
              <a:rPr lang="en-US" dirty="0" smtClean="0"/>
              <a:t>A Car ‘has an’ engine</a:t>
            </a:r>
          </a:p>
          <a:p>
            <a:pPr lvl="2"/>
            <a:r>
              <a:rPr lang="en-US" dirty="0" smtClean="0"/>
              <a:t>A Car ‘has’ wheels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C35328CC-F85C-4AB1-9834-E121D5DC1A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066800"/>
            <a:ext cx="2655888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67000" y="2667000"/>
            <a:ext cx="312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Wheels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Tires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343400" y="4038600"/>
            <a:ext cx="396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Rotate the wheels</a:t>
            </a:r>
            <a:endParaRPr lang="en-US" sz="2400" kern="0" dirty="0">
              <a:latin typeface="+mn-lt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Change a tire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5410200"/>
            <a:ext cx="4191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A wheel ‘has a’ tire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Tip 7.2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6EE3B39-C635-4FBD-AFD9-90F6AFCAFFD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28600"/>
            <a:ext cx="12287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505200"/>
            <a:ext cx="66325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5029200"/>
            <a:ext cx="34290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Parallel Arrays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String[] descriptions;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Double[] prices;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430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Making Parallel Arrays into Arrays of Objects</a:t>
            </a:r>
            <a:endParaRPr lang="en-US" smtClean="0"/>
          </a:p>
          <a:p>
            <a:pPr lvl="1"/>
            <a:r>
              <a:rPr lang="en-US" smtClean="0"/>
              <a:t>A parallel array is when you use multiple arrays to store information about the same ‘object’</a:t>
            </a:r>
          </a:p>
          <a:p>
            <a:pPr lvl="1"/>
            <a:r>
              <a:rPr lang="en-US" smtClean="0"/>
              <a:t>Example:  An invoice contains a list of items, each with a description and a price: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One slice per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Tip 7.2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Making Parallel Arrays into Arrays of Objects</a:t>
            </a:r>
            <a:endParaRPr lang="en-US" smtClean="0"/>
          </a:p>
          <a:p>
            <a:pPr lvl="1"/>
            <a:r>
              <a:rPr lang="en-US" smtClean="0"/>
              <a:t>Convert a ‘slice’ into attributes of an object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Then make an arrays of the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ED8D4860-8009-4669-9114-BEAE7337F52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40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28600"/>
            <a:ext cx="12287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86200" y="3733800"/>
            <a:ext cx="44196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class Item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private String description;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private double price;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Item[] items;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440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09800"/>
            <a:ext cx="61436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7.8 Object References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2590800"/>
          </a:xfrm>
        </p:spPr>
        <p:txBody>
          <a:bodyPr/>
          <a:lstStyle/>
          <a:p>
            <a:r>
              <a:rPr lang="en-US" sz="2800" smtClean="0"/>
              <a:t>Objects are similar to arrays because they always have reference variables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Array Reference</a:t>
            </a:r>
          </a:p>
          <a:p>
            <a:pPr lvl="1"/>
            <a:endParaRPr lang="en-US" sz="2400" smtClean="0">
              <a:cs typeface="Times New Roman" pitchFamily="18" charset="0"/>
            </a:endParaRPr>
          </a:p>
          <a:p>
            <a:pPr lvl="1"/>
            <a:endParaRPr lang="en-US" sz="2400" smtClean="0">
              <a:cs typeface="Times New Roman" pitchFamily="18" charset="0"/>
            </a:endParaRPr>
          </a:p>
          <a:p>
            <a:pPr lvl="1"/>
            <a:endParaRPr lang="en-US" sz="2400" smtClean="0">
              <a:cs typeface="Times New Roman" pitchFamily="18" charset="0"/>
            </a:endParaRPr>
          </a:p>
          <a:p>
            <a:pPr lvl="1"/>
            <a:r>
              <a:rPr lang="en-US" sz="2400" smtClean="0">
                <a:cs typeface="Times New Roman" pitchFamily="18" charset="0"/>
              </a:rPr>
              <a:t>Object 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6C2F17E-E9C7-454E-B724-FE5BE34657C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2" cstate="print"/>
          <a:srcRect l="32272" t="68114" r="6905" b="9596"/>
          <a:stretch>
            <a:fillRect/>
          </a:stretch>
        </p:blipFill>
        <p:spPr bwMode="auto">
          <a:xfrm>
            <a:off x="4343400" y="2057400"/>
            <a:ext cx="42672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810000"/>
            <a:ext cx="49244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2667000"/>
            <a:ext cx="5029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double[] values = new double[5]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4495800"/>
            <a:ext cx="5638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reg1 = new CashRegister;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45066" name="TextBox 9"/>
          <p:cNvSpPr txBox="1">
            <a:spLocks noChangeArrowheads="1"/>
          </p:cNvSpPr>
          <p:nvPr/>
        </p:nvSpPr>
        <p:spPr bwMode="auto">
          <a:xfrm>
            <a:off x="3886200" y="5334000"/>
            <a:ext cx="4191000" cy="830263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 An object reference specifies the location of the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Shared References to an Object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2590800"/>
          </a:xfrm>
        </p:spPr>
        <p:txBody>
          <a:bodyPr/>
          <a:lstStyle/>
          <a:p>
            <a:r>
              <a:rPr lang="en-US" sz="2800" smtClean="0"/>
              <a:t>Multiple object variables may contain references to the same object.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Single Reference</a:t>
            </a:r>
          </a:p>
          <a:p>
            <a:pPr lvl="1"/>
            <a:endParaRPr lang="en-US" sz="2400" smtClean="0"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  <a:p>
            <a:pPr lvl="1"/>
            <a:r>
              <a:rPr lang="en-US" sz="2400" smtClean="0">
                <a:cs typeface="Times New Roman" pitchFamily="18" charset="0"/>
              </a:rPr>
              <a:t>Shared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CD27A05-6308-42EA-B67A-F441E11FA7D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905000"/>
            <a:ext cx="49244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267200"/>
            <a:ext cx="49720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2514600"/>
            <a:ext cx="5638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reg1 = new CashRegister;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3810000"/>
            <a:ext cx="3810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reg2 = reg1;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46090" name="TextBox 9"/>
          <p:cNvSpPr txBox="1">
            <a:spLocks noChangeArrowheads="1"/>
          </p:cNvSpPr>
          <p:nvPr/>
        </p:nvSpPr>
        <p:spPr bwMode="auto">
          <a:xfrm>
            <a:off x="609600" y="5257800"/>
            <a:ext cx="4876800" cy="830263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The internal values can be changed through either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Primitive versus Reference Copy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2590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Primitive variables can be copied, but work differently than object references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Primitive Copy		Reference Copy</a:t>
            </a:r>
          </a:p>
          <a:p>
            <a:pPr lvl="2">
              <a:spcBef>
                <a:spcPts val="200"/>
              </a:spcBef>
            </a:pPr>
            <a:r>
              <a:rPr lang="en-US" sz="2000" smtClean="0">
                <a:cs typeface="Times New Roman" pitchFamily="18" charset="0"/>
              </a:rPr>
              <a:t>Two locations		    One location for both</a:t>
            </a:r>
          </a:p>
          <a:p>
            <a:pPr lvl="1"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DED85414-27AC-4925-A075-5277DD0974B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76600" y="2667000"/>
            <a:ext cx="56388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reg1 = new CashRegister;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reg2 = reg1;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reg2.addItem(2.95);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471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3124200"/>
            <a:ext cx="17843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962400"/>
            <a:ext cx="49434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2667000"/>
            <a:ext cx="259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int num1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int num2 = num1;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num2++;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47114" name="TextBox 9"/>
          <p:cNvSpPr txBox="1">
            <a:spLocks noChangeArrowheads="1"/>
          </p:cNvSpPr>
          <p:nvPr/>
        </p:nvSpPr>
        <p:spPr bwMode="auto">
          <a:xfrm>
            <a:off x="3657600" y="5486400"/>
            <a:ext cx="4876800" cy="830263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Why?  Primitives take much less storage space than objects!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null</a:t>
            </a:r>
            <a:r>
              <a:rPr lang="en-US" smtClean="0"/>
              <a:t> reference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mtClean="0"/>
              <a:t>A reference may point to ‘no’ object</a:t>
            </a:r>
          </a:p>
          <a:p>
            <a:pPr lvl="1">
              <a:spcBef>
                <a:spcPts val="200"/>
              </a:spcBef>
            </a:pPr>
            <a:r>
              <a:rPr lang="en-US" smtClean="0"/>
              <a:t>You cannot invoke methods of an object via a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null</a:t>
            </a:r>
            <a:r>
              <a:rPr lang="en-US" smtClean="0"/>
              <a:t> reference – causes a runtime error</a:t>
            </a:r>
          </a:p>
          <a:p>
            <a:pPr lvl="1">
              <a:spcBef>
                <a:spcPts val="200"/>
              </a:spcBef>
            </a:pPr>
            <a:endParaRPr lang="en-US" smtClean="0"/>
          </a:p>
          <a:p>
            <a:pPr lvl="1">
              <a:spcBef>
                <a:spcPts val="200"/>
              </a:spcBef>
            </a:pPr>
            <a:endParaRPr lang="en-US" smtClean="0"/>
          </a:p>
          <a:p>
            <a:pPr lvl="1">
              <a:spcBef>
                <a:spcPts val="200"/>
              </a:spcBef>
            </a:pPr>
            <a:r>
              <a:rPr lang="en-US" smtClean="0"/>
              <a:t>To test if a reference is null before using it: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47F68E0-0026-4962-8171-9F2ACE03445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3886200"/>
            <a:ext cx="84582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String middleInitial 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null</a:t>
            </a:r>
            <a:r>
              <a:rPr lang="en-US" sz="2000" kern="0" dirty="0">
                <a:latin typeface="Consolas" pitchFamily="49" charset="0"/>
              </a:rPr>
              <a:t>;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No middle initial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(middleInitial ==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null</a:t>
            </a:r>
            <a:r>
              <a:rPr lang="en-US" sz="2000" kern="0" dirty="0">
                <a:latin typeface="Consolas" pitchFamily="49" charset="0"/>
              </a:rPr>
              <a:t>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System.out.println(firstName + " " + lastName);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else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System.out.println(firstName + " " + middleInitial + ". " + lastName);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514600"/>
            <a:ext cx="830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 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null</a:t>
            </a:r>
            <a:r>
              <a:rPr lang="en-US" sz="2000" kern="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System.out.println(reg.getTotal()); 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Runtime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this</a:t>
            </a:r>
            <a:r>
              <a:rPr lang="en-US" smtClean="0"/>
              <a:t> reference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mtClean="0"/>
              <a:t>Methods receive the ‘implicit parameter’ in a reference variable called ‘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this</a:t>
            </a:r>
            <a:r>
              <a:rPr lang="en-US" smtClean="0"/>
              <a:t>’</a:t>
            </a:r>
          </a:p>
          <a:p>
            <a:pPr lvl="1">
              <a:spcBef>
                <a:spcPts val="200"/>
              </a:spcBef>
            </a:pPr>
            <a:r>
              <a:rPr lang="en-US" smtClean="0"/>
              <a:t>It is a reference to the object the method was invoked on:</a:t>
            </a:r>
          </a:p>
          <a:p>
            <a:pPr lvl="1">
              <a:spcBef>
                <a:spcPts val="200"/>
              </a:spcBef>
            </a:pPr>
            <a:endParaRPr lang="en-US" smtClean="0"/>
          </a:p>
          <a:p>
            <a:pPr lvl="1">
              <a:spcBef>
                <a:spcPts val="200"/>
              </a:spcBef>
            </a:pPr>
            <a:endParaRPr lang="en-US" smtClean="0"/>
          </a:p>
          <a:p>
            <a:pPr lvl="1">
              <a:spcBef>
                <a:spcPts val="200"/>
              </a:spcBef>
            </a:pPr>
            <a:endParaRPr lang="en-US" smtClean="0"/>
          </a:p>
          <a:p>
            <a:pPr lvl="1">
              <a:spcBef>
                <a:spcPts val="200"/>
              </a:spcBef>
            </a:pPr>
            <a:r>
              <a:rPr lang="en-US" smtClean="0"/>
              <a:t>It can clarify when instance variables are used: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CD0403B1-7EB5-4E2B-ACD2-A6F2E45CF3A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81200" y="4724400"/>
            <a:ext cx="66294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void addItem(double price)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this</a:t>
            </a:r>
            <a:r>
              <a:rPr lang="en-US" sz="2000" kern="0" dirty="0">
                <a:latin typeface="Consolas" pitchFamily="49" charset="0"/>
              </a:rPr>
              <a:t>.itemCount++;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this</a:t>
            </a:r>
            <a:r>
              <a:rPr lang="en-US" sz="2000" kern="0" dirty="0">
                <a:latin typeface="Consolas" pitchFamily="49" charset="0"/>
              </a:rPr>
              <a:t>.totalPrice 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this</a:t>
            </a:r>
            <a:r>
              <a:rPr lang="en-US" sz="2000" kern="0" dirty="0">
                <a:latin typeface="Consolas" pitchFamily="49" charset="0"/>
              </a:rPr>
              <a:t>.totalPrice + price;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491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514600"/>
            <a:ext cx="55340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239000" cy="715962"/>
          </a:xfrm>
        </p:spPr>
        <p:txBody>
          <a:bodyPr/>
          <a:lstStyle/>
          <a:p>
            <a:r>
              <a:rPr lang="en-US" sz="3600" smtClean="0"/>
              <a:t>7.1 Object-Oriented Programming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r>
              <a:rPr lang="en-US" smtClean="0"/>
              <a:t>You have learned structured programming</a:t>
            </a:r>
          </a:p>
          <a:p>
            <a:pPr lvl="1"/>
            <a:r>
              <a:rPr lang="en-US" smtClean="0"/>
              <a:t>Breaking tasks into subtasks</a:t>
            </a:r>
          </a:p>
          <a:p>
            <a:pPr lvl="1"/>
            <a:r>
              <a:rPr lang="en-US" smtClean="0"/>
              <a:t>Writing re-usable methods to handle tasks</a:t>
            </a:r>
          </a:p>
          <a:p>
            <a:r>
              <a:rPr lang="en-US" smtClean="0"/>
              <a:t>We will now study Objects and Classes</a:t>
            </a:r>
          </a:p>
          <a:p>
            <a:pPr lvl="1"/>
            <a:r>
              <a:rPr lang="en-US" smtClean="0"/>
              <a:t>To build larger and more complex programs</a:t>
            </a:r>
          </a:p>
          <a:p>
            <a:pPr lvl="1"/>
            <a:r>
              <a:rPr lang="en-US" smtClean="0"/>
              <a:t>To model objects we use in the world 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ED560EF0-D514-4068-99FA-8DE231913416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331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419600"/>
            <a:ext cx="26193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3276600" y="4648200"/>
            <a:ext cx="5410200" cy="132397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 class describes objects with the same behavior. For example, a Car class describes all passenger vehicles that have a certain capacity and shape.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2667000"/>
            <a:ext cx="60960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BankAccount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double balance;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int accountNumber;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static </a:t>
            </a:r>
            <a:r>
              <a:rPr lang="en-US" kern="0" dirty="0">
                <a:latin typeface="Consolas" pitchFamily="49" charset="0"/>
              </a:rPr>
              <a:t>int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lastAssignedNumber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kern="0" dirty="0">
                <a:latin typeface="Consolas" pitchFamily="49" charset="0"/>
              </a:rPr>
              <a:t>= 1000;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BankAccount()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lastAssignedNumber</a:t>
            </a:r>
            <a:r>
              <a:rPr lang="en-US" kern="0" dirty="0">
                <a:latin typeface="Consolas" pitchFamily="49" charset="0"/>
              </a:rPr>
              <a:t>++;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accountNumber =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lastAssignedNumber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91400" cy="715962"/>
          </a:xfrm>
        </p:spPr>
        <p:txBody>
          <a:bodyPr/>
          <a:lstStyle/>
          <a:p>
            <a:r>
              <a:rPr lang="en-US" sz="3600" smtClean="0"/>
              <a:t>7.9 </a:t>
            </a:r>
            <a:r>
              <a:rPr lang="en-US" sz="3600" smtClean="0">
                <a:solidFill>
                  <a:srgbClr val="0033CC"/>
                </a:solidFill>
                <a:latin typeface="Consolas" pitchFamily="49" charset="0"/>
              </a:rPr>
              <a:t>static</a:t>
            </a:r>
            <a:r>
              <a:rPr lang="en-US" sz="3600" smtClean="0"/>
              <a:t> Variables and Methods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1981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Variables can be declared as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</a:rPr>
              <a:t>static </a:t>
            </a:r>
            <a:r>
              <a:rPr lang="en-US" sz="2800" smtClean="0"/>
              <a:t>in the Class declaration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There is one copy of a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US" sz="2400" smtClean="0">
                <a:cs typeface="Times New Roman" pitchFamily="18" charset="0"/>
              </a:rPr>
              <a:t> variable that is shared among all objects of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CE6EC531-088B-4BEE-9732-9F51D5E59B1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0183" name="TextBox 9"/>
          <p:cNvSpPr txBox="1">
            <a:spLocks noChangeArrowheads="1"/>
          </p:cNvSpPr>
          <p:nvPr/>
        </p:nvSpPr>
        <p:spPr bwMode="auto">
          <a:xfrm>
            <a:off x="3733800" y="5638800"/>
            <a:ext cx="50292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Methods of any object of the class can use or change the value of a static variable</a:t>
            </a:r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191000"/>
            <a:ext cx="21717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7533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Using</a:t>
            </a:r>
            <a:r>
              <a:rPr lang="en-US" sz="3600" smtClean="0">
                <a:solidFill>
                  <a:srgbClr val="0033CC"/>
                </a:solidFill>
                <a:latin typeface="Consolas" pitchFamily="49" charset="0"/>
              </a:rPr>
              <a:t> static</a:t>
            </a:r>
            <a:r>
              <a:rPr lang="en-US" sz="3600" smtClean="0"/>
              <a:t> Variables</a:t>
            </a:r>
            <a:endParaRPr lang="en-US" sz="3600" smtClean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396F8BA-2FA0-4081-BC79-B80CB83B32F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120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438400"/>
            <a:ext cx="54578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581400"/>
            <a:ext cx="57435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5867400"/>
            <a:ext cx="4333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4876800"/>
            <a:ext cx="21526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0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5257800" cy="1981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Example:</a:t>
            </a:r>
          </a:p>
          <a:p>
            <a:pPr lvl="1">
              <a:spcBef>
                <a:spcPts val="200"/>
              </a:spcBef>
            </a:pPr>
            <a:r>
              <a:rPr lang="en-US" sz="2000" smtClean="0">
                <a:cs typeface="Times New Roman" pitchFamily="18" charset="0"/>
              </a:rPr>
              <a:t>Each time a new account is created, the </a:t>
            </a:r>
            <a:r>
              <a:rPr lang="en-US" sz="2000" smtClean="0">
                <a:latin typeface="Consolas" pitchFamily="49" charset="0"/>
                <a:cs typeface="Times New Roman" pitchFamily="18" charset="0"/>
              </a:rPr>
              <a:t>lastAssignedNumber</a:t>
            </a:r>
            <a:r>
              <a:rPr lang="en-US" sz="2000" smtClean="0">
                <a:cs typeface="Times New Roman" pitchFamily="18" charset="0"/>
              </a:rPr>
              <a:t> variable is incremented by the constructor</a:t>
            </a:r>
          </a:p>
          <a:p>
            <a:pPr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Access the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US" sz="2400" smtClean="0">
                <a:cs typeface="Times New Roman" pitchFamily="18" charset="0"/>
              </a:rPr>
              <a:t> variable using:</a:t>
            </a:r>
          </a:p>
          <a:p>
            <a:pPr lvl="1">
              <a:spcBef>
                <a:spcPts val="200"/>
              </a:spcBef>
            </a:pPr>
            <a:r>
              <a:rPr lang="en-US" sz="2000" smtClean="0">
                <a:latin typeface="Consolas" pitchFamily="49" charset="0"/>
                <a:cs typeface="Times New Roman" pitchFamily="18" charset="0"/>
              </a:rPr>
              <a:t>ClassName.variableName</a:t>
            </a:r>
          </a:p>
          <a:p>
            <a:pPr>
              <a:spcBef>
                <a:spcPts val="200"/>
              </a:spcBef>
            </a:pPr>
            <a:endParaRPr lang="en-US" sz="24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Using</a:t>
            </a:r>
            <a:r>
              <a:rPr lang="en-US" sz="3600" smtClean="0">
                <a:solidFill>
                  <a:srgbClr val="0033CC"/>
                </a:solidFill>
                <a:latin typeface="Consolas" pitchFamily="49" charset="0"/>
              </a:rPr>
              <a:t> static</a:t>
            </a:r>
            <a:r>
              <a:rPr lang="en-US" sz="3600" smtClean="0"/>
              <a:t> Methods</a:t>
            </a:r>
            <a:endParaRPr lang="en-US" sz="3600" smtClean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DC58AED-9C87-49CC-B915-7B16C43DD58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222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981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cs typeface="Times New Roman" pitchFamily="18" charset="0"/>
              </a:rPr>
              <a:t>The Java API has many classes that provide methods you can use without instantiating objects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The </a:t>
            </a:r>
            <a:r>
              <a:rPr lang="en-US" sz="2400" smtClean="0">
                <a:latin typeface="Consolas" pitchFamily="49" charset="0"/>
                <a:cs typeface="Times New Roman" pitchFamily="18" charset="0"/>
              </a:rPr>
              <a:t>Math</a:t>
            </a:r>
            <a:r>
              <a:rPr lang="en-US" sz="2400" smtClean="0">
                <a:cs typeface="Times New Roman" pitchFamily="18" charset="0"/>
              </a:rPr>
              <a:t> class is an example we have used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latin typeface="Consolas" pitchFamily="49" charset="0"/>
                <a:cs typeface="Times New Roman" pitchFamily="18" charset="0"/>
              </a:rPr>
              <a:t>Math.sqrt(value)</a:t>
            </a:r>
            <a:r>
              <a:rPr lang="en-US" sz="2400" smtClean="0">
                <a:cs typeface="Times New Roman" pitchFamily="18" charset="0"/>
              </a:rPr>
              <a:t> is a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US" sz="2400" smtClean="0">
                <a:cs typeface="Times New Roman" pitchFamily="18" charset="0"/>
              </a:rPr>
              <a:t> method that returns the square root of a value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cs typeface="Times New Roman" pitchFamily="18" charset="0"/>
              </a:rPr>
              <a:t>You do not need to instantiate the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400" smtClean="0">
                <a:cs typeface="Times New Roman" pitchFamily="18" charset="0"/>
              </a:rPr>
              <a:t> class first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cs typeface="Times New Roman" pitchFamily="18" charset="0"/>
              </a:rPr>
              <a:t>Access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US" sz="2800" smtClean="0">
                <a:cs typeface="Times New Roman" pitchFamily="18" charset="0"/>
              </a:rPr>
              <a:t> methods using: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latin typeface="Consolas" pitchFamily="49" charset="0"/>
                <a:cs typeface="Times New Roman" pitchFamily="18" charset="0"/>
              </a:rPr>
              <a:t>ClassName.methodName()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8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1524000"/>
            <a:ext cx="87630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Financial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Computes a percentage of an amount.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@param percentage the percentage to apply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@param amount the amount to which the percentage is applied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@return the requested percentage of the amount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static</a:t>
            </a:r>
            <a:r>
              <a:rPr lang="en-US" kern="0" dirty="0">
                <a:latin typeface="Consolas" pitchFamily="49" charset="0"/>
              </a:rPr>
              <a:t> double percentOf(double percentage, double amount)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return (percentage / 100) * amount;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91400" cy="715962"/>
          </a:xfrm>
        </p:spPr>
        <p:txBody>
          <a:bodyPr/>
          <a:lstStyle/>
          <a:p>
            <a:r>
              <a:rPr lang="en-US" sz="3600" smtClean="0"/>
              <a:t>Writing your own </a:t>
            </a:r>
            <a:r>
              <a:rPr lang="en-US" sz="3600" smtClean="0">
                <a:solidFill>
                  <a:srgbClr val="0033CC"/>
                </a:solidFill>
                <a:latin typeface="Consolas" pitchFamily="49" charset="0"/>
              </a:rPr>
              <a:t>static</a:t>
            </a:r>
            <a:r>
              <a:rPr lang="en-US" sz="3600" smtClean="0"/>
              <a:t> Methods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60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You can define your own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</a:rPr>
              <a:t>static</a:t>
            </a:r>
            <a:r>
              <a:rPr lang="en-US" sz="2800" smtClean="0"/>
              <a:t>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C2A24D6E-0F47-4001-A4DE-272D214EBB7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3255" name="TextBox 9"/>
          <p:cNvSpPr txBox="1">
            <a:spLocks noChangeArrowheads="1"/>
          </p:cNvSpPr>
          <p:nvPr/>
        </p:nvSpPr>
        <p:spPr bwMode="auto">
          <a:xfrm>
            <a:off x="3276600" y="4648200"/>
            <a:ext cx="54864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33CC"/>
                </a:solidFill>
              </a:rPr>
              <a:t>static</a:t>
            </a:r>
            <a:r>
              <a:rPr lang="en-US" sz="2000"/>
              <a:t> methods usually return a value.  They can only access </a:t>
            </a:r>
            <a:r>
              <a:rPr lang="en-US" sz="2000">
                <a:solidFill>
                  <a:srgbClr val="0033CC"/>
                </a:solidFill>
              </a:rPr>
              <a:t>static</a:t>
            </a:r>
            <a:r>
              <a:rPr lang="en-US" sz="2000"/>
              <a:t> variables and methods.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5867400"/>
            <a:ext cx="8305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double tax =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Financial</a:t>
            </a:r>
            <a:r>
              <a:rPr lang="en-US" sz="2000" kern="0" dirty="0">
                <a:latin typeface="Consolas" pitchFamily="49" charset="0"/>
              </a:rPr>
              <a:t>.percentOf(taxRate, total);</a:t>
            </a: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53340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+mn-lt"/>
                <a:cs typeface="+mn-cs"/>
              </a:rPr>
              <a:t>Invoke the method on the Class, not an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7.10 Java Packages</a:t>
            </a:r>
            <a:endParaRPr lang="en-US" sz="3600" smtClean="0">
              <a:latin typeface="Consolas" pitchFamily="49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2743200"/>
          </a:xfrm>
        </p:spPr>
        <p:txBody>
          <a:bodyPr/>
          <a:lstStyle/>
          <a:p>
            <a:r>
              <a:rPr lang="en-US" sz="2800" smtClean="0"/>
              <a:t>Java programs are a collection of classes</a:t>
            </a:r>
          </a:p>
          <a:p>
            <a:pPr lvl="1"/>
            <a:r>
              <a:rPr lang="en-US" sz="2400" smtClean="0"/>
              <a:t>As programs become more complex, it is often useful to group sets of classes into ‘</a:t>
            </a:r>
            <a:r>
              <a:rPr lang="en-US" sz="2400" i="1" smtClean="0"/>
              <a:t>packages</a:t>
            </a:r>
            <a:r>
              <a:rPr lang="en-US" sz="2400" smtClean="0"/>
              <a:t>’</a:t>
            </a:r>
          </a:p>
          <a:p>
            <a:r>
              <a:rPr lang="en-US" sz="2800" smtClean="0"/>
              <a:t>The Java API is structured as a set of packages</a:t>
            </a:r>
          </a:p>
          <a:p>
            <a:pPr lvl="1"/>
            <a:r>
              <a:rPr lang="en-US" sz="2400" smtClean="0"/>
              <a:t>You have used packages by using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</a:rPr>
              <a:t>import</a:t>
            </a:r>
            <a:r>
              <a:rPr lang="en-US" sz="2400" smtClean="0"/>
              <a:t>: </a:t>
            </a:r>
          </a:p>
          <a:p>
            <a:pPr lvl="1"/>
            <a:r>
              <a:rPr lang="en-US" sz="2400" smtClean="0"/>
              <a:t>The </a:t>
            </a:r>
            <a:r>
              <a:rPr lang="en-US" sz="2400" smtClean="0">
                <a:latin typeface="Consolas" pitchFamily="49" charset="0"/>
              </a:rPr>
              <a:t>Scanner</a:t>
            </a:r>
            <a:r>
              <a:rPr lang="en-US" sz="2400" smtClean="0"/>
              <a:t> class is in the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java.util</a:t>
            </a:r>
            <a:r>
              <a:rPr lang="en-US" sz="2400" smtClean="0"/>
              <a:t> package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D0BEC138-BDC5-42A7-B717-C40B417DA8F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3962400"/>
            <a:ext cx="86106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import</a:t>
            </a:r>
            <a:r>
              <a:rPr lang="en-US" kern="0" dirty="0">
                <a:latin typeface="Consolas" pitchFamily="49" charset="0"/>
              </a:rPr>
              <a:t>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java.util.*</a:t>
            </a:r>
            <a:r>
              <a:rPr lang="en-US" kern="0" dirty="0">
                <a:latin typeface="Consolas" pitchFamily="49" charset="0"/>
              </a:rPr>
              <a:t>;   // Enables use of all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java.util</a:t>
            </a:r>
            <a:r>
              <a:rPr lang="en-US" kern="0" dirty="0">
                <a:latin typeface="Consolas" pitchFamily="49" charset="0"/>
              </a:rPr>
              <a:t> classes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String getInput()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Scanner keyboard = new Scanner(System.in);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String temp = keyboard.next();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00B0F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Importing Packages</a:t>
            </a:r>
            <a:endParaRPr lang="en-US" sz="3600" smtClean="0">
              <a:latin typeface="Consolas" pitchFamily="49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743200"/>
          </a:xfrm>
        </p:spPr>
        <p:txBody>
          <a:bodyPr/>
          <a:lstStyle/>
          <a:p>
            <a:r>
              <a:rPr lang="en-US" sz="2800" smtClean="0"/>
              <a:t>You can use classes from other packages by: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1) Using their ‘full names’ (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java.util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.Scanner</a:t>
            </a:r>
            <a:r>
              <a:rPr lang="en-US" sz="2400" smtClean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2) Using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</a:rPr>
              <a:t>import</a:t>
            </a:r>
            <a:r>
              <a:rPr lang="en-US" sz="2400" smtClean="0"/>
              <a:t> first, then using the class name (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smtClean="0"/>
              <a:t>)</a:t>
            </a:r>
            <a:endParaRPr lang="en-US" sz="16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4763B54-6156-4F8C-A384-973848034D0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4114800"/>
            <a:ext cx="86106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import</a:t>
            </a:r>
            <a:r>
              <a:rPr lang="en-US" kern="0" dirty="0">
                <a:latin typeface="Consolas" pitchFamily="49" charset="0"/>
              </a:rPr>
              <a:t>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java.util.*</a:t>
            </a:r>
            <a:r>
              <a:rPr lang="en-US" kern="0" dirty="0">
                <a:latin typeface="Consolas" pitchFamily="49" charset="0"/>
              </a:rPr>
              <a:t>;  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// Enables use of all java.util classes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String getInput()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Scanner keyboard = new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Scanner</a:t>
            </a:r>
            <a:r>
              <a:rPr lang="en-US" kern="0" dirty="0">
                <a:latin typeface="Consolas" pitchFamily="49" charset="0"/>
              </a:rPr>
              <a:t>(System.in);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2438400"/>
            <a:ext cx="86106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String getInput()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java.util.Scanner</a:t>
            </a:r>
            <a:r>
              <a:rPr lang="en-US" kern="0" dirty="0">
                <a:latin typeface="Consolas" pitchFamily="49" charset="0"/>
              </a:rPr>
              <a:t> keyboard = new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java.util.Scanner</a:t>
            </a:r>
            <a:r>
              <a:rPr lang="en-US" kern="0" dirty="0">
                <a:latin typeface="Consolas" pitchFamily="49" charset="0"/>
              </a:rPr>
              <a:t>(System.in);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00B0F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Key Packages in the Java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711AC24-EAF4-4EC5-BD2E-D018EE649FC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1033463"/>
            <a:ext cx="87915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91400" cy="715962"/>
          </a:xfrm>
        </p:spPr>
        <p:txBody>
          <a:bodyPr/>
          <a:lstStyle/>
          <a:p>
            <a:r>
              <a:rPr lang="en-US" sz="3600" smtClean="0"/>
              <a:t>Organizing Classes into Packages</a:t>
            </a:r>
            <a:endParaRPr lang="en-US" sz="3600" smtClean="0">
              <a:latin typeface="Consolas" pitchFamily="49" charset="0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2057400"/>
          </a:xfrm>
        </p:spPr>
        <p:txBody>
          <a:bodyPr/>
          <a:lstStyle/>
          <a:p>
            <a:r>
              <a:rPr lang="en-US" sz="2800" smtClean="0"/>
              <a:t>When you find a collection of classes that are closely related</a:t>
            </a:r>
          </a:p>
          <a:p>
            <a:pPr lvl="1"/>
            <a:r>
              <a:rPr lang="en-US" sz="2400" smtClean="0"/>
              <a:t>Declare each class with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</a:rPr>
              <a:t>package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packageName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</a:rPr>
              <a:t>;</a:t>
            </a:r>
            <a:r>
              <a:rPr lang="en-US" sz="2400" smtClean="0"/>
              <a:t> </a:t>
            </a:r>
          </a:p>
          <a:p>
            <a:pPr lvl="1"/>
            <a:r>
              <a:rPr lang="en-US" sz="2400" smtClean="0"/>
              <a:t>Put the classes in a folder based on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packageName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AE51552-930D-45C6-BCB3-5071C2CBA8E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76800" y="2971800"/>
            <a:ext cx="35814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package</a:t>
            </a:r>
            <a:r>
              <a:rPr lang="en-US" kern="0" dirty="0">
                <a:latin typeface="Consolas" pitchFamily="49" charset="0"/>
              </a:rPr>
              <a:t>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project1;</a:t>
            </a:r>
            <a:r>
              <a:rPr lang="en-US" kern="0" dirty="0">
                <a:latin typeface="Consolas" pitchFamily="49" charset="0"/>
              </a:rPr>
              <a:t>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CashRegister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0" y="4495800"/>
            <a:ext cx="35814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package</a:t>
            </a:r>
            <a:r>
              <a:rPr lang="en-US" kern="0" dirty="0">
                <a:latin typeface="Consolas" pitchFamily="49" charset="0"/>
              </a:rPr>
              <a:t>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project2;</a:t>
            </a:r>
            <a:r>
              <a:rPr lang="en-US" kern="0" dirty="0">
                <a:latin typeface="Consolas" pitchFamily="49" charset="0"/>
              </a:rPr>
              <a:t>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CashRegister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191000"/>
            <a:ext cx="4800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  <a:cs typeface="+mn-cs"/>
              </a:rPr>
              <a:t>Benefits of Packages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</a:rPr>
              <a:t>Avoids name clashes</a:t>
            </a:r>
          </a:p>
          <a:p>
            <a:pPr marL="1200150" lvl="2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</a:rPr>
              <a:t>Which do you mean?</a:t>
            </a:r>
          </a:p>
          <a:p>
            <a:pPr marL="1200150" lvl="2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project1.</a:t>
            </a:r>
            <a:r>
              <a:rPr lang="en-US" sz="2000" kern="0" dirty="0">
                <a:latin typeface="Consolas" pitchFamily="49" charset="0"/>
              </a:rPr>
              <a:t>CashRegister</a:t>
            </a:r>
          </a:p>
          <a:p>
            <a:pPr marL="1200150" lvl="2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project2.</a:t>
            </a:r>
            <a:r>
              <a:rPr lang="en-US" sz="2000" kern="0" dirty="0">
                <a:latin typeface="Consolas" pitchFamily="49" charset="0"/>
              </a:rPr>
              <a:t>CashRegister</a:t>
            </a:r>
            <a:r>
              <a:rPr lang="en-US" sz="2000" kern="0" dirty="0">
                <a:latin typeface="+mn-lt"/>
              </a:rPr>
              <a:t> </a:t>
            </a:r>
          </a:p>
        </p:txBody>
      </p:sp>
      <p:sp>
        <p:nvSpPr>
          <p:cNvPr id="57353" name="TextBox 9"/>
          <p:cNvSpPr txBox="1">
            <a:spLocks noChangeArrowheads="1"/>
          </p:cNvSpPr>
          <p:nvPr/>
        </p:nvSpPr>
        <p:spPr bwMode="auto">
          <a:xfrm>
            <a:off x="1828800" y="2895600"/>
            <a:ext cx="1836738" cy="400050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  <a:cs typeface="Courier New" pitchFamily="49" charset="0"/>
              </a:rPr>
              <a:t>JavaWork</a:t>
            </a:r>
          </a:p>
        </p:txBody>
      </p:sp>
      <p:sp>
        <p:nvSpPr>
          <p:cNvPr id="57354" name="TextBox 12"/>
          <p:cNvSpPr txBox="1">
            <a:spLocks noChangeArrowheads="1"/>
          </p:cNvSpPr>
          <p:nvPr/>
        </p:nvSpPr>
        <p:spPr bwMode="auto">
          <a:xfrm>
            <a:off x="2209800" y="3581400"/>
            <a:ext cx="1752600" cy="400050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  <a:cs typeface="Courier New" pitchFamily="49" charset="0"/>
              </a:rPr>
              <a:t>project2</a:t>
            </a:r>
          </a:p>
        </p:txBody>
      </p:sp>
      <p:sp>
        <p:nvSpPr>
          <p:cNvPr id="57355" name="TextBox 11"/>
          <p:cNvSpPr txBox="1">
            <a:spLocks noChangeArrowheads="1"/>
          </p:cNvSpPr>
          <p:nvPr/>
        </p:nvSpPr>
        <p:spPr bwMode="auto">
          <a:xfrm>
            <a:off x="2209800" y="3276600"/>
            <a:ext cx="1752600" cy="400050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  <a:cs typeface="Courier New" pitchFamily="49" charset="0"/>
              </a:rPr>
              <a:t>project1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239000" cy="715962"/>
          </a:xfrm>
        </p:spPr>
        <p:txBody>
          <a:bodyPr/>
          <a:lstStyle/>
          <a:p>
            <a:r>
              <a:rPr lang="en-US" sz="3600" smtClean="0"/>
              <a:t>Naming Packages</a:t>
            </a:r>
            <a:endParaRPr lang="en-US" sz="3600" smtClean="0">
              <a:latin typeface="Consolas" pitchFamily="49" charset="0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1676400"/>
          </a:xfrm>
        </p:spPr>
        <p:txBody>
          <a:bodyPr/>
          <a:lstStyle/>
          <a:p>
            <a:r>
              <a:rPr lang="en-US" sz="2800" smtClean="0"/>
              <a:t>Java package naming is designed to prevent package name duplication</a:t>
            </a:r>
          </a:p>
          <a:p>
            <a:pPr lvl="1"/>
            <a:r>
              <a:rPr lang="en-US" sz="2400" smtClean="0"/>
              <a:t>Based on Internet domain name system (DNS)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DC0A644-327F-4F16-97D5-4C5971F905C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8374" name="TextBox 9"/>
          <p:cNvSpPr txBox="1">
            <a:spLocks noChangeArrowheads="1"/>
          </p:cNvSpPr>
          <p:nvPr/>
        </p:nvSpPr>
        <p:spPr bwMode="auto">
          <a:xfrm>
            <a:off x="3200400" y="5486400"/>
            <a:ext cx="54864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Use a domain name in reverse to construct an unambiguous package name.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" y="4724400"/>
            <a:ext cx="5638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package</a:t>
            </a:r>
            <a:r>
              <a:rPr lang="en-US" kern="0" dirty="0">
                <a:latin typeface="Consolas" pitchFamily="49" charset="0"/>
              </a:rPr>
              <a:t> </a:t>
            </a:r>
            <a:r>
              <a:rPr lang="en-US" kern="0" dirty="0" err="1" smtClean="0">
                <a:solidFill>
                  <a:srgbClr val="0033CC"/>
                </a:solidFill>
                <a:latin typeface="Consolas" pitchFamily="49" charset="0"/>
              </a:rPr>
              <a:t>com.mccarthy.javanotes</a:t>
            </a:r>
            <a:r>
              <a:rPr lang="en-US" kern="0" dirty="0" smtClean="0">
                <a:solidFill>
                  <a:srgbClr val="0033CC"/>
                </a:solidFill>
                <a:latin typeface="Consolas" pitchFamily="49" charset="0"/>
              </a:rPr>
              <a:t>;</a:t>
            </a:r>
            <a:r>
              <a:rPr lang="en-US" kern="0" dirty="0" smtClean="0">
                <a:latin typeface="Consolas" pitchFamily="49" charset="0"/>
              </a:rPr>
              <a:t>  </a:t>
            </a:r>
            <a:endParaRPr lang="en-US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\\ Stored in </a:t>
            </a:r>
            <a:r>
              <a:rPr lang="en-US" kern="0" dirty="0" smtClean="0">
                <a:solidFill>
                  <a:srgbClr val="00B0F0"/>
                </a:solidFill>
                <a:latin typeface="Consolas" pitchFamily="49" charset="0"/>
              </a:rPr>
              <a:t>javanotes.mccarthy.com</a:t>
            </a:r>
            <a:endParaRPr lang="en-US" kern="0" dirty="0">
              <a:solidFill>
                <a:srgbClr val="00B0F0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00B0F0"/>
              </a:solidFill>
              <a:latin typeface="Consolas" pitchFamily="49" charset="0"/>
            </a:endParaRPr>
          </a:p>
        </p:txBody>
      </p:sp>
      <p:pic>
        <p:nvPicPr>
          <p:cNvPr id="5837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38400"/>
            <a:ext cx="71628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239000" cy="715962"/>
          </a:xfrm>
        </p:spPr>
        <p:txBody>
          <a:bodyPr/>
          <a:lstStyle/>
          <a:p>
            <a:r>
              <a:rPr lang="en-US" sz="3600" smtClean="0"/>
              <a:t>How Local Packages are Located</a:t>
            </a:r>
            <a:endParaRPr lang="en-US" sz="3600" smtClean="0">
              <a:latin typeface="Consolas" pitchFamily="49" charset="0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2057400"/>
          </a:xfrm>
        </p:spPr>
        <p:txBody>
          <a:bodyPr/>
          <a:lstStyle/>
          <a:p>
            <a:r>
              <a:rPr lang="en-US" sz="2800" smtClean="0"/>
              <a:t>A package is located in a subdirectory that matches the package name</a:t>
            </a:r>
          </a:p>
          <a:p>
            <a:pPr lvl="1"/>
            <a:r>
              <a:rPr lang="en-US" sz="2400" smtClean="0"/>
              <a:t>Classes in </a:t>
            </a:r>
            <a:r>
              <a:rPr lang="en-US" sz="2400" smtClean="0">
                <a:latin typeface="Consolas" pitchFamily="49" charset="0"/>
              </a:rPr>
              <a:t>package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homework1</a:t>
            </a:r>
            <a:r>
              <a:rPr lang="en-US" sz="2400" smtClean="0"/>
              <a:t> are located in a folder named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homework1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130BDD4-34E5-439F-8E2E-D0E0034A0BC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5562600"/>
            <a:ext cx="7391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import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homework1.*;</a:t>
            </a:r>
            <a:r>
              <a:rPr lang="en-US" sz="2000" kern="0" dirty="0">
                <a:latin typeface="Consolas" pitchFamily="49" charset="0"/>
              </a:rPr>
              <a:t>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3276600"/>
            <a:ext cx="8686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33CC"/>
                </a:solidFill>
                <a:latin typeface="Consolas" pitchFamily="49" charset="0"/>
              </a:rPr>
              <a:t>homework1</a:t>
            </a:r>
            <a:r>
              <a:rPr lang="en-US" sz="280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800" kern="0" dirty="0">
                <a:latin typeface="+mn-lt"/>
                <a:cs typeface="+mn-cs"/>
              </a:rPr>
              <a:t>is a subdirectory located in a folder named </a:t>
            </a:r>
            <a:r>
              <a:rPr lang="en-US" sz="2400" kern="0" dirty="0">
                <a:solidFill>
                  <a:srgbClr val="00B050"/>
                </a:solidFill>
                <a:latin typeface="Consolas" pitchFamily="49" charset="0"/>
                <a:cs typeface="+mn-cs"/>
              </a:rPr>
              <a:t>C:\Users\walters\assignments </a:t>
            </a:r>
            <a:endParaRPr lang="en-US" sz="2800" kern="0" dirty="0">
              <a:solidFill>
                <a:srgbClr val="00B050"/>
              </a:solidFill>
              <a:latin typeface="Consolas" pitchFamily="49" charset="0"/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rgbClr val="00B050"/>
                </a:solidFill>
                <a:latin typeface="Consolas" pitchFamily="49" charset="0"/>
              </a:rPr>
              <a:t>C:\Users\walters\assignments </a:t>
            </a:r>
            <a:r>
              <a:rPr lang="en-US" sz="2400" kern="0" dirty="0">
                <a:latin typeface="+mn-lt"/>
              </a:rPr>
              <a:t>is the ‘base directory’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</a:rPr>
              <a:t>If a class in the base directory folder wants to use classes in package (and folder) named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</a:rPr>
              <a:t>homework1:</a:t>
            </a:r>
            <a:r>
              <a:rPr lang="en-US" sz="2400" kern="0" dirty="0">
                <a:latin typeface="+mn-lt"/>
              </a:rPr>
              <a:t> </a:t>
            </a:r>
          </a:p>
        </p:txBody>
      </p:sp>
      <p:sp>
        <p:nvSpPr>
          <p:cNvPr id="59400" name="TextBox 9"/>
          <p:cNvSpPr txBox="1">
            <a:spLocks noChangeArrowheads="1"/>
          </p:cNvSpPr>
          <p:nvPr/>
        </p:nvSpPr>
        <p:spPr bwMode="auto">
          <a:xfrm>
            <a:off x="4495800" y="2514600"/>
            <a:ext cx="37338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path of a class file must match its package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733800" y="5410200"/>
            <a:ext cx="5257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 smtClean="0">
                <a:latin typeface="Consolas" pitchFamily="49" charset="0"/>
              </a:rPr>
              <a:t>String []names </a:t>
            </a:r>
            <a:r>
              <a:rPr lang="en-US" sz="2200" kern="0" dirty="0">
                <a:latin typeface="Consolas" pitchFamily="49" charset="0"/>
              </a:rPr>
              <a:t>= new ..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200" b="1" kern="0" dirty="0">
              <a:latin typeface="Consolas" pitchFamily="49" charset="0"/>
            </a:endParaRP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and Classes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971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mtClean="0"/>
              <a:t>Classes come first</a:t>
            </a:r>
          </a:p>
          <a:p>
            <a:pPr lvl="1">
              <a:spcBef>
                <a:spcPts val="200"/>
              </a:spcBef>
            </a:pPr>
            <a:r>
              <a:rPr lang="en-US" smtClean="0"/>
              <a:t>You design classes to describe a set of objects with the same behavior</a:t>
            </a:r>
          </a:p>
          <a:p>
            <a:pPr>
              <a:spcBef>
                <a:spcPts val="200"/>
              </a:spcBef>
            </a:pPr>
            <a:r>
              <a:rPr lang="en-US" smtClean="0"/>
              <a:t>Objects are created based on classes</a:t>
            </a:r>
          </a:p>
          <a:p>
            <a:pPr lvl="1">
              <a:spcBef>
                <a:spcPts val="200"/>
              </a:spcBef>
            </a:pPr>
            <a:r>
              <a:rPr lang="en-US" smtClean="0"/>
              <a:t>You use 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new</a:t>
            </a:r>
            <a:r>
              <a:rPr lang="en-US" smtClean="0"/>
              <a:t> operator to construct objects</a:t>
            </a:r>
          </a:p>
          <a:p>
            <a:pPr>
              <a:spcBef>
                <a:spcPts val="200"/>
              </a:spcBef>
            </a:pPr>
            <a:r>
              <a:rPr lang="en-US" smtClean="0"/>
              <a:t>You have used 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new</a:t>
            </a:r>
            <a:r>
              <a:rPr lang="en-US" smtClean="0"/>
              <a:t> operator before:</a:t>
            </a:r>
          </a:p>
          <a:p>
            <a:pPr>
              <a:spcBef>
                <a:spcPts val="200"/>
              </a:spcBef>
            </a:pPr>
            <a:endParaRPr lang="en-US" smtClean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400" smtClean="0">
              <a:solidFill>
                <a:srgbClr val="00B0F0"/>
              </a:solidFill>
              <a:latin typeface="Consolas" pitchFamily="49" charset="0"/>
            </a:endParaRP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smtClean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800" smtClean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94BD3B6C-FA47-49A1-BC55-C7999AF5112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4572000" y="5943600"/>
            <a:ext cx="33528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Use the </a:t>
            </a:r>
            <a:r>
              <a:rPr lang="en-US" sz="20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/>
              <a:t> operator to construct objects of a class.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3962400"/>
            <a:ext cx="82296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Consolas" pitchFamily="49" charset="0"/>
              </a:rPr>
              <a:t>Scanner in = 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new</a:t>
            </a:r>
            <a:r>
              <a:rPr lang="en-US" sz="2200" kern="0" dirty="0">
                <a:latin typeface="Consolas" pitchFamily="49" charset="0"/>
              </a:rPr>
              <a:t> Scanner(System.in);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 smtClean="0">
                <a:latin typeface="Consolas" pitchFamily="49" charset="0"/>
              </a:rPr>
              <a:t>String []names </a:t>
            </a:r>
            <a:r>
              <a:rPr lang="en-US" sz="2200" kern="0" dirty="0">
                <a:latin typeface="Consolas" pitchFamily="49" charset="0"/>
              </a:rPr>
              <a:t>= 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new</a:t>
            </a:r>
            <a:r>
              <a:rPr lang="en-US" sz="2200" kern="0" dirty="0">
                <a:latin typeface="Consolas" pitchFamily="49" charset="0"/>
              </a:rPr>
              <a:t> </a:t>
            </a:r>
            <a:r>
              <a:rPr lang="en-US" sz="2200" kern="0" dirty="0" smtClean="0">
                <a:latin typeface="Consolas" pitchFamily="49" charset="0"/>
              </a:rPr>
              <a:t>String[10]</a:t>
            </a:r>
            <a:endParaRPr lang="en-US" sz="2200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200" b="1" kern="0" dirty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5410200"/>
            <a:ext cx="2971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Consolas" pitchFamily="49" charset="0"/>
              </a:rPr>
              <a:t>Scanner in = new..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200" b="1" kern="0" dirty="0">
              <a:latin typeface="Consolas" pitchFamily="49" charset="0"/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1905000" y="5029200"/>
            <a:ext cx="304800" cy="457200"/>
          </a:xfrm>
          <a:prstGeom prst="leftBrace">
            <a:avLst>
              <a:gd name="adj1" fmla="val 8333"/>
              <a:gd name="adj2" fmla="val 52392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347" name="TextBox 14"/>
          <p:cNvSpPr txBox="1">
            <a:spLocks noChangeArrowheads="1"/>
          </p:cNvSpPr>
          <p:nvPr/>
        </p:nvSpPr>
        <p:spPr bwMode="auto">
          <a:xfrm>
            <a:off x="1600200" y="4800600"/>
            <a:ext cx="944563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  <a:latin typeface="Consolas" pitchFamily="49" charset="0"/>
              </a:rPr>
              <a:t>object</a:t>
            </a:r>
            <a:endParaRPr lang="en-US">
              <a:solidFill>
                <a:srgbClr val="0033CC"/>
              </a:solidFill>
            </a:endParaRPr>
          </a:p>
        </p:txBody>
      </p:sp>
      <p:sp>
        <p:nvSpPr>
          <p:cNvPr id="14348" name="TextBox 14"/>
          <p:cNvSpPr txBox="1">
            <a:spLocks noChangeArrowheads="1"/>
          </p:cNvSpPr>
          <p:nvPr/>
        </p:nvSpPr>
        <p:spPr bwMode="auto">
          <a:xfrm>
            <a:off x="685800" y="4800600"/>
            <a:ext cx="7620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Class</a:t>
            </a:r>
          </a:p>
        </p:txBody>
      </p:sp>
      <p:sp>
        <p:nvSpPr>
          <p:cNvPr id="13" name="Left Brace 12"/>
          <p:cNvSpPr/>
          <p:nvPr/>
        </p:nvSpPr>
        <p:spPr>
          <a:xfrm rot="5400000">
            <a:off x="952500" y="4762500"/>
            <a:ext cx="304800" cy="990600"/>
          </a:xfrm>
          <a:prstGeom prst="leftBrace">
            <a:avLst>
              <a:gd name="adj1" fmla="val 8333"/>
              <a:gd name="adj2" fmla="val 5099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4191000" y="4800600"/>
            <a:ext cx="304800" cy="914400"/>
          </a:xfrm>
          <a:prstGeom prst="leftBrace">
            <a:avLst>
              <a:gd name="adj1" fmla="val 8333"/>
              <a:gd name="adj2" fmla="val 5099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 rot="5400000">
            <a:off x="5410200" y="4876800"/>
            <a:ext cx="304800" cy="762000"/>
          </a:xfrm>
          <a:prstGeom prst="leftBrace">
            <a:avLst>
              <a:gd name="adj1" fmla="val 8333"/>
              <a:gd name="adj2" fmla="val 52392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352" name="TextBox 14"/>
          <p:cNvSpPr txBox="1">
            <a:spLocks noChangeArrowheads="1"/>
          </p:cNvSpPr>
          <p:nvPr/>
        </p:nvSpPr>
        <p:spPr bwMode="auto">
          <a:xfrm>
            <a:off x="5181600" y="4724400"/>
            <a:ext cx="944563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Consolas" pitchFamily="49" charset="0"/>
              </a:rPr>
              <a:t>object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4353" name="TextBox 14"/>
          <p:cNvSpPr txBox="1">
            <a:spLocks noChangeArrowheads="1"/>
          </p:cNvSpPr>
          <p:nvPr/>
        </p:nvSpPr>
        <p:spPr bwMode="auto">
          <a:xfrm>
            <a:off x="4191000" y="4800600"/>
            <a:ext cx="7620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 Classes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 class describes a set of objects with the same behavior.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Use the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+mn-ea"/>
                <a:cs typeface="+mn-cs"/>
              </a:rPr>
              <a:t>new</a:t>
            </a:r>
            <a:r>
              <a:rPr lang="en-US" dirty="0" smtClean="0">
                <a:ea typeface="+mn-ea"/>
                <a:cs typeface="+mn-cs"/>
              </a:rPr>
              <a:t> operator to construct objects from a class.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Methods that are invoked on objects are called instance methods.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Every class has a public interface: a collection of methods through which the objects of the class can be manipulated.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Encapsulation is the act of providing a public interface and hiding the implementation details.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ECF7D2F-2EDA-47EE-B288-FA6DEC9F47D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 Encapsulation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05400"/>
          </a:xfrm>
        </p:spPr>
        <p:txBody>
          <a:bodyPr/>
          <a:lstStyle/>
          <a:p>
            <a:r>
              <a:rPr lang="en-US" sz="2800" smtClean="0"/>
              <a:t>Encapsulation enables changes in the implementation without affecting users of a class.</a:t>
            </a:r>
          </a:p>
          <a:p>
            <a:r>
              <a:rPr lang="en-US" sz="2800" smtClean="0"/>
              <a:t>A mutator method changes the object on which it operates.</a:t>
            </a:r>
          </a:p>
          <a:p>
            <a:r>
              <a:rPr lang="en-US" sz="2800" smtClean="0"/>
              <a:t>An accessor method does not change the object on which it operates, and normally returns a value based on instance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55B4E54-968A-4181-9CAC-A27E98FA9DB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Objects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r>
              <a:rPr lang="en-US" sz="2800" smtClean="0"/>
              <a:t>An object holds instance variables that are accessed by methods.</a:t>
            </a:r>
          </a:p>
          <a:p>
            <a:r>
              <a:rPr lang="en-US" sz="2800" smtClean="0"/>
              <a:t>Every object has its own set of instance variables.</a:t>
            </a:r>
          </a:p>
          <a:p>
            <a:r>
              <a:rPr lang="en-US" sz="2800" smtClean="0"/>
              <a:t>Private instance variables can only be accessed by methods of the same class.</a:t>
            </a:r>
          </a:p>
          <a:p>
            <a:r>
              <a:rPr lang="en-US" sz="2800" smtClean="0"/>
              <a:t>The object on which a method is applied is the implicit parameter.</a:t>
            </a:r>
          </a:p>
          <a:p>
            <a:r>
              <a:rPr lang="en-US" sz="2800" smtClean="0"/>
              <a:t>Explicit parameters of a method are listed in the method declaration.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FFAD6EC-8AE7-42CF-8519-B1C27D643D2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 Constructors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572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 constructor initializes the instance variables of an object.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 name of a constructor is the same as the class name.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A class can have multiple constructors.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 compiler picks the constructor that matches the construction parameters.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By default, numbers are initialized as 0, Booleans as false, and objects as null.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If you do not provide a constructor, a constructor with no parameters is generated</a:t>
            </a:r>
            <a:r>
              <a:rPr lang="en-US" sz="3200" dirty="0" smtClean="0">
                <a:ea typeface="+mn-ea"/>
                <a:cs typeface="+mn-cs"/>
              </a:rPr>
              <a:t>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CBD3B606-8B08-41BD-8948-D27FC83AAF7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572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 unit test verifies that a class works correctly in isolation, outside a complete program.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To test a class, use an environment for interactive testing, or write a tester class to execute test instructions.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Determining the expected result in advance is an important part of testing.</a:t>
            </a:r>
          </a:p>
          <a:p>
            <a:pPr>
              <a:defRPr/>
            </a:pPr>
            <a:r>
              <a:rPr lang="en-US" sz="2800" dirty="0" smtClean="0"/>
              <a:t>Discovering Classes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To discover classes, look for nouns in the problem description.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Concepts from the problem domain are good candidates for classes.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AF63CBB-CB91-4F2D-9E23-E8A2EDBF365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7.2  Public Interface of a Class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800" smtClean="0"/>
              <a:t>When you design a class, start by specifying the public interface of the new class</a:t>
            </a:r>
          </a:p>
          <a:p>
            <a:pPr lvl="1" eaLnBrk="1" hangingPunct="1">
              <a:spcBef>
                <a:spcPts val="200"/>
              </a:spcBef>
            </a:pPr>
            <a:r>
              <a:rPr lang="en-US" sz="2400" smtClean="0"/>
              <a:t>Example:  A Cash Register Class</a:t>
            </a:r>
          </a:p>
          <a:p>
            <a:pPr lvl="2" eaLnBrk="1" hangingPunct="1">
              <a:spcBef>
                <a:spcPts val="200"/>
              </a:spcBef>
            </a:pPr>
            <a:r>
              <a:rPr lang="en-US" smtClean="0"/>
              <a:t>What tasks will this class perform?</a:t>
            </a:r>
          </a:p>
          <a:p>
            <a:pPr lvl="2" eaLnBrk="1" hangingPunct="1">
              <a:spcBef>
                <a:spcPts val="200"/>
              </a:spcBef>
            </a:pPr>
            <a:r>
              <a:rPr lang="en-US" smtClean="0"/>
              <a:t>What methods will you need?</a:t>
            </a:r>
          </a:p>
          <a:p>
            <a:pPr lvl="2" eaLnBrk="1" hangingPunct="1">
              <a:spcBef>
                <a:spcPts val="200"/>
              </a:spcBef>
            </a:pPr>
            <a:r>
              <a:rPr lang="en-US" smtClean="0"/>
              <a:t>What parameters will the methods need to receive?</a:t>
            </a:r>
          </a:p>
          <a:p>
            <a:pPr lvl="2" eaLnBrk="1" hangingPunct="1">
              <a:spcBef>
                <a:spcPts val="200"/>
              </a:spcBef>
            </a:pPr>
            <a:r>
              <a:rPr lang="en-US" smtClean="0"/>
              <a:t>What will the methods return?</a:t>
            </a:r>
          </a:p>
          <a:p>
            <a:pPr lvl="1" eaLnBrk="1" hangingPunct="1">
              <a:spcBef>
                <a:spcPts val="600"/>
              </a:spcBef>
            </a:pPr>
            <a:endParaRPr lang="en-US" smtClean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2000" smtClean="0"/>
              <a:t>     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DBA92D1-F7C2-4C72-B157-3F98D14D2D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" y="3962400"/>
          <a:ext cx="7848600" cy="22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2133600"/>
                <a:gridCol w="1143000"/>
              </a:tblGrid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</a:tr>
              <a:tr h="469392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sz="2000" dirty="0" smtClean="0"/>
                        <a:t>Add the price of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200"/>
                        </a:spcBef>
                      </a:pPr>
                      <a:r>
                        <a:rPr lang="en-US" dirty="0" smtClean="0">
                          <a:solidFill>
                            <a:srgbClr val="333333"/>
                          </a:solidFill>
                          <a:latin typeface="Consolas" pitchFamily="49" charset="0"/>
                          <a:cs typeface="Consolas" pitchFamily="49" charset="0"/>
                        </a:rPr>
                        <a:t>addItem(double)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</a:tr>
              <a:tr h="46939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total amount 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getTotal()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46939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count of items 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getCount()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46939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Clear the cash register for a new 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the Public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71E097C-ABA0-4EF8-A7BC-893C04C72B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066800"/>
            <a:ext cx="8686800" cy="5257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A simulated cash register that tracks the item count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and the total amount due.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CashRegister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Adds an item to this cash register.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@param price: the price of this item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public void addItem(double price)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// Method body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/**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Gets the price of all items in the current sale.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@return the total price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*/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public double getTotal()  </a:t>
            </a:r>
            <a:r>
              <a:rPr lang="en-US" kern="0" dirty="0">
                <a:latin typeface="Consolas" pitchFamily="49" charset="0"/>
              </a:rPr>
              <a:t>...</a:t>
            </a: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4495800" y="4191000"/>
            <a:ext cx="40386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method declarations make up the </a:t>
            </a:r>
            <a:r>
              <a:rPr lang="en-US" sz="2000" i="1"/>
              <a:t>public interface </a:t>
            </a:r>
            <a:r>
              <a:rPr lang="en-US" sz="2000"/>
              <a:t>of the class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4191000" y="5562600"/>
            <a:ext cx="46482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data and method bodies make up the </a:t>
            </a:r>
            <a:r>
              <a:rPr lang="en-US" sz="2000" i="1"/>
              <a:t>private implementation</a:t>
            </a:r>
            <a:r>
              <a:rPr lang="en-US" sz="2000"/>
              <a:t> of the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743200"/>
            <a:ext cx="508635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4114800"/>
            <a:ext cx="67056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static void main(String[] args)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Construct a CashRegister object</a:t>
            </a:r>
            <a:r>
              <a:rPr lang="en-US" sz="2000" kern="0" dirty="0">
                <a:latin typeface="Consolas" pitchFamily="49" charset="0"/>
              </a:rPr>
              <a:t> 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CashRegister register1 = new CashRegister();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Invoke a non-static method of the object</a:t>
            </a:r>
            <a:endParaRPr lang="en-US" sz="2000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register1.addItem(1.95);   </a:t>
            </a: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Non-static methods means…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EC29DF9-3968-4ECF-8F5E-D26FD36941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7415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914400"/>
          </a:xfrm>
        </p:spPr>
        <p:txBody>
          <a:bodyPr/>
          <a:lstStyle/>
          <a:p>
            <a:r>
              <a:rPr lang="en-US" sz="2600" smtClean="0"/>
              <a:t>We have been writing </a:t>
            </a:r>
            <a:r>
              <a:rPr lang="en-US" sz="2600" i="1" smtClean="0"/>
              <a:t>class</a:t>
            </a:r>
            <a:r>
              <a:rPr lang="en-US" sz="2600" smtClean="0"/>
              <a:t> methods using the </a:t>
            </a:r>
            <a:r>
              <a:rPr lang="en-US" sz="2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smtClean="0"/>
              <a:t> modifier:  </a:t>
            </a:r>
          </a:p>
          <a:p>
            <a:r>
              <a:rPr lang="en-US" sz="2600" smtClean="0"/>
              <a:t>For non-static (</a:t>
            </a:r>
            <a:r>
              <a:rPr lang="en-US" sz="2600" i="1" smtClean="0"/>
              <a:t>instance</a:t>
            </a:r>
            <a:r>
              <a:rPr lang="en-US" sz="2600" smtClean="0"/>
              <a:t>) methods, you must instantiate an object of the class before you can invoke methods</a:t>
            </a:r>
          </a:p>
          <a:p>
            <a:pPr>
              <a:buFont typeface="Wingdings" pitchFamily="2" charset="2"/>
              <a:buNone/>
            </a:pPr>
            <a:endParaRPr lang="en-US" sz="2000" smtClean="0"/>
          </a:p>
          <a:p>
            <a:pPr lvl="1"/>
            <a:r>
              <a:rPr lang="en-US" sz="2400" smtClean="0"/>
              <a:t>Then invoke methods of the object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43200" y="1524000"/>
            <a:ext cx="556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static</a:t>
            </a:r>
            <a:r>
              <a:rPr lang="en-US" sz="2000" kern="0" dirty="0">
                <a:latin typeface="Consolas" pitchFamily="49" charset="0"/>
              </a:rPr>
              <a:t> void addItem(double val)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267200" y="3581400"/>
            <a:ext cx="464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void addItem(double val)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Accessor and Mutator Methods</a:t>
            </a:r>
          </a:p>
        </p:txBody>
      </p:sp>
      <p:sp>
        <p:nvSpPr>
          <p:cNvPr id="18435" name="Content Placeholder 9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105400"/>
          </a:xfrm>
        </p:spPr>
        <p:txBody>
          <a:bodyPr/>
          <a:lstStyle/>
          <a:p>
            <a:r>
              <a:rPr lang="en-US" sz="2800" smtClean="0"/>
              <a:t>Many methods fall into two categories:</a:t>
            </a:r>
            <a:endParaRPr lang="en-US" sz="2400" smtClean="0">
              <a:solidFill>
                <a:srgbClr val="0033CC"/>
              </a:solidFill>
              <a:latin typeface="Consolas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1) Accessor Methods:   	‘</a:t>
            </a:r>
            <a:r>
              <a:rPr lang="en-US" sz="2400" b="1" smtClean="0"/>
              <a:t>get</a:t>
            </a:r>
            <a:r>
              <a:rPr lang="en-US" sz="2400" smtClean="0"/>
              <a:t>’ methods</a:t>
            </a:r>
          </a:p>
          <a:p>
            <a:pPr lvl="2"/>
            <a:r>
              <a:rPr lang="en-US" sz="2000" smtClean="0"/>
              <a:t>Asks the object for information without changing it</a:t>
            </a:r>
          </a:p>
          <a:p>
            <a:pPr lvl="2"/>
            <a:r>
              <a:rPr lang="en-US" sz="2000" smtClean="0"/>
              <a:t>Normally return a value of some type</a:t>
            </a:r>
          </a:p>
          <a:p>
            <a:pPr lvl="1"/>
            <a:endParaRPr lang="en-US" sz="2400" smtClean="0"/>
          </a:p>
          <a:p>
            <a:pPr lvl="1">
              <a:buFont typeface="Wingdings" pitchFamily="2" charset="2"/>
              <a:buNone/>
            </a:pPr>
            <a:endParaRPr lang="en-US" sz="2400" smtClean="0"/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2) Mutator Methods:		‘</a:t>
            </a:r>
            <a:r>
              <a:rPr lang="en-US" sz="2400" b="1" smtClean="0"/>
              <a:t>set</a:t>
            </a:r>
            <a:r>
              <a:rPr lang="en-US" sz="2400" smtClean="0"/>
              <a:t>’ methods</a:t>
            </a:r>
          </a:p>
          <a:p>
            <a:pPr lvl="2"/>
            <a:r>
              <a:rPr lang="en-US" sz="2000" smtClean="0"/>
              <a:t>Changes values in the object</a:t>
            </a:r>
          </a:p>
          <a:p>
            <a:pPr lvl="2"/>
            <a:r>
              <a:rPr lang="en-US" sz="2000" smtClean="0"/>
              <a:t>Usually take a parameter that will change an instance variable</a:t>
            </a:r>
          </a:p>
          <a:p>
            <a:pPr lvl="2"/>
            <a:r>
              <a:rPr lang="en-US" sz="2000" smtClean="0"/>
              <a:t>Normally return void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D4EF65FC-D3F9-4A80-80D0-9486AD12DE9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95400" y="5181600"/>
            <a:ext cx="6019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void</a:t>
            </a:r>
            <a:r>
              <a:rPr lang="en-US" sz="2000" kern="0" dirty="0">
                <a:latin typeface="Consolas" pitchFamily="49" charset="0"/>
              </a:rPr>
              <a:t> addItem(double price) {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void</a:t>
            </a:r>
            <a:r>
              <a:rPr lang="en-US" sz="2000" kern="0" dirty="0">
                <a:latin typeface="Consolas" pitchFamily="49" charset="0"/>
              </a:rPr>
              <a:t> clear() {  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219200" y="2743200"/>
            <a:ext cx="51816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double</a:t>
            </a:r>
            <a:r>
              <a:rPr lang="en-US" sz="2000" kern="0" dirty="0">
                <a:latin typeface="Consolas" pitchFamily="49" charset="0"/>
              </a:rPr>
              <a:t> getTotal() {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int</a:t>
            </a:r>
            <a:r>
              <a:rPr lang="en-US" sz="2000" kern="0" dirty="0">
                <a:latin typeface="Consolas" pitchFamily="49" charset="0"/>
              </a:rPr>
              <a:t> getCount() {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3536</Words>
  <Application>Microsoft Office PowerPoint</Application>
  <PresentationFormat>On-screen Show (4:3)</PresentationFormat>
  <Paragraphs>686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Design</vt:lpstr>
      <vt:lpstr>Slide 1</vt:lpstr>
      <vt:lpstr>Chapter Goals</vt:lpstr>
      <vt:lpstr>Contents</vt:lpstr>
      <vt:lpstr>7.1 Object-Oriented Programming</vt:lpstr>
      <vt:lpstr>Objects and Classes</vt:lpstr>
      <vt:lpstr>7.2  Public Interface of a Class</vt:lpstr>
      <vt:lpstr>Writing the Public Interface</vt:lpstr>
      <vt:lpstr>Non-static methods means…</vt:lpstr>
      <vt:lpstr>Accessor and Mutator Methods</vt:lpstr>
      <vt:lpstr>7.3  Instance Variables</vt:lpstr>
      <vt:lpstr>Syntax 7.1: Instance Variables</vt:lpstr>
      <vt:lpstr>Instance Variables of Objects</vt:lpstr>
      <vt:lpstr>Accessing Instance Variables</vt:lpstr>
      <vt:lpstr>7.4  Instance Methods</vt:lpstr>
      <vt:lpstr>Implicit and Explicit Parameters</vt:lpstr>
      <vt:lpstr>Syntax 7.2: Instance Methods</vt:lpstr>
      <vt:lpstr>7.5  Constructors</vt:lpstr>
      <vt:lpstr>Multiple Constructors</vt:lpstr>
      <vt:lpstr>Syntax 7.3: Constructor</vt:lpstr>
      <vt:lpstr>The Default Constructor</vt:lpstr>
      <vt:lpstr>CashRegister.java</vt:lpstr>
      <vt:lpstr>Common Error 7.1 </vt:lpstr>
      <vt:lpstr>Common Error 7.2 </vt:lpstr>
      <vt:lpstr>Common Error 7.3 </vt:lpstr>
      <vt:lpstr>Special Topic 7.1</vt:lpstr>
      <vt:lpstr>7.6 Testing a Class</vt:lpstr>
      <vt:lpstr>CashRegisterTester.java</vt:lpstr>
      <vt:lpstr>Steps to Implementing a Class</vt:lpstr>
      <vt:lpstr>7.7 Discovering Classes</vt:lpstr>
      <vt:lpstr>Discovering Classes</vt:lpstr>
      <vt:lpstr>Multiple Classes</vt:lpstr>
      <vt:lpstr>A Classy Automobile</vt:lpstr>
      <vt:lpstr>Programming Tip 7.2</vt:lpstr>
      <vt:lpstr>Programming Tip 7.2</vt:lpstr>
      <vt:lpstr>7.8 Object References</vt:lpstr>
      <vt:lpstr>Shared References to an Object</vt:lpstr>
      <vt:lpstr>Primitive versus Reference Copy</vt:lpstr>
      <vt:lpstr>The null reference</vt:lpstr>
      <vt:lpstr>The this reference</vt:lpstr>
      <vt:lpstr>7.9 static Variables and Methods</vt:lpstr>
      <vt:lpstr>Using static Variables</vt:lpstr>
      <vt:lpstr>Using static Methods</vt:lpstr>
      <vt:lpstr>Writing your own static Methods</vt:lpstr>
      <vt:lpstr>7.10 Java Packages</vt:lpstr>
      <vt:lpstr>Importing Packages</vt:lpstr>
      <vt:lpstr>Key Packages in the Java Library</vt:lpstr>
      <vt:lpstr>Organizing Classes into Packages</vt:lpstr>
      <vt:lpstr>Naming Packages</vt:lpstr>
      <vt:lpstr>How Local Packages are Located</vt:lpstr>
      <vt:lpstr>Summary:  Classes</vt:lpstr>
      <vt:lpstr>Summary:  Encapsulation</vt:lpstr>
      <vt:lpstr>Summary: Objects</vt:lpstr>
      <vt:lpstr>Summary:  Constructors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Objects and Classes</dc:title>
  <dc:subject>Java for Everyone</dc:subject>
  <dc:creator>Donald W. Smith</dc:creator>
  <dc:description>Based on Final Pages 12/16/2009, integrated reviewer comments</dc:description>
  <cp:lastModifiedBy>demccarthy</cp:lastModifiedBy>
  <cp:revision>493</cp:revision>
  <dcterms:created xsi:type="dcterms:W3CDTF">2007-02-01T21:32:19Z</dcterms:created>
  <dcterms:modified xsi:type="dcterms:W3CDTF">2012-03-20T13:39:17Z</dcterms:modified>
  <cp:contentStatus>Final</cp:contentStatus>
</cp:coreProperties>
</file>