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327" r:id="rId3"/>
    <p:sldId id="317" r:id="rId4"/>
    <p:sldId id="270" r:id="rId5"/>
    <p:sldId id="326" r:id="rId6"/>
    <p:sldId id="258" r:id="rId7"/>
    <p:sldId id="260" r:id="rId8"/>
    <p:sldId id="262" r:id="rId9"/>
    <p:sldId id="264" r:id="rId10"/>
    <p:sldId id="265" r:id="rId11"/>
    <p:sldId id="266" r:id="rId12"/>
    <p:sldId id="267" r:id="rId13"/>
    <p:sldId id="328" r:id="rId14"/>
    <p:sldId id="273" r:id="rId15"/>
    <p:sldId id="275" r:id="rId16"/>
    <p:sldId id="271" r:id="rId17"/>
    <p:sldId id="329" r:id="rId18"/>
    <p:sldId id="268" r:id="rId19"/>
    <p:sldId id="269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1" autoAdjust="0"/>
    <p:restoredTop sz="94660"/>
  </p:normalViewPr>
  <p:slideViewPr>
    <p:cSldViewPr>
      <p:cViewPr varScale="1">
        <p:scale>
          <a:sx n="105" d="100"/>
          <a:sy n="105" d="100"/>
        </p:scale>
        <p:origin x="13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E1826-B4E9-42A4-BB8D-5F862E8BEF78}" type="datetimeFigureOut">
              <a:rPr lang="en-IE" smtClean="0"/>
              <a:t>17/09/2019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01E1B-558F-429E-847B-F87E39A7C41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5985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BA5AB-A0D5-49D4-95E6-38261EC9D863}" type="datetime1">
              <a:rPr lang="en-IE" smtClean="0"/>
              <a:t>17/09/2019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404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36FB-D778-42ED-A662-4523488E5554}" type="datetime1">
              <a:rPr lang="en-IE" smtClean="0"/>
              <a:t>17/09/2019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778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4B37-17CF-4A97-A33F-857AF28EBFC9}" type="datetime1">
              <a:rPr lang="en-IE" smtClean="0"/>
              <a:t>17/09/2019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398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fld id="{4A13007D-C148-4FF0-B634-8608D0149D50}" type="datetime1">
              <a:rPr lang="en-IE" smtClean="0"/>
              <a:t>17/09/2019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774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BEEA-4B57-45DF-92EC-CF554D17E2AF}" type="datetime1">
              <a:rPr lang="en-IE" smtClean="0"/>
              <a:t>17/09/2019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7156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8404-B527-4C32-8997-481FA9F9AD3E}" type="datetime1">
              <a:rPr lang="en-IE" smtClean="0"/>
              <a:t>17/09/2019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429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A39E-CEC3-4EB8-95A3-39213C2635E3}" type="datetime1">
              <a:rPr lang="en-IE" smtClean="0"/>
              <a:t>17/09/2019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33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EBB6-7C5F-426D-A33B-7917D889D4F6}" type="datetime1">
              <a:rPr lang="en-IE" smtClean="0"/>
              <a:t>17/09/2019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511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E270-7D45-410E-959C-79BBACBF880A}" type="datetime1">
              <a:rPr lang="en-IE" smtClean="0"/>
              <a:t>17/09/2019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263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7CA4-B873-4321-8448-C5A0BBF0C43C}" type="datetime1">
              <a:rPr lang="en-IE" smtClean="0"/>
              <a:t>17/09/2019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853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45B6-DFCF-4C82-AD3B-D8F48DC1B45A}" type="datetime1">
              <a:rPr lang="en-IE" smtClean="0"/>
              <a:t>17/09/2019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29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fld id="{C26BD355-6FFD-49FE-BF74-08A6708CDE8F}" type="datetime1">
              <a:rPr lang="en-IE" smtClean="0"/>
              <a:t>17/09/2019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73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Web Development 1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sz="4000" dirty="0" smtClean="0"/>
              <a:t>Lab 1</a:t>
            </a:r>
          </a:p>
          <a:p>
            <a:endParaRPr lang="en-IE" dirty="0"/>
          </a:p>
          <a:p>
            <a:r>
              <a:rPr lang="en-IE" sz="2400" dirty="0">
                <a:hlinkClick r:id="rId2"/>
              </a:rPr>
              <a:t>https://</a:t>
            </a:r>
            <a:r>
              <a:rPr lang="en-IE" sz="2400" dirty="0" smtClean="0">
                <a:hlinkClick r:id="rId2"/>
              </a:rPr>
              <a:t>www.w3schools.com/html/default.asp</a:t>
            </a:r>
            <a:endParaRPr lang="en-IE" sz="2400" dirty="0" smtClean="0"/>
          </a:p>
          <a:p>
            <a:endParaRPr lang="en-I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836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476672"/>
            <a:ext cx="7024744" cy="864096"/>
          </a:xfrm>
        </p:spPr>
        <p:txBody>
          <a:bodyPr/>
          <a:lstStyle/>
          <a:p>
            <a:r>
              <a:rPr lang="en-IE" dirty="0" smtClean="0"/>
              <a:t>HTML Links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629959"/>
            <a:ext cx="6777317" cy="4751369"/>
          </a:xfrm>
        </p:spPr>
        <p:txBody>
          <a:bodyPr>
            <a:normAutofit/>
          </a:bodyPr>
          <a:lstStyle/>
          <a:p>
            <a:r>
              <a:rPr lang="en-IE" dirty="0" smtClean="0"/>
              <a:t>Links in HTML are defined with the &lt;a&gt; tag</a:t>
            </a:r>
          </a:p>
          <a:p>
            <a:r>
              <a:rPr lang="en-IE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&lt;a </a:t>
            </a:r>
            <a:r>
              <a:rPr lang="en-IE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IE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="http</a:t>
            </a:r>
            <a:r>
              <a:rPr lang="en-IE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://</a:t>
            </a:r>
            <a:r>
              <a:rPr lang="en-IE" sz="2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www.ait.ie"&gt;</a:t>
            </a:r>
            <a:r>
              <a:rPr lang="en-IE" sz="2400" dirty="0">
                <a:latin typeface="Courier New" pitchFamily="49" charset="0"/>
                <a:cs typeface="Courier New" pitchFamily="49" charset="0"/>
              </a:rPr>
              <a:t>This is a </a:t>
            </a: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link to the AIT webpage</a:t>
            </a:r>
            <a:r>
              <a:rPr lang="en-IE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IE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a&gt;</a:t>
            </a:r>
            <a:r>
              <a:rPr lang="en-IE" sz="2400" dirty="0">
                <a:latin typeface="Courier New" pitchFamily="49" charset="0"/>
                <a:cs typeface="Courier New" pitchFamily="49" charset="0"/>
              </a:rPr>
              <a:t> </a:t>
            </a:r>
            <a:endParaRPr lang="en-IE" sz="2400" dirty="0" smtClean="0">
              <a:latin typeface="Courier New" pitchFamily="49" charset="0"/>
              <a:cs typeface="Courier New" pitchFamily="49" charset="0"/>
            </a:endParaRPr>
          </a:p>
          <a:p>
            <a:endParaRPr lang="en-IE" sz="2400" dirty="0" smtClean="0">
              <a:latin typeface="Courier New" pitchFamily="49" charset="0"/>
              <a:cs typeface="Courier New" pitchFamily="49" charset="0"/>
            </a:endParaRPr>
          </a:p>
          <a:p>
            <a:endParaRPr lang="en-IE" sz="2400" dirty="0">
              <a:latin typeface="Courier New" pitchFamily="49" charset="0"/>
              <a:cs typeface="Courier New" pitchFamily="49" charset="0"/>
            </a:endParaRPr>
          </a:p>
          <a:p>
            <a:endParaRPr lang="en-IE" sz="2400" dirty="0" smtClean="0">
              <a:latin typeface="Courier New" pitchFamily="49" charset="0"/>
              <a:cs typeface="Courier New" pitchFamily="49" charset="0"/>
            </a:endParaRPr>
          </a:p>
          <a:p>
            <a:endParaRPr lang="en-IE" sz="2400" dirty="0">
              <a:latin typeface="Courier New" pitchFamily="49" charset="0"/>
              <a:cs typeface="Courier New" pitchFamily="49" charset="0"/>
            </a:endParaRPr>
          </a:p>
          <a:p>
            <a:endParaRPr lang="en-IE" sz="2400" dirty="0" smtClean="0">
              <a:latin typeface="Courier New" pitchFamily="49" charset="0"/>
              <a:cs typeface="Courier New" pitchFamily="49" charset="0"/>
            </a:endParaRPr>
          </a:p>
          <a:p>
            <a:endParaRPr lang="en-IE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IE" sz="24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400" dirty="0" smtClean="0">
                <a:latin typeface="+mj-lt"/>
                <a:cs typeface="Courier New" pitchFamily="49" charset="0"/>
              </a:rPr>
              <a:t>is known as an attribute</a:t>
            </a: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IE" dirty="0"/>
              <a:t/>
            </a:r>
            <a:br>
              <a:rPr lang="en-IE" dirty="0"/>
            </a:b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10</a:t>
            </a:fld>
            <a:endParaRPr lang="en-IE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554" y="3140968"/>
            <a:ext cx="51054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46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024744" cy="1143000"/>
          </a:xfrm>
        </p:spPr>
        <p:txBody>
          <a:bodyPr/>
          <a:lstStyle/>
          <a:p>
            <a:r>
              <a:rPr lang="en-IE" dirty="0" smtClean="0"/>
              <a:t>HTML Images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00808"/>
            <a:ext cx="6777317" cy="4464496"/>
          </a:xfrm>
        </p:spPr>
        <p:txBody>
          <a:bodyPr>
            <a:normAutofit/>
          </a:bodyPr>
          <a:lstStyle/>
          <a:p>
            <a:r>
              <a:rPr lang="en-IE" dirty="0" smtClean="0"/>
              <a:t>Images in HTML are defined with the 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IE" dirty="0" smtClean="0"/>
              <a:t>tag.</a:t>
            </a:r>
          </a:p>
          <a:p>
            <a:r>
              <a:rPr lang="en-IE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=“ait-icon.png" 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=“200" 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=“200”&gt; </a:t>
            </a:r>
          </a:p>
          <a:p>
            <a:pPr marL="0" indent="0">
              <a:buNone/>
            </a:pPr>
            <a:endParaRPr lang="en-IE" dirty="0">
              <a:latin typeface="Courier New" pitchFamily="49" charset="0"/>
              <a:cs typeface="Courier New" pitchFamily="49" charset="0"/>
            </a:endParaRPr>
          </a:p>
          <a:p>
            <a:r>
              <a:rPr lang="en-IE" sz="2400" dirty="0" smtClean="0"/>
              <a:t>The </a:t>
            </a:r>
            <a:r>
              <a:rPr lang="en-IE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IE" sz="2400" dirty="0" smtClean="0"/>
              <a:t> attribute is used to specify the name of the file</a:t>
            </a:r>
          </a:p>
          <a:p>
            <a:r>
              <a:rPr lang="en-IE" sz="2400" dirty="0" smtClean="0"/>
              <a:t>The </a:t>
            </a: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IE" sz="2400" dirty="0" smtClean="0"/>
              <a:t> and </a:t>
            </a: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en-IE" sz="2400" dirty="0" smtClean="0"/>
              <a:t> attributes define the size of the image.</a:t>
            </a:r>
            <a:r>
              <a:rPr lang="en-IE" sz="2400" dirty="0"/>
              <a:t/>
            </a:r>
            <a:br>
              <a:rPr lang="en-IE" sz="2400" dirty="0"/>
            </a:br>
            <a:endParaRPr lang="en-I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656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4624"/>
            <a:ext cx="7024744" cy="1143000"/>
          </a:xfrm>
        </p:spPr>
        <p:txBody>
          <a:bodyPr/>
          <a:lstStyle/>
          <a:p>
            <a:r>
              <a:rPr lang="en-IE" dirty="0" smtClean="0"/>
              <a:t>HTML Images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89240"/>
            <a:ext cx="8229600" cy="1152127"/>
          </a:xfrm>
        </p:spPr>
        <p:txBody>
          <a:bodyPr/>
          <a:lstStyle/>
          <a:p>
            <a:r>
              <a:rPr lang="en-IE" sz="2400" dirty="0" smtClean="0"/>
              <a:t>The file </a:t>
            </a: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ait-logo.png</a:t>
            </a:r>
            <a:r>
              <a:rPr lang="en-IE" sz="2400" dirty="0" smtClean="0"/>
              <a:t> is stored in a folder called images at the same directory level as the html files </a:t>
            </a:r>
            <a:endParaRPr lang="en-I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12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8800"/>
            <a:ext cx="76676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6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13</a:t>
            </a:fld>
            <a:endParaRPr lang="en-I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56115" cy="42930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211" y="1196752"/>
            <a:ext cx="4277275" cy="2376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451" y="4221088"/>
            <a:ext cx="3826793" cy="10167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4297000"/>
            <a:ext cx="2638822" cy="243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7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024744" cy="1143000"/>
          </a:xfrm>
        </p:spPr>
        <p:txBody>
          <a:bodyPr/>
          <a:lstStyle/>
          <a:p>
            <a:r>
              <a:rPr lang="en-IE" dirty="0" smtClean="0"/>
              <a:t>HTML Attributes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556792"/>
            <a:ext cx="7776864" cy="4275837"/>
          </a:xfrm>
        </p:spPr>
        <p:txBody>
          <a:bodyPr>
            <a:normAutofit/>
          </a:bodyPr>
          <a:lstStyle/>
          <a:p>
            <a:r>
              <a:rPr lang="en-IE" dirty="0"/>
              <a:t>HTML elements can have </a:t>
            </a:r>
            <a:r>
              <a:rPr lang="en-IE" b="1" dirty="0"/>
              <a:t>attributes</a:t>
            </a:r>
            <a:endParaRPr lang="en-IE" dirty="0"/>
          </a:p>
          <a:p>
            <a:r>
              <a:rPr lang="en-IE" dirty="0"/>
              <a:t>Attributes provide </a:t>
            </a:r>
            <a:r>
              <a:rPr lang="en-IE" b="1" dirty="0"/>
              <a:t>additional information</a:t>
            </a:r>
            <a:r>
              <a:rPr lang="en-IE" dirty="0"/>
              <a:t> about an element</a:t>
            </a:r>
          </a:p>
          <a:p>
            <a:r>
              <a:rPr lang="en-IE" dirty="0"/>
              <a:t>Attributes are always specified in </a:t>
            </a:r>
            <a:r>
              <a:rPr lang="en-IE" b="1" dirty="0"/>
              <a:t>the start tag</a:t>
            </a:r>
            <a:endParaRPr lang="en-IE" dirty="0"/>
          </a:p>
          <a:p>
            <a:r>
              <a:rPr lang="en-IE" dirty="0"/>
              <a:t>Attributes come in name/value pairs like: </a:t>
            </a:r>
            <a:r>
              <a:rPr lang="en-IE" b="1" dirty="0" smtClean="0"/>
              <a:t>name=“value”</a:t>
            </a:r>
          </a:p>
          <a:p>
            <a:r>
              <a:rPr lang="en-IE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&lt;a </a:t>
            </a:r>
            <a:r>
              <a:rPr lang="en-IE" sz="2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IE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="http://www.ait.ie"&gt;</a:t>
            </a: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This is a link to the AIT webpage</a:t>
            </a:r>
            <a:r>
              <a:rPr lang="en-IE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&lt;/a&gt;</a:t>
            </a: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24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7024744" cy="1143000"/>
          </a:xfrm>
        </p:spPr>
        <p:txBody>
          <a:bodyPr/>
          <a:lstStyle/>
          <a:p>
            <a:r>
              <a:rPr lang="en-IE" dirty="0" smtClean="0"/>
              <a:t>HTML Comments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Comments are used to make code more readable. They are ignored by the browser</a:t>
            </a:r>
          </a:p>
          <a:p>
            <a:endParaRPr lang="en-IE" dirty="0"/>
          </a:p>
          <a:p>
            <a:r>
              <a:rPr lang="en-I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&lt;!-- This is a comment --&gt; 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56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024744" cy="1143000"/>
          </a:xfrm>
        </p:spPr>
        <p:txBody>
          <a:bodyPr/>
          <a:lstStyle/>
          <a:p>
            <a:r>
              <a:rPr lang="en-IE" dirty="0" smtClean="0"/>
              <a:t>HTML Elements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6777317" cy="3508977"/>
          </a:xfrm>
        </p:spPr>
        <p:txBody>
          <a:bodyPr>
            <a:normAutofit/>
          </a:bodyPr>
          <a:lstStyle/>
          <a:p>
            <a:r>
              <a:rPr lang="en-IE" sz="2400" dirty="0"/>
              <a:t>An HTML element starts with a </a:t>
            </a:r>
            <a:r>
              <a:rPr lang="en-IE" sz="2400" b="1" dirty="0"/>
              <a:t>start tag </a:t>
            </a:r>
            <a:endParaRPr lang="en-IE" sz="2400" dirty="0"/>
          </a:p>
          <a:p>
            <a:r>
              <a:rPr lang="en-IE" sz="2400" dirty="0"/>
              <a:t>An HTML element ends with an </a:t>
            </a:r>
            <a:r>
              <a:rPr lang="en-IE" sz="2400" b="1" dirty="0"/>
              <a:t>end tag </a:t>
            </a:r>
            <a:endParaRPr lang="en-IE" sz="2400" dirty="0"/>
          </a:p>
          <a:p>
            <a:r>
              <a:rPr lang="en-IE" sz="2400" dirty="0"/>
              <a:t>The </a:t>
            </a:r>
            <a:r>
              <a:rPr lang="en-IE" sz="2400" b="1" dirty="0"/>
              <a:t>element content</a:t>
            </a:r>
            <a:r>
              <a:rPr lang="en-IE" sz="2400" dirty="0"/>
              <a:t> is everything between the start and the end tag</a:t>
            </a:r>
          </a:p>
          <a:p>
            <a:r>
              <a:rPr lang="en-IE" sz="2400" dirty="0" smtClean="0"/>
              <a:t>Most </a:t>
            </a:r>
            <a:r>
              <a:rPr lang="en-IE" sz="2400" dirty="0"/>
              <a:t>HTML elements can have </a:t>
            </a:r>
            <a:r>
              <a:rPr lang="en-IE" sz="2400" b="1" dirty="0"/>
              <a:t>attributes</a:t>
            </a:r>
            <a:endParaRPr lang="en-IE" sz="2400" dirty="0"/>
          </a:p>
          <a:p>
            <a:pPr marL="0" indent="0">
              <a:buNone/>
            </a:pPr>
            <a:endParaRPr lang="en-I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16</a:t>
            </a:fld>
            <a:endParaRPr lang="en-IE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440847"/>
              </p:ext>
            </p:extLst>
          </p:nvPr>
        </p:nvGraphicFramePr>
        <p:xfrm>
          <a:off x="755576" y="3861048"/>
          <a:ext cx="7704856" cy="230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418">
                <a:tc>
                  <a:txBody>
                    <a:bodyPr/>
                    <a:lstStyle/>
                    <a:p>
                      <a:r>
                        <a:rPr lang="en-IE" dirty="0" smtClean="0"/>
                        <a:t>Start Tag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Element Content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End Tag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418">
                <a:tc>
                  <a:txBody>
                    <a:bodyPr/>
                    <a:lstStyle/>
                    <a:p>
                      <a:r>
                        <a:rPr lang="en-IE" dirty="0" smtClean="0"/>
                        <a:t>&lt;h1&gt;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This</a:t>
                      </a:r>
                      <a:r>
                        <a:rPr lang="en-IE" baseline="0" dirty="0" smtClean="0"/>
                        <a:t> is a heading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&lt;/h1&gt;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&lt;p&gt;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This is a paragraph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&lt;/p&gt;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5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&lt;a </a:t>
                      </a:r>
                      <a:r>
                        <a:rPr lang="en-IE" dirty="0" err="1" smtClean="0"/>
                        <a:t>href</a:t>
                      </a:r>
                      <a:r>
                        <a:rPr lang="en-IE" dirty="0" smtClean="0"/>
                        <a:t>=“www.ait.ie”&gt;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Link to AIT Home page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&lt;/a&gt;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&lt;</a:t>
                      </a:r>
                      <a:r>
                        <a:rPr lang="en-IE" dirty="0" err="1" smtClean="0"/>
                        <a:t>img</a:t>
                      </a:r>
                      <a:r>
                        <a:rPr lang="en-IE" dirty="0" smtClean="0"/>
                        <a:t> </a:t>
                      </a:r>
                      <a:r>
                        <a:rPr lang="en-IE" dirty="0" err="1" smtClean="0"/>
                        <a:t>src</a:t>
                      </a:r>
                      <a:r>
                        <a:rPr lang="en-IE" dirty="0" smtClean="0"/>
                        <a:t>=“image.png”&gt;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22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Lab Questions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Download and extract the Zipped root folder on Moodle called “Root_Folder.zip”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Rename this folder as Lab_1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Open the index file as rename it as headings.html</a:t>
            </a:r>
          </a:p>
          <a:p>
            <a:pPr lvl="1"/>
            <a:r>
              <a:rPr lang="en-GB" dirty="0" smtClean="0"/>
              <a:t>Recreate the code as illustrated on side 8</a:t>
            </a:r>
          </a:p>
          <a:p>
            <a:pPr lvl="1"/>
            <a:r>
              <a:rPr lang="en-GB" dirty="0" smtClean="0"/>
              <a:t>Save and test your code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Rename the index file as links.html</a:t>
            </a:r>
          </a:p>
          <a:p>
            <a:pPr lvl="1"/>
            <a:r>
              <a:rPr lang="en-GB" dirty="0" smtClean="0"/>
              <a:t>Create links on this page to </a:t>
            </a:r>
          </a:p>
          <a:p>
            <a:pPr lvl="2"/>
            <a:r>
              <a:rPr lang="en-GB" dirty="0" smtClean="0"/>
              <a:t>Moodle</a:t>
            </a:r>
          </a:p>
          <a:p>
            <a:pPr lvl="2"/>
            <a:r>
              <a:rPr lang="en-GB" dirty="0" smtClean="0"/>
              <a:t>Google</a:t>
            </a:r>
          </a:p>
          <a:p>
            <a:pPr lvl="2"/>
            <a:r>
              <a:rPr lang="en-GB" dirty="0" smtClean="0"/>
              <a:t>AIT</a:t>
            </a:r>
          </a:p>
          <a:p>
            <a:pPr lvl="2"/>
            <a:r>
              <a:rPr lang="en-GB" dirty="0" smtClean="0"/>
              <a:t>Add 3 more links to some of your favourite pages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3061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Exercise 1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IE" dirty="0"/>
              <a:t>Design a web </a:t>
            </a:r>
            <a:r>
              <a:rPr lang="en-IE" dirty="0" smtClean="0"/>
              <a:t>page called hobbies.html </a:t>
            </a:r>
            <a:r>
              <a:rPr lang="en-IE" dirty="0"/>
              <a:t>with a heading and 2 short paragraphs describing a hobby or </a:t>
            </a:r>
            <a:r>
              <a:rPr lang="en-IE" dirty="0" smtClean="0"/>
              <a:t>interest.  Add </a:t>
            </a:r>
            <a:r>
              <a:rPr lang="en-IE" dirty="0"/>
              <a:t>an appropriate link and picture to your page</a:t>
            </a:r>
            <a:r>
              <a:rPr lang="en-IE" dirty="0" smtClean="0"/>
              <a:t>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IE" dirty="0" smtClean="0"/>
              <a:t>Using the images available on Moodle create the webpage as illustrated on the following slide (slide 19). Call the webpage WebDev1.html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IE" dirty="0" smtClean="0"/>
              <a:t>Create a new webpage called TextFormat.html and recreate the page as illustrated on slide 20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028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19</a:t>
            </a:fld>
            <a:endParaRPr lang="en-I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069"/>
            <a:ext cx="8280920" cy="6646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229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Knowledge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title and meta elements in the head section of an HTML document</a:t>
            </a:r>
            <a:r>
              <a:rPr lang="en-US" sz="2400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457200" marR="27432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block elements: h1, h2, h3, and p.</a:t>
            </a:r>
          </a:p>
          <a:p>
            <a:pPr marL="457200" marR="27432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inline elements: </a:t>
            </a:r>
            <a:r>
              <a:rPr lang="en-US" sz="24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br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b, sup, </a:t>
            </a:r>
            <a:r>
              <a:rPr lang="en-US" sz="24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em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q, and strong</a:t>
            </a:r>
            <a:r>
              <a:rPr lang="en-US" sz="2400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457200" marR="27432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use of the &lt;a&gt; element and the </a:t>
            </a:r>
            <a:r>
              <a:rPr lang="en-US" sz="24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img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element</a:t>
            </a:r>
          </a:p>
          <a:p>
            <a:pPr marL="457200" marR="27432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HTML5 semantic elements: header, main, section, article, </a:t>
            </a:r>
            <a:r>
              <a:rPr lang="en-US" sz="24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nav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aside, footer, and figure.</a:t>
            </a:r>
          </a:p>
          <a:p>
            <a:pPr marL="457200" marR="27432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endParaRPr lang="en-US" sz="24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7432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endParaRPr lang="en-US" sz="24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4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61976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024744" cy="973912"/>
          </a:xfrm>
        </p:spPr>
        <p:txBody>
          <a:bodyPr>
            <a:normAutofit/>
          </a:bodyPr>
          <a:lstStyle/>
          <a:p>
            <a:r>
              <a:rPr lang="en-IE" dirty="0" smtClean="0"/>
              <a:t>HTML Text Formatting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03688"/>
            <a:ext cx="8229600" cy="5472608"/>
          </a:xfrm>
        </p:spPr>
        <p:txBody>
          <a:bodyPr>
            <a:normAutofit/>
          </a:bodyPr>
          <a:lstStyle/>
          <a:p>
            <a:endParaRPr lang="en-IE" dirty="0" smtClean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20</a:t>
            </a:fld>
            <a:endParaRPr lang="en-I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68760"/>
            <a:ext cx="6962775" cy="431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271" y="511130"/>
            <a:ext cx="3230962" cy="395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3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Definitions/Course Content</a:t>
            </a:r>
            <a:endParaRPr lang="en-IE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922" y="1772816"/>
            <a:ext cx="7886700" cy="4351338"/>
          </a:xfrm>
        </p:spPr>
        <p:txBody>
          <a:bodyPr>
            <a:normAutofit/>
          </a:bodyPr>
          <a:lstStyle/>
          <a:p>
            <a:pPr algn="just"/>
            <a:r>
              <a:rPr lang="en-IE" dirty="0"/>
              <a:t>HTML: </a:t>
            </a:r>
            <a:r>
              <a:rPr lang="en-IE" dirty="0" smtClean="0"/>
              <a:t>	</a:t>
            </a:r>
            <a:r>
              <a:rPr lang="en-IE" b="1" dirty="0" err="1" smtClean="0"/>
              <a:t>HyperText</a:t>
            </a:r>
            <a:r>
              <a:rPr lang="en-IE" b="1" dirty="0" smtClean="0"/>
              <a:t> </a:t>
            </a:r>
            <a:r>
              <a:rPr lang="en-IE" b="1" dirty="0" err="1"/>
              <a:t>Markup</a:t>
            </a:r>
            <a:r>
              <a:rPr lang="en-IE" b="1" dirty="0"/>
              <a:t> Language </a:t>
            </a:r>
            <a:r>
              <a:rPr lang="en-IE" dirty="0"/>
              <a:t>(HTML) is the </a:t>
            </a:r>
            <a:r>
              <a:rPr lang="en-IE" dirty="0" smtClean="0"/>
              <a:t>main language </a:t>
            </a:r>
            <a:r>
              <a:rPr lang="en-IE" dirty="0"/>
              <a:t>for creating </a:t>
            </a:r>
            <a:r>
              <a:rPr lang="en-IE" dirty="0" smtClean="0"/>
              <a:t>web pages and </a:t>
            </a:r>
            <a:r>
              <a:rPr lang="en-IE" dirty="0"/>
              <a:t>other information that can </a:t>
            </a:r>
            <a:r>
              <a:rPr lang="en-IE" dirty="0" smtClean="0"/>
              <a:t>be displayed </a:t>
            </a:r>
            <a:r>
              <a:rPr lang="en-IE" dirty="0"/>
              <a:t>in a web browser</a:t>
            </a:r>
            <a:r>
              <a:rPr lang="en-IE" dirty="0" smtClean="0"/>
              <a:t>.</a:t>
            </a:r>
          </a:p>
          <a:p>
            <a:pPr algn="just"/>
            <a:endParaRPr lang="en-IE" dirty="0" smtClean="0"/>
          </a:p>
          <a:p>
            <a:r>
              <a:rPr lang="en-IE" dirty="0" smtClean="0"/>
              <a:t>HTML5:	Newest revision of HTML, contains many more tags/functionality</a:t>
            </a:r>
          </a:p>
          <a:p>
            <a:endParaRPr lang="en-IE" dirty="0" smtClean="0"/>
          </a:p>
          <a:p>
            <a:r>
              <a:rPr lang="en-IE" dirty="0" smtClean="0"/>
              <a:t>XHTML:	</a:t>
            </a:r>
            <a:r>
              <a:rPr lang="en-IE" b="1" dirty="0" smtClean="0"/>
              <a:t>Extensible </a:t>
            </a:r>
            <a:r>
              <a:rPr lang="en-IE" b="1" dirty="0" err="1"/>
              <a:t>HyperText</a:t>
            </a:r>
            <a:r>
              <a:rPr lang="en-IE" b="1" dirty="0"/>
              <a:t> </a:t>
            </a:r>
            <a:r>
              <a:rPr lang="en-IE" b="1" dirty="0" err="1"/>
              <a:t>Markup</a:t>
            </a:r>
            <a:r>
              <a:rPr lang="en-IE" b="1" dirty="0"/>
              <a:t> </a:t>
            </a:r>
            <a:r>
              <a:rPr lang="en-IE" b="1" dirty="0" smtClean="0"/>
              <a:t>Language.</a:t>
            </a:r>
            <a:r>
              <a:rPr lang="en-IE" dirty="0" smtClean="0"/>
              <a:t>  </a:t>
            </a:r>
          </a:p>
          <a:p>
            <a:pPr lvl="1"/>
            <a:r>
              <a:rPr lang="en-IE" dirty="0" smtClean="0"/>
              <a:t>This is a stricter form of 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434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141650"/>
              </p:ext>
            </p:extLst>
          </p:nvPr>
        </p:nvGraphicFramePr>
        <p:xfrm>
          <a:off x="762000" y="2025749"/>
          <a:ext cx="7315200" cy="341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Visio" r:id="rId3" imgW="5167646" imgH="2420302" progId="Visio.Drawing.11">
                  <p:embed/>
                </p:oleObj>
              </mc:Choice>
              <mc:Fallback>
                <p:oleObj name="Visio" r:id="rId3" imgW="5167646" imgH="2420302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025749"/>
                        <a:ext cx="7315200" cy="341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 generic web folder structure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4</a:t>
            </a:fld>
            <a:endParaRPr lang="en-IE"/>
          </a:p>
        </p:txBody>
      </p:sp>
      <p:sp>
        <p:nvSpPr>
          <p:cNvPr id="3" name="Rounded Rectangle 2"/>
          <p:cNvSpPr/>
          <p:nvPr/>
        </p:nvSpPr>
        <p:spPr>
          <a:xfrm>
            <a:off x="6804248" y="3284984"/>
            <a:ext cx="153275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All your web pages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954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Sample root folder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5013175"/>
            <a:ext cx="7886700" cy="1163787"/>
          </a:xfrm>
        </p:spPr>
        <p:txBody>
          <a:bodyPr/>
          <a:lstStyle/>
          <a:p>
            <a:r>
              <a:rPr lang="en-IE" dirty="0" smtClean="0"/>
              <a:t>There must always be an index file</a:t>
            </a:r>
          </a:p>
          <a:p>
            <a:r>
              <a:rPr lang="en-IE" dirty="0" smtClean="0"/>
              <a:t>Folders are created for the different file types, images, </a:t>
            </a:r>
            <a:r>
              <a:rPr lang="en-IE" dirty="0" err="1" smtClean="0"/>
              <a:t>css</a:t>
            </a:r>
            <a:r>
              <a:rPr lang="en-IE" dirty="0" smtClean="0"/>
              <a:t>, </a:t>
            </a:r>
            <a:r>
              <a:rPr lang="en-IE" dirty="0" err="1" smtClean="0"/>
              <a:t>javascript</a:t>
            </a:r>
            <a:r>
              <a:rPr lang="en-IE" dirty="0" smtClean="0"/>
              <a:t>, downloads, etc.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5</a:t>
            </a:fld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56" y="1916832"/>
            <a:ext cx="8262488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6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024744" cy="1143000"/>
          </a:xfrm>
        </p:spPr>
        <p:txBody>
          <a:bodyPr/>
          <a:lstStyle/>
          <a:p>
            <a:r>
              <a:rPr lang="en-IE" dirty="0" smtClean="0"/>
              <a:t>Example 1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6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25318"/>
            <a:ext cx="4152900" cy="229552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3829529"/>
            <a:ext cx="7886700" cy="234743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DOCTYPE declaration </a:t>
            </a:r>
            <a:r>
              <a:rPr lang="en-GB" dirty="0" smtClean="0"/>
              <a:t>defines </a:t>
            </a:r>
            <a:r>
              <a:rPr lang="en-GB" dirty="0"/>
              <a:t>the document type</a:t>
            </a:r>
          </a:p>
          <a:p>
            <a:r>
              <a:rPr lang="en-GB" dirty="0"/>
              <a:t>The text between &lt;html&gt; and &lt;/html&gt; describes the web page</a:t>
            </a:r>
          </a:p>
          <a:p>
            <a:r>
              <a:rPr lang="en-GB" dirty="0"/>
              <a:t>The text between &lt;body&gt; and &lt;/body&gt; is the visible page content</a:t>
            </a:r>
          </a:p>
          <a:p>
            <a:r>
              <a:rPr lang="en-GB" dirty="0"/>
              <a:t>The text between &lt;h1&gt; and &lt;/h1&gt; is displayed as a heading</a:t>
            </a:r>
          </a:p>
          <a:p>
            <a:r>
              <a:rPr lang="en-GB" dirty="0"/>
              <a:t>The text between &lt;p&gt; and &lt;/p&gt; is displayed as a paragraph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79458"/>
            <a:ext cx="42672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3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32535"/>
            <a:ext cx="7024744" cy="1143000"/>
          </a:xfrm>
        </p:spPr>
        <p:txBody>
          <a:bodyPr/>
          <a:lstStyle/>
          <a:p>
            <a:r>
              <a:rPr lang="en-IE" dirty="0" smtClean="0"/>
              <a:t>HTML Tags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196752"/>
            <a:ext cx="6777317" cy="5256584"/>
          </a:xfrm>
        </p:spPr>
        <p:txBody>
          <a:bodyPr>
            <a:normAutofit/>
          </a:bodyPr>
          <a:lstStyle/>
          <a:p>
            <a:r>
              <a:rPr lang="en-IE" sz="2400" dirty="0"/>
              <a:t>HTML </a:t>
            </a:r>
            <a:r>
              <a:rPr lang="en-IE" sz="2400" dirty="0" err="1"/>
              <a:t>markup</a:t>
            </a:r>
            <a:r>
              <a:rPr lang="en-IE" sz="2400" dirty="0"/>
              <a:t> tags are usually called HTML tags</a:t>
            </a:r>
          </a:p>
          <a:p>
            <a:r>
              <a:rPr lang="en-IE" sz="2400" dirty="0"/>
              <a:t>HTML tags are keywords (tag names) surrounded by </a:t>
            </a:r>
            <a:r>
              <a:rPr lang="en-IE" sz="2400" b="1" dirty="0"/>
              <a:t>angle brackets </a:t>
            </a:r>
            <a:r>
              <a:rPr lang="en-IE" sz="2400" dirty="0"/>
              <a:t>like &lt;html&gt;</a:t>
            </a:r>
          </a:p>
          <a:p>
            <a:r>
              <a:rPr lang="en-IE" sz="2400" dirty="0"/>
              <a:t>HTML tags normally </a:t>
            </a:r>
            <a:r>
              <a:rPr lang="en-IE" sz="2400" b="1" dirty="0"/>
              <a:t>come in pairs</a:t>
            </a:r>
            <a:r>
              <a:rPr lang="en-IE" sz="2400" dirty="0"/>
              <a:t> like &lt;b&gt; and &lt;/b&gt;</a:t>
            </a:r>
          </a:p>
          <a:p>
            <a:r>
              <a:rPr lang="en-IE" sz="2400" dirty="0"/>
              <a:t>The first tag in a pair is the </a:t>
            </a:r>
            <a:r>
              <a:rPr lang="en-IE" sz="2400" b="1" dirty="0"/>
              <a:t>start tag,</a:t>
            </a:r>
            <a:r>
              <a:rPr lang="en-IE" sz="2400" dirty="0"/>
              <a:t> the second tag is the </a:t>
            </a:r>
            <a:r>
              <a:rPr lang="en-IE" sz="2400" b="1" dirty="0"/>
              <a:t>end tag</a:t>
            </a:r>
            <a:endParaRPr lang="en-IE" sz="2400" dirty="0"/>
          </a:p>
          <a:p>
            <a:r>
              <a:rPr lang="en-IE" sz="2400" dirty="0"/>
              <a:t>The end tag is written like the start tag, with a </a:t>
            </a:r>
            <a:r>
              <a:rPr lang="en-IE" sz="2400" b="1" dirty="0"/>
              <a:t>forward slash</a:t>
            </a:r>
            <a:r>
              <a:rPr lang="en-IE" sz="2400" dirty="0"/>
              <a:t> before the tag name </a:t>
            </a:r>
          </a:p>
          <a:p>
            <a:r>
              <a:rPr lang="en-IE" sz="2400" dirty="0"/>
              <a:t>Start and end tags are also called </a:t>
            </a:r>
            <a:r>
              <a:rPr lang="en-IE" sz="2400" b="1" dirty="0"/>
              <a:t>opening tags</a:t>
            </a:r>
            <a:r>
              <a:rPr lang="en-IE" sz="2400" dirty="0"/>
              <a:t> and </a:t>
            </a:r>
            <a:r>
              <a:rPr lang="en-IE" sz="2400" b="1" dirty="0"/>
              <a:t>closing </a:t>
            </a:r>
            <a:r>
              <a:rPr lang="en-IE" sz="2400" b="1" dirty="0" smtClean="0"/>
              <a:t>tags</a:t>
            </a:r>
            <a:endParaRPr lang="en-IE" sz="2400" dirty="0"/>
          </a:p>
          <a:p>
            <a:r>
              <a:rPr lang="en-IE" sz="2400" dirty="0" smtClean="0"/>
              <a:t>E.g.	</a:t>
            </a:r>
            <a:r>
              <a:rPr lang="en-IE" sz="2400" dirty="0" smtClean="0">
                <a:solidFill>
                  <a:srgbClr val="FF0000"/>
                </a:solidFill>
              </a:rPr>
              <a:t>&lt;</a:t>
            </a:r>
            <a:r>
              <a:rPr lang="en-IE" sz="2400" dirty="0" err="1" smtClean="0">
                <a:solidFill>
                  <a:srgbClr val="FF0000"/>
                </a:solidFill>
              </a:rPr>
              <a:t>tagname</a:t>
            </a:r>
            <a:r>
              <a:rPr lang="en-IE" sz="2400" dirty="0" smtClean="0">
                <a:solidFill>
                  <a:srgbClr val="FF0000"/>
                </a:solidFill>
              </a:rPr>
              <a:t>&gt;content</a:t>
            </a:r>
            <a:r>
              <a:rPr lang="en-IE" sz="2400" dirty="0">
                <a:solidFill>
                  <a:srgbClr val="FF0000"/>
                </a:solidFill>
              </a:rPr>
              <a:t>&lt;/</a:t>
            </a:r>
            <a:r>
              <a:rPr lang="en-IE" sz="2400" dirty="0" err="1">
                <a:solidFill>
                  <a:srgbClr val="FF0000"/>
                </a:solidFill>
              </a:rPr>
              <a:t>tagname</a:t>
            </a:r>
            <a:r>
              <a:rPr lang="en-IE" sz="2400" dirty="0" smtClean="0">
                <a:solidFill>
                  <a:srgbClr val="FF0000"/>
                </a:solidFill>
              </a:rPr>
              <a:t>&gt;</a:t>
            </a:r>
            <a:endParaRPr lang="en-IE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134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/>
          <a:lstStyle/>
          <a:p>
            <a:r>
              <a:rPr lang="en-IE" dirty="0" smtClean="0"/>
              <a:t>HTML Headings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8</a:t>
            </a:fld>
            <a:endParaRPr lang="en-I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6904"/>
            <a:ext cx="4232909" cy="44052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846888"/>
            <a:ext cx="45434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8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024744" cy="1143000"/>
          </a:xfrm>
        </p:spPr>
        <p:txBody>
          <a:bodyPr/>
          <a:lstStyle/>
          <a:p>
            <a:r>
              <a:rPr lang="en-IE" dirty="0" smtClean="0"/>
              <a:t>HTML Paragraphs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484784"/>
            <a:ext cx="6777317" cy="3508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000" dirty="0" smtClean="0"/>
              <a:t>Paragraphs in HTML are defined with the &lt;p&gt; tag.</a:t>
            </a:r>
          </a:p>
          <a:p>
            <a:pPr marL="0" indent="0">
              <a:buNone/>
            </a:pPr>
            <a:r>
              <a:rPr lang="en-IE" sz="2000" dirty="0"/>
              <a:t/>
            </a:r>
            <a:br>
              <a:rPr lang="en-IE" sz="2000" dirty="0"/>
            </a:br>
            <a:endParaRPr lang="en-I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9</a:t>
            </a:fld>
            <a:endParaRPr lang="en-I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946430"/>
            <a:ext cx="6215890" cy="46148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140" y="2276872"/>
            <a:ext cx="3550716" cy="212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0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rol_Fitz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arol_Fitz_Theme" id="{1A493E99-4C58-43FC-9ABF-6692EA62037D}" vid="{7D596977-20DC-4BDC-8FBD-ABDF174420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Karol_Fitz_Theme</Template>
  <TotalTime>296</TotalTime>
  <Words>751</Words>
  <Application>Microsoft Office PowerPoint</Application>
  <PresentationFormat>On-screen Show (4:3)</PresentationFormat>
  <Paragraphs>125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Comic Sans MS</vt:lpstr>
      <vt:lpstr>Courier New</vt:lpstr>
      <vt:lpstr>Times New Roman</vt:lpstr>
      <vt:lpstr>Karol_Fitz_Theme</vt:lpstr>
      <vt:lpstr>Visio</vt:lpstr>
      <vt:lpstr>Web Development 1</vt:lpstr>
      <vt:lpstr>Knowledge</vt:lpstr>
      <vt:lpstr>Definitions/Course Content</vt:lpstr>
      <vt:lpstr>A generic web folder structure</vt:lpstr>
      <vt:lpstr>Sample root folder</vt:lpstr>
      <vt:lpstr>Example 1</vt:lpstr>
      <vt:lpstr>HTML Tags</vt:lpstr>
      <vt:lpstr>HTML Headings</vt:lpstr>
      <vt:lpstr>HTML Paragraphs</vt:lpstr>
      <vt:lpstr>HTML Links</vt:lpstr>
      <vt:lpstr>HTML Images</vt:lpstr>
      <vt:lpstr>HTML Images</vt:lpstr>
      <vt:lpstr>PowerPoint Presentation</vt:lpstr>
      <vt:lpstr>HTML Attributes</vt:lpstr>
      <vt:lpstr>HTML Comments</vt:lpstr>
      <vt:lpstr>HTML Elements</vt:lpstr>
      <vt:lpstr>Lab Questions</vt:lpstr>
      <vt:lpstr>Exercise 1</vt:lpstr>
      <vt:lpstr>PowerPoint Presentation</vt:lpstr>
      <vt:lpstr>HTML Text Formatting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1</dc:title>
  <dc:creator>kfitzgerald</dc:creator>
  <cp:lastModifiedBy>Karol Fitzgerald</cp:lastModifiedBy>
  <cp:revision>33</cp:revision>
  <dcterms:created xsi:type="dcterms:W3CDTF">2013-09-10T20:12:48Z</dcterms:created>
  <dcterms:modified xsi:type="dcterms:W3CDTF">2019-09-17T11:34:02Z</dcterms:modified>
</cp:coreProperties>
</file>