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3" r:id="rId1"/>
  </p:sldMasterIdLst>
  <p:notesMasterIdLst>
    <p:notesMasterId r:id="rId36"/>
  </p:notesMasterIdLst>
  <p:handoutMasterIdLst>
    <p:handoutMasterId r:id="rId37"/>
  </p:handout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7" r:id="rId11"/>
    <p:sldId id="268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97" r:id="rId20"/>
    <p:sldId id="277" r:id="rId21"/>
    <p:sldId id="278" r:id="rId22"/>
    <p:sldId id="279" r:id="rId23"/>
    <p:sldId id="296" r:id="rId24"/>
    <p:sldId id="295" r:id="rId25"/>
    <p:sldId id="283" r:id="rId26"/>
    <p:sldId id="284" r:id="rId27"/>
    <p:sldId id="285" r:id="rId28"/>
    <p:sldId id="286" r:id="rId29"/>
    <p:sldId id="288" r:id="rId30"/>
    <p:sldId id="289" r:id="rId31"/>
    <p:sldId id="290" r:id="rId32"/>
    <p:sldId id="291" r:id="rId33"/>
    <p:sldId id="293" r:id="rId34"/>
    <p:sldId id="294" r:id="rId35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000099"/>
    <a:srgbClr val="2039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73" autoAdjust="0"/>
    <p:restoredTop sz="96433" autoAdjust="0"/>
  </p:normalViewPr>
  <p:slideViewPr>
    <p:cSldViewPr>
      <p:cViewPr varScale="1">
        <p:scale>
          <a:sx n="107" d="100"/>
          <a:sy n="107" d="100"/>
        </p:scale>
        <p:origin x="1110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2588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4633A84-D730-4DB1-B585-7559B92CE5D8}" type="datetimeFigureOut">
              <a:rPr lang="en-US"/>
              <a:pPr>
                <a:defRPr/>
              </a:pPr>
              <a:t>9/11/2018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C669EC8-97E7-4C24-A864-1853E75085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857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0" y="4415790"/>
            <a:ext cx="514096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2C5A2EE-74B4-4329-B2EC-6DFE0575ED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556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 smtClean="0"/>
              <a:t>Murach's HTML and CSS, 4th Edition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r">
              <a:defRPr sz="900"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endParaRPr lang="en-US" smtClean="0"/>
          </a:p>
          <a:p>
            <a:pPr>
              <a:defRPr/>
            </a:pPr>
            <a:r>
              <a:rPr lang="en-US" smtClean="0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21336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2" hidden="1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2018, Mike Murach &amp; Associates, Inc.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354978"/>
            <a:ext cx="7391400" cy="382544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Click to edit Master heading style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838200" y="3810000"/>
            <a:ext cx="7391400" cy="2049956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71999207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 smtClean="0"/>
              <a:t>Murach's HTML and CSS, 4th Edition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r">
              <a:defRPr sz="900"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endParaRPr lang="en-US" smtClean="0"/>
          </a:p>
          <a:p>
            <a:pPr>
              <a:defRPr/>
            </a:pPr>
            <a:r>
              <a:rPr lang="en-US" smtClean="0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066800"/>
            <a:ext cx="73152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2" hidden="1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2018, Mike Murach &amp; Associates, Inc.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730079"/>
            <a:ext cx="7391400" cy="457200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38200" y="4187278"/>
            <a:ext cx="7391400" cy="1756321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99155775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 smtClean="0"/>
              <a:t>Murach's HTML and CSS, 4th Edition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r">
              <a:defRPr sz="900"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endParaRPr lang="en-US" smtClean="0"/>
          </a:p>
          <a:p>
            <a:pPr>
              <a:defRPr/>
            </a:pPr>
            <a:r>
              <a:rPr lang="en-US" smtClean="0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12800" y="3319598"/>
            <a:ext cx="7315200" cy="2438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2" hidden="1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2018, Mike Murach &amp; Associates, Inc.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812800" y="2852141"/>
            <a:ext cx="7391400" cy="457200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1676400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20718153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hapter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905000" y="2209800"/>
            <a:ext cx="5334000" cy="2971800"/>
          </a:xfrm>
        </p:spPr>
        <p:txBody>
          <a:bodyPr/>
          <a:lstStyle>
            <a:lvl1pPr marL="0" indent="0" algn="ctr">
              <a:buNone/>
              <a:defRPr sz="4800" b="1" baseline="0"/>
            </a:lvl1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C3A72EA-95A4-4971-A611-08118360D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5C1F24-BFF2-4185-85BB-A0DFC365FCD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0D137B-59BC-486D-BF00-F2FFE59AC0D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1921E1-018C-46BC-A8C8-322A2940309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1776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577334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48768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AD71E90-A095-4E69-9451-395CD82372C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9897A521-89BB-45E2-8829-2778F464A7B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67A9A81-694D-4639-A4B6-89156A3472C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1561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143000"/>
            <a:ext cx="7315200" cy="4800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A7B6BB-4346-41AB-8BAF-8B6DEFB48F7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A322FD-6B4A-490F-ACE4-6D1F1862047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EB5B42-F45F-4D47-A4D6-D98ACFA3A4E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6150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0" y="6172200"/>
            <a:ext cx="9144000" cy="685800"/>
          </a:xfrm>
          <a:prstGeom prst="rect">
            <a:avLst/>
          </a:prstGeom>
          <a:solidFill>
            <a:srgbClr val="20396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2"/>
          </p:nvPr>
        </p:nvSpPr>
        <p:spPr bwMode="auto">
          <a:xfrm>
            <a:off x="2743200" y="6248400"/>
            <a:ext cx="3657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smtClean="0"/>
              <a:t>Murach's HTML and CSS, 4th Edition</a:t>
            </a:r>
            <a:endParaRPr 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 bwMode="auto">
          <a:xfrm>
            <a:off x="76200" y="6248400"/>
            <a:ext cx="2743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50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 smtClean="0"/>
              <a:t>© 2018, Mike Murach &amp; Associates, Inc.</a:t>
            </a:r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latin typeface="Arial Narrow" pitchFamily="34" charset="0"/>
              </a:defRPr>
            </a:lvl1pPr>
          </a:lstStyle>
          <a:p>
            <a:pPr algn="l">
              <a:defRPr/>
            </a:pPr>
            <a:endParaRPr lang="en-US" sz="1400" smtClean="0">
              <a:latin typeface="Times New Roman"/>
            </a:endParaRPr>
          </a:p>
          <a:p>
            <a:pPr>
              <a:defRPr/>
            </a:pPr>
            <a:r>
              <a:rPr lang="en-US" smtClean="0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30" y="6397412"/>
            <a:ext cx="1228170" cy="231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912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" TargetMode="External"/><Relationship Id="rId2" Type="http://schemas.openxmlformats.org/officeDocument/2006/relationships/hyperlink" Target="http://www.whatwg.org/" TargetMode="Externa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683E44D-4E7B-4942-97AB-42AFF39D85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24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Introduction to web development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D0D66C3-B4F9-4680-BE2F-E7D63605C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Chapter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358075-7189-4561-A4E5-98C8C46EDDC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2A3984-E668-431C-B47A-D79A7058C76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FF6169-E941-478B-83FF-531399080CB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77665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A7D69-C600-466D-BECB-B1764291F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web page with image swaps and rollovers</a:t>
            </a:r>
            <a:endParaRPr lang="en-US" dirty="0"/>
          </a:p>
        </p:txBody>
      </p:sp>
      <p:pic>
        <p:nvPicPr>
          <p:cNvPr id="7" name="Content Placeholder 6" descr="See page 12 in book" title="See slide title">
            <a:extLst>
              <a:ext uri="{FF2B5EF4-FFF2-40B4-BE49-F238E27FC236}">
                <a16:creationId xmlns:a16="http://schemas.microsoft.com/office/drawing/2014/main" id="{9DDFF610-99D0-48E4-9AFC-08273A6AA3A3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165214"/>
            <a:ext cx="7315200" cy="4756172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65FDBB-EAB6-409C-8F87-5A39EEF346B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42A0C8-C59F-4006-B896-14483ADBFCA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F97704-F1CB-4CDC-BE27-E66F5D0A759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5919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B3ED0-3535-4004-B4BC-BEEC0D2E5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JavaScript fits into this architecture</a:t>
            </a:r>
            <a:endParaRPr lang="en-US" dirty="0"/>
          </a:p>
        </p:txBody>
      </p:sp>
      <p:pic>
        <p:nvPicPr>
          <p:cNvPr id="7" name="Content Placeholder 6" descr="See page 12 in book" title="See slide title ">
            <a:extLst>
              <a:ext uri="{FF2B5EF4-FFF2-40B4-BE49-F238E27FC236}">
                <a16:creationId xmlns:a16="http://schemas.microsoft.com/office/drawing/2014/main" id="{BB375DA2-83F9-4171-9AA5-92C895387FCF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762000" y="1226316"/>
            <a:ext cx="5504762" cy="1619048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0C13D0-D53D-4770-B3E5-CF91336FFC2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2D6D-80B4-4865-8B67-8F7664681AF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F99BE0-53F1-4DF9-B543-1AF70AD3D10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11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BB03A92-9D2A-4AA9-ADAD-471A5BAE3061}"/>
              </a:ext>
            </a:extLst>
          </p:cNvPr>
          <p:cNvSpPr txBox="1">
            <a:spLocks/>
          </p:cNvSpPr>
          <p:nvPr/>
        </p:nvSpPr>
        <p:spPr bwMode="auto">
          <a:xfrm>
            <a:off x="838200" y="3276600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 i="0" baseline="0">
                <a:solidFill>
                  <a:srgbClr val="000099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kern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Three of the common uses of JavaScript</a:t>
            </a:r>
            <a:endParaRPr lang="en-US" kern="0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5BF7308F-71FA-4166-B483-EED2164CBC62}"/>
              </a:ext>
            </a:extLst>
          </p:cNvPr>
          <p:cNvSpPr txBox="1">
            <a:spLocks/>
          </p:cNvSpPr>
          <p:nvPr/>
        </p:nvSpPr>
        <p:spPr bwMode="auto">
          <a:xfrm>
            <a:off x="838200" y="3810000"/>
            <a:ext cx="7391400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marR="27432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kern="0" spc="-1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Data validation</a:t>
            </a:r>
          </a:p>
          <a:p>
            <a:pPr marL="342900" marR="27432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kern="0" spc="-1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Image swaps and rollovers</a:t>
            </a:r>
          </a:p>
          <a:p>
            <a:pPr marL="342900" marR="27432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kern="0" spc="-1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Accordion </a:t>
            </a:r>
            <a:r>
              <a:rPr lang="en-GB" sz="2000" kern="0" spc="-1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widget: A graphical control element comprising a vertically stacked list of items, such as labels or thumbnails. Each item can be "expanded" or "stretched" to reveal the content associated with that item. </a:t>
            </a:r>
            <a:endParaRPr lang="en-US" sz="2000" kern="0" spc="-1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2000" kern="0" dirty="0"/>
          </a:p>
        </p:txBody>
      </p:sp>
    </p:spTree>
    <p:extLst>
      <p:ext uri="{BB962C8B-B14F-4D97-AF65-F5344CB8AC3E}">
        <p14:creationId xmlns:p14="http://schemas.microsoft.com/office/powerpoint/2010/main" val="26521904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C0548-8B7C-493D-8FD7-212D42FAA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code for an HTML file 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BA047C-C9C7-4F99-93F0-21450D625C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&lt;!doctype html&gt;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&lt;html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lang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&lt;head&gt;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&lt;meta charset="utf-8"&gt;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&lt;title&gt;JavaScript and jQuery book&lt;/title&gt;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&lt;/head&gt;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&lt;body&gt;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&lt;h1&gt;JavaScript and jQuery (3rd Edition)&lt;/h1&gt;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="javascript_jquery.jpg" </a:t>
            </a:r>
            <a:b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alt="JavaScript and jQuery Book"&gt;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&lt;p&gt;Today, ... does best.&lt;/p&gt;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&lt;p&gt;Now, ... &lt;a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=""&gt;read more...&lt;/a&gt;&lt;/p&gt;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&lt;/body&gt;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&lt;/html&gt;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6AA19B-69F8-491C-9E12-510329EFF5D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6432D3-D896-4DCC-BEEE-76BE3D723E8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DCEEEA-CFF9-4057-A697-ADDD9401886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28549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23F64-3A54-490B-8553-ED09A63C5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HTML displayed in a web browser </a:t>
            </a:r>
            <a:endParaRPr lang="en-US" dirty="0"/>
          </a:p>
        </p:txBody>
      </p:sp>
      <p:pic>
        <p:nvPicPr>
          <p:cNvPr id="7" name="Content Placeholder 6" descr="See page 14 in book" title="See slide title">
            <a:extLst>
              <a:ext uri="{FF2B5EF4-FFF2-40B4-BE49-F238E27FC236}">
                <a16:creationId xmlns:a16="http://schemas.microsoft.com/office/drawing/2014/main" id="{4561FDB3-E068-4ED1-AD30-041420A90790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143000"/>
            <a:ext cx="6899121" cy="48006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9AB5-FD6F-4FCE-9E88-67306CD073A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AE1A6D-8EC2-4E3C-A1B6-BA35912797E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6F9ACA-5719-4667-A8DD-07C1972C8C9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35044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6935E-59F1-4E9D-B6E8-9F416F24D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link element for a CSS file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C21CAB-19EC-42E7-8BA1-27CE930FA55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&lt;link </a:t>
            </a:r>
            <a:r>
              <a:rPr lang="en-US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rel</a:t>
            </a:r>
            <a:r>
              <a:rPr lang="en-US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="stylesheet" </a:t>
            </a:r>
            <a:r>
              <a:rPr lang="en-US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="book.css"&gt;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992D0F-1F10-4EBD-A403-E5BB26A59B9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46CB01-B126-46FC-89BB-4DB1A24A37A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6B4D97-23AF-452F-B812-59C4A008464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36354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46E78-9509-4517-98F0-F20E27F4E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code for the CSS file named book.css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CB7B5E-3566-4ABA-AEB1-4214B2EC4E8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body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font-family: Arial, Helvetica, sans-serif;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font-size: 100%;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width: 550px;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margin: 0 auto;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padding: 1em;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border: 1px solid navy;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h1 {  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margin: 0;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padding: .25em;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font-size: 200%;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color: navy;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float: left;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margin: 0 1em 1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1em;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margin: 0;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padding-bottom: .5em; }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E4A26-D0E7-40C7-AAFB-DC2FBD73410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AB6C64-4162-47ED-87A2-AA958DF05C5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B7B486-5825-45E2-87EE-8AAD9CD19D1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13677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0D520-5763-4AE4-AB09-3A5F149B0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web page displayed in a web browser</a:t>
            </a:r>
            <a:endParaRPr lang="en-US" dirty="0"/>
          </a:p>
        </p:txBody>
      </p:sp>
      <p:pic>
        <p:nvPicPr>
          <p:cNvPr id="7" name="Content Placeholder 6" descr="See page 16 in book" title="See slide title">
            <a:extLst>
              <a:ext uri="{FF2B5EF4-FFF2-40B4-BE49-F238E27FC236}">
                <a16:creationId xmlns:a16="http://schemas.microsoft.com/office/drawing/2014/main" id="{518E81D3-4319-46E5-B93A-778C82A70844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219200"/>
            <a:ext cx="6304762" cy="3733333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0F52D6-8B08-4CAD-B32B-9CDC66B255D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9EC0B0-A107-4D8E-84DD-6521719F452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326940-6D49-4D89-A987-3D3206C5FD8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36427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0EDD8-29BF-4673-B84B-03D0DD93F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Two websites to become familiar with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DFFE44-9B17-4F71-B726-BDC6843D797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World Wide Web Consortium (W3C): </a:t>
            </a:r>
            <a:b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www.w3.org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Web Hypertext Application Technology Working Group (WHATWG): </a:t>
            </a:r>
            <a:b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pc="-10" dirty="0" smtClean="0">
                <a:latin typeface="Times New Roman" panose="02020603050405020304" pitchFamily="18" charset="0"/>
                <a:ea typeface="Times New Roman" panose="02020603050405020304" pitchFamily="18" charset="0"/>
                <a:hlinkClick r:id="rId2"/>
              </a:rPr>
              <a:t>www.whatwg.org</a:t>
            </a:r>
            <a:endParaRPr lang="en-US" spc="-1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W3School: 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  <a:hlinkClick r:id="rId3"/>
              </a:rPr>
              <a:t>https://www.w3schools.com</a:t>
            </a:r>
            <a:r>
              <a:rPr lang="en-US" spc="-10" dirty="0" smtClean="0">
                <a:latin typeface="Times New Roman" panose="02020603050405020304" pitchFamily="18" charset="0"/>
                <a:ea typeface="Times New Roman" panose="02020603050405020304" pitchFamily="18" charset="0"/>
                <a:hlinkClick r:id="rId3"/>
              </a:rPr>
              <a:t>/</a:t>
            </a:r>
            <a:endParaRPr lang="en-US" spc="-1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endParaRPr lang="en-US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29F362-46FB-4C91-A0E7-582C756F44E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3DB55D-7E21-4076-82FE-0E7C4AFDB18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7D9D91-8564-43A0-901E-7EF65C289FD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7553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F9BEC-39C9-44A5-BE19-96C8F0EEC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Five free text editors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32FDB7-FBC8-43F3-876B-3B1163997EC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b="1" spc="-10" dirty="0" smtClean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Notepad ++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b="1" spc="-10" dirty="0" smtClean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Brackets</a:t>
            </a:r>
            <a:endParaRPr lang="en-US" b="1" spc="-10" dirty="0">
              <a:solidFill>
                <a:srgbClr val="FF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b="1" spc="-1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Atom 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Visual Studio Code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TextMate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F68BB8-E656-4CFB-A32E-D767024B7ED0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48F9C3-9165-4D11-8AD2-46879353661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3E86A3-6053-4F98-B2E4-84914F60D41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63905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 and CSS, 4th Edition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smtClean="0">
              <a:latin typeface="Times New Roman"/>
            </a:endParaRPr>
          </a:p>
          <a:p>
            <a:pPr>
              <a:defRPr/>
            </a:pPr>
            <a:r>
              <a:rPr lang="en-US" smtClean="0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19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429" y="0"/>
            <a:ext cx="7185456" cy="6861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590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36673-E0FF-4531-B77A-9F6AE5CD8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85D711-CC4A-4CC7-A164-BEC1DECE59E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365760" algn="l"/>
              </a:tabLst>
            </a:pPr>
            <a:r>
              <a:rPr lang="en-US" spc="-1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the components of a web application.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Distinguish between the Internet and an intranet.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HTTP requests and responses.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Distinguish between the way a web server processes static web pages and dynamic web pages.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Name the five major web browsers.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use of JavaScript.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Distinguish between HTML and CSS</a:t>
            </a:r>
            <a:r>
              <a:rPr lang="en-US" spc="-1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marL="457200" marR="27432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8"/>
              <a:tabLst>
                <a:tab pos="34290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Explain how you deploy a website on the Internet.</a:t>
            </a:r>
          </a:p>
          <a:p>
            <a:pPr marL="457200" marR="27432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8"/>
              <a:tabLst>
                <a:tab pos="34290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components of an HTTP URL.</a:t>
            </a:r>
          </a:p>
          <a:p>
            <a:pPr marL="457200" marR="27432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8"/>
              <a:tabLst>
                <a:tab pos="34290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these five web development issues: usability, cross-browser compatibility, user accessibility, search engine optimization, and Responsive Web Design</a:t>
            </a:r>
            <a:r>
              <a:rPr lang="en-US" spc="-1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US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3A9FAA-0651-4EC7-B49B-256D52BF1734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182E6A-8DEE-4E1D-9C82-D463F121A4A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AB8ED6-D19C-40A5-A3D3-B04476ACB89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857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05E73-51AA-4E39-9796-CEAC6EEC8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Brackets and its auto-completion feature</a:t>
            </a:r>
            <a:endParaRPr lang="en-US" dirty="0"/>
          </a:p>
        </p:txBody>
      </p:sp>
      <p:pic>
        <p:nvPicPr>
          <p:cNvPr id="7" name="Content Placeholder 6" descr="See page 20 in book" title="See slide title">
            <a:extLst>
              <a:ext uri="{FF2B5EF4-FFF2-40B4-BE49-F238E27FC236}">
                <a16:creationId xmlns:a16="http://schemas.microsoft.com/office/drawing/2014/main" id="{E890AA57-E8DF-4184-B2C5-6160CA9DAF62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143000"/>
            <a:ext cx="6988312" cy="48006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C2EDD-1394-499D-951C-277056CBEDE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93B4D6-C4EA-4AD0-BE7C-CB589A13796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4E5D25-EE69-41F6-8225-5A9C94D75FA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50410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50EEE-A06A-49B4-8A40-25FDED87F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Popular IDEs for web development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454857-4F37-4675-A7C9-A0ED1B94DF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Adobe Dreamweaver CC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Microsoft Visual Studio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WebStorm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Eclipse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NetBeans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Aptana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Studio 3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Cloud9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995194-3614-4CDB-8A5B-119EB3D1C1B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62EA9A-944E-4AA8-B20C-1C2BF9BC6C1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ED3B85-E866-40F5-B2E6-A3992451827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24548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A2777-7623-49C9-B83A-A574DAB5A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Some popular FTP programs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BF30B5-0CD8-40F1-9FE4-956E65FE741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FileZilla	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FTP Voyager	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CuteFTP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Fetch	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DD991A-0667-4BFD-8C9D-BCD0C6171817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5DC50A-2462-406E-B97D-E3AFDEBE6B1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0DE952-EE2D-46DE-ACDA-C0981C25A05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24979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 and CSS, 4th Edition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smtClean="0">
              <a:latin typeface="Times New Roman"/>
            </a:endParaRPr>
          </a:p>
          <a:p>
            <a:pPr>
              <a:defRPr/>
            </a:pPr>
            <a:r>
              <a:rPr lang="en-US" smtClean="0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23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75356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943600" y="4114800"/>
            <a:ext cx="2286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The first page to load must be named index.html</a:t>
            </a:r>
            <a:endParaRPr lang="en-GB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 bwMode="auto">
          <a:xfrm flipH="1" flipV="1">
            <a:off x="5029200" y="3657600"/>
            <a:ext cx="1506071" cy="484094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7451131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components of an HTTP </a:t>
            </a:r>
            <a:r>
              <a:rPr lang="en-US" dirty="0" smtClean="0"/>
              <a:t>URL</a:t>
            </a:r>
            <a:endParaRPr lang="en-US" dirty="0"/>
          </a:p>
        </p:txBody>
      </p:sp>
      <p:pic>
        <p:nvPicPr>
          <p:cNvPr id="9" name="Content Placeholder 8" descr="See page 27 in book" title="See slide title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14399" y="994321"/>
            <a:ext cx="6697509" cy="834479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838200" y="2195201"/>
            <a:ext cx="7391400" cy="457200"/>
          </a:xfrm>
        </p:spPr>
        <p:txBody>
          <a:bodyPr/>
          <a:lstStyle/>
          <a:p>
            <a:r>
              <a:rPr lang="en-US" dirty="0"/>
              <a:t>What happens if you omit parts of a URL</a:t>
            </a:r>
          </a:p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838200" y="2652400"/>
            <a:ext cx="7391400" cy="1756321"/>
          </a:xfrm>
        </p:spPr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If you omit the protocol, the default of http:// will be used.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If you omit the filename, the default document name for the web server will be used.</a:t>
            </a:r>
          </a:p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2018, Mike Murach &amp; Associates, Inc.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 and CSS, 4th Edition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r>
              <a:rPr lang="en-US" smtClean="0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24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7726C006-DE1C-467D-BBCE-0EBD0F2F33CB}"/>
              </a:ext>
            </a:extLst>
          </p:cNvPr>
          <p:cNvSpPr txBox="1">
            <a:spLocks/>
          </p:cNvSpPr>
          <p:nvPr/>
        </p:nvSpPr>
        <p:spPr bwMode="auto">
          <a:xfrm>
            <a:off x="838200" y="4399002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 i="0" baseline="0">
                <a:solidFill>
                  <a:srgbClr val="000099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kern="0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Two ways to access a web page on the Internet</a:t>
            </a:r>
            <a:endParaRPr lang="en-US" kern="0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517B7C30-DAB1-4F0B-91AA-FA58A0FE8E17}"/>
              </a:ext>
            </a:extLst>
          </p:cNvPr>
          <p:cNvSpPr txBox="1">
            <a:spLocks/>
          </p:cNvSpPr>
          <p:nvPr/>
        </p:nvSpPr>
        <p:spPr bwMode="auto">
          <a:xfrm>
            <a:off x="838200" y="4953000"/>
            <a:ext cx="73914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marR="27432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kern="0" spc="-1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Enter the URL of a web page into the browser’s address bar.</a:t>
            </a:r>
          </a:p>
          <a:p>
            <a:pPr marL="342900" marR="27432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kern="0" spc="-1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Click on a link in the current web page to load the next web page.</a:t>
            </a:r>
          </a:p>
          <a:p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20787330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F98B2-BC39-4CB8-BD7D-601BB5EA1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Naming recommendations for folders and files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97EE57-2377-49F1-A668-1D49E1711F3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Create names for folders and files that consist of lowercase letters, numbers, underscores or hyphens, and the period.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Use filenames that clearly indicate what a page contains. This is good for search engine optimization.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38741A-76FD-4D9A-9FB3-78569E7A8B4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CDB645-4A07-42AF-9449-8CD6898651E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574896-B62B-4A70-8875-2165AD3F50B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31780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1A4D2-27BE-4A17-B01F-F35F218FC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view the source code for a web page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7A64F0-1F9A-465F-B698-B6C6D84D3C1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In Chrome, right-click the page and select the View Page Source command. 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In Internet Explorer or Edge, right-click the page and select the View Source command. 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In Chrome or Internet Explorer, the source code is displayed in a new browser tab or a separate window. 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In Edge, the source code is displayed in the Debugger tab of the Developer Tools. 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BAA9AD-C899-4BCC-A871-3E2EE700BB10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062234-8D4B-4521-9A37-F8A710C878E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429BD3-BB45-429B-AF6F-AD93EE94763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462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7E1DA-4680-4EF1-911D-623ADEFD4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view the CSS code in an external CSS file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E776F6-4613-457E-846A-7FA4ECD06EE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In Chrome, click on the link that refers to the CSS file.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In Edge, hold down the Ctrl key and click on the link that refers to the CSS file.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In Internet Explorer, enter the URL for the CSS file in the address bar of your web browser.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DF32FD-5B9B-4B65-B521-FEE966F20DF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25CC7D-AA71-477F-8A47-5F6501E8204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EDA2A8-6C42-4B79-9D68-D38F92194BA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9270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F3EBF-CF18-461F-B186-66C0A49EA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website that is easy to use (Overstock.com)</a:t>
            </a:r>
            <a:endParaRPr lang="en-US" dirty="0"/>
          </a:p>
        </p:txBody>
      </p:sp>
      <p:pic>
        <p:nvPicPr>
          <p:cNvPr id="7" name="Content Placeholder 6" descr="See page 30 in book" title="See slide title">
            <a:extLst>
              <a:ext uri="{FF2B5EF4-FFF2-40B4-BE49-F238E27FC236}">
                <a16:creationId xmlns:a16="http://schemas.microsoft.com/office/drawing/2014/main" id="{8A91AAB7-DFF2-4934-9004-55BF01ED5493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816" y="1143000"/>
            <a:ext cx="7312368" cy="48006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F5A30E-392B-4B47-A99B-A209264E5E70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907DC4-685F-4DCB-9CDA-87FCC05473B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77EAB2-8347-436F-8407-474AF0B3731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30017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4465E-714F-4C1A-B843-83DAF24A0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72934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website users use a web page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F2D8DC-DD01-4BAB-8CE3-0D01B97C891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3962400"/>
            <a:ext cx="7391400" cy="1981200"/>
          </a:xfrm>
        </p:spPr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They scan the page to find what they’re looking for or a link to what they’re looking for, and they don’t like to scroll. If they get frustrated, they leave.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They often click on links and buttons with the hope of finding what they’re looking for, and they frequently click on the Back button when they don’t find it.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412A4B-A90E-4504-978D-9D0F7DCB88A4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DF9084-028B-4DAB-91D9-3C36540BFA8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1C5C9C-5AF5-4D44-99CF-EAFAEC0FB59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29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7441403-E3DB-4073-B3C1-E26F37EDC365}"/>
              </a:ext>
            </a:extLst>
          </p:cNvPr>
          <p:cNvSpPr txBox="1">
            <a:spLocks/>
          </p:cNvSpPr>
          <p:nvPr/>
        </p:nvSpPr>
        <p:spPr bwMode="auto">
          <a:xfrm>
            <a:off x="838200" y="577334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 i="0" baseline="0">
                <a:solidFill>
                  <a:srgbClr val="000099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kern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What website users is usability</a:t>
            </a:r>
            <a:endParaRPr lang="en-US" kern="0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AACF065A-7D1C-476D-BBEA-EDA2621D9122}"/>
              </a:ext>
            </a:extLst>
          </p:cNvPr>
          <p:cNvSpPr txBox="1">
            <a:spLocks/>
          </p:cNvSpPr>
          <p:nvPr/>
        </p:nvSpPr>
        <p:spPr bwMode="auto">
          <a:xfrm>
            <a:off x="838200" y="1066800"/>
            <a:ext cx="7391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n-lt"/>
              </a:defRPr>
            </a:lvl2pPr>
            <a:lvl3pPr marL="9144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</a:defRPr>
            </a:lvl3pPr>
            <a:lvl4pPr marL="13716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4pPr>
            <a:lvl5pPr marL="18288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marR="27432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  <a:tabLst>
                <a:tab pos="347345" algn="l"/>
              </a:tabLst>
            </a:pPr>
            <a:r>
              <a:rPr lang="en-US" kern="0" spc="-1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To find what they’re looking for as quickly and easily as possible</a:t>
            </a:r>
          </a:p>
          <a:p>
            <a:pPr marL="342900" marR="27432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  <a:tabLst>
                <a:tab pos="347345" algn="l"/>
              </a:tabLst>
            </a:pPr>
            <a:r>
              <a:rPr lang="en-US" kern="0" spc="-1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To get information or do a task as quickly and easily as possible</a:t>
            </a:r>
          </a:p>
          <a:p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1172286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D1F29-B44A-4D15-9828-31C8B2B01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components of a web application</a:t>
            </a:r>
            <a:endParaRPr lang="en-US" dirty="0"/>
          </a:p>
        </p:txBody>
      </p:sp>
      <p:pic>
        <p:nvPicPr>
          <p:cNvPr id="9" name="Content Placeholder 8" descr="See page 4 in book" title="See slide title">
            <a:extLst>
              <a:ext uri="{FF2B5EF4-FFF2-40B4-BE49-F238E27FC236}">
                <a16:creationId xmlns:a16="http://schemas.microsoft.com/office/drawing/2014/main" id="{457C145D-145C-4AF8-95B1-8589DF158F47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38784" y="1295400"/>
            <a:ext cx="6190476" cy="3780952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5F8C8F-C176-4069-B671-D09E36D55BE7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37674C-8146-42E9-A63E-84272A66F85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8381EE-6AEB-49CF-8CC4-CBAB82748E7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32090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07079-4211-488B-9401-FD81593C7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Four guidelines for improving usability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BF9720-FEF3-431B-B7B3-520812F9F7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Present as much critical information as possible “above the fold”.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Group related items and limit the number of groups on each page.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Include a header that identifies the site and provides a navigation bar and links to utilities.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Use current navigation conventions, like including a logo that goes to your home page when clicked and a cart icon that goes to your shopping cart when clicked.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67CDB5-923A-4E38-9324-936A8366F5A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EBB26E-E05C-4946-ABC5-C5421EB2FA0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177EA-CDCE-4813-B969-FA88F1FEC80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05731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043C4-95C2-4F0A-86B2-19F521A09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Guidelines for cross-browser compatibility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2B60BE-1893-442F-8050-94D71E6B01C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Test your web pages on all of the major browsers, including older versions of Internet Explorer that are still in common use.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Use the features of HTML5 and CSS3 that are supported by all modern browsers. But use the workarounds so those features will work in older browsers too.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9C28A9-A3D7-496A-8CFA-4FBBDCAFA8B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58CAAA-4847-4BEB-A7DF-2C30F56273F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910A78-4C00-49AC-A3E5-1694EBF526E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32078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F905D-686A-4B3D-AA50-1EDA1B80D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Accessibility laws that you should be aware of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D48223-9323-49DA-93CF-8AEA0977578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The Americans with Disabilities Act (ADA).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Sections 504 and 508 of the federal Rehabilitation Act. 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Section 255 of the Telecommunications Act of 1996.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B81C13-8332-4278-AB9B-53376D9F659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2E8119-B36B-43AB-897F-2815C745B7C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2864F-84D2-40C0-BFC1-CBD20492462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32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7D4745D-FEAA-4142-B8BB-21523AC4E064}"/>
              </a:ext>
            </a:extLst>
          </p:cNvPr>
          <p:cNvSpPr txBox="1">
            <a:spLocks/>
          </p:cNvSpPr>
          <p:nvPr/>
        </p:nvSpPr>
        <p:spPr bwMode="auto">
          <a:xfrm>
            <a:off x="838200" y="2961501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 i="0" baseline="0">
                <a:solidFill>
                  <a:srgbClr val="000099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kern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Types of disabilities</a:t>
            </a:r>
            <a:endParaRPr lang="en-US" kern="0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BFFF7A81-89BF-4704-8218-889D69BB1FBB}"/>
              </a:ext>
            </a:extLst>
          </p:cNvPr>
          <p:cNvSpPr txBox="1">
            <a:spLocks/>
          </p:cNvSpPr>
          <p:nvPr/>
        </p:nvSpPr>
        <p:spPr bwMode="auto">
          <a:xfrm>
            <a:off x="838200" y="3450967"/>
            <a:ext cx="73914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n-lt"/>
              </a:defRPr>
            </a:lvl2pPr>
            <a:lvl3pPr marL="9144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</a:defRPr>
            </a:lvl3pPr>
            <a:lvl4pPr marL="13716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4pPr>
            <a:lvl5pPr marL="18288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marR="27432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kern="0" spc="-1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Visual</a:t>
            </a:r>
          </a:p>
          <a:p>
            <a:pPr marL="342900" marR="27432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kern="0" spc="-1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Hearing</a:t>
            </a:r>
          </a:p>
          <a:p>
            <a:pPr marL="342900" marR="27432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kern="0" spc="-1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Motor</a:t>
            </a:r>
          </a:p>
          <a:p>
            <a:pPr marL="342900" marR="27432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kern="0" spc="-1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Cognitive</a:t>
            </a:r>
          </a:p>
          <a:p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23482118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C35E4-A849-4AF6-A148-931E9C8D0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Murach Books website on different devices</a:t>
            </a:r>
          </a:p>
        </p:txBody>
      </p:sp>
      <p:pic>
        <p:nvPicPr>
          <p:cNvPr id="8" name="Content Placeholder 7" descr="See page 38 in book" title="See slide title">
            <a:extLst>
              <a:ext uri="{FF2B5EF4-FFF2-40B4-BE49-F238E27FC236}">
                <a16:creationId xmlns:a16="http://schemas.microsoft.com/office/drawing/2014/main" id="{9CB8D923-6341-400D-B3BB-6DDF3FEF4A14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193628"/>
            <a:ext cx="6244530" cy="480060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662D34-A5E2-40FF-8114-6F6A5E623F7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9F8727-D9C7-49E1-81D8-FF1C26F724A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5DE101-FEFF-4A09-8C7E-12651BCE232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665209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64E83-DE16-4720-8AED-57026EABB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What is Responsive Web Design?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0ECFB0-67E3-4D19-A9CB-F6091A694F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Responsive Web Design refers to websites that are designed to adapt gracefully to the screen size.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Typically, the overall look-and-feel of a website will remain consistent from one screen size to the next.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Media queries, scalable images, and flexible layouts are the backbone of Responsive Web Design.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B95E99-C94B-4CFB-8FFF-C4C1EE833767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31E51-712F-4364-A7D1-170E087993A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93E4E3-5728-47D5-A5F5-7B6490894FA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0336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D08C8-DBC4-4617-BE33-87D23BC99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architecture of the Internet</a:t>
            </a:r>
            <a:endParaRPr lang="en-US" dirty="0"/>
          </a:p>
        </p:txBody>
      </p:sp>
      <p:pic>
        <p:nvPicPr>
          <p:cNvPr id="7" name="Content Placeholder 6" descr="See page 4 in book" title="See slide title">
            <a:extLst>
              <a:ext uri="{FF2B5EF4-FFF2-40B4-BE49-F238E27FC236}">
                <a16:creationId xmlns:a16="http://schemas.microsoft.com/office/drawing/2014/main" id="{2490B14E-3A13-4318-87D4-CC1D8A24C769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14400" y="1219200"/>
            <a:ext cx="5047619" cy="287619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C5DF8A-93E9-4756-A0C4-7B11ACCACFFF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6A08C6-D9A5-4755-8705-A9EEC29C963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FEAB86-2BFB-4EE2-95D2-3492F927C1C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14400" y="4320269"/>
            <a:ext cx="67728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IXP – Internet exchange point: </a:t>
            </a:r>
            <a:r>
              <a:rPr lang="en-GB" dirty="0" smtClean="0"/>
              <a:t>physical infrastructure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86391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F4D23-C3A4-4D01-8A59-E19A66BCF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static web page </a:t>
            </a:r>
            <a:endParaRPr lang="en-US" dirty="0"/>
          </a:p>
        </p:txBody>
      </p:sp>
      <p:pic>
        <p:nvPicPr>
          <p:cNvPr id="7" name="Content Placeholder 6" descr="See page 6 in book" title="See slide title">
            <a:extLst>
              <a:ext uri="{FF2B5EF4-FFF2-40B4-BE49-F238E27FC236}">
                <a16:creationId xmlns:a16="http://schemas.microsoft.com/office/drawing/2014/main" id="{A5F98B76-907B-4385-BF0D-FEB112A1DEF6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143000"/>
            <a:ext cx="6698960" cy="48006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4D2086-C88F-4046-885D-1ABE9B6FA1B8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CFDDDA-7803-4C2D-8E1C-65A0D42DC13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5BB4CB-D999-4EFC-8BEE-EF2C74C4427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9172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84B43-C463-4B1B-90E9-0EA2400E0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a web server processes a static web page</a:t>
            </a:r>
          </a:p>
        </p:txBody>
      </p:sp>
      <p:pic>
        <p:nvPicPr>
          <p:cNvPr id="7" name="Content Placeholder 6" descr="See page 6 in book" title="See slide title">
            <a:extLst>
              <a:ext uri="{FF2B5EF4-FFF2-40B4-BE49-F238E27FC236}">
                <a16:creationId xmlns:a16="http://schemas.microsoft.com/office/drawing/2014/main" id="{00D09410-4823-41BB-AEB7-EF55FE928E85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772229" y="1315079"/>
            <a:ext cx="5628571" cy="1561905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7AEBED-D572-44DB-B184-FB141EAE422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95F3B6-E8EA-42B0-A97B-5EF36C9F198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6F23F0-6FEC-41AD-B970-A57A126D32F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9451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0AC9B-2B31-466F-B1F2-55C56FFEB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dynamic web page at amazon.com</a:t>
            </a:r>
            <a:endParaRPr lang="en-US" dirty="0"/>
          </a:p>
        </p:txBody>
      </p:sp>
      <p:pic>
        <p:nvPicPr>
          <p:cNvPr id="7" name="Content Placeholder 6" descr="See page 8 in book" title="See slide title">
            <a:extLst>
              <a:ext uri="{FF2B5EF4-FFF2-40B4-BE49-F238E27FC236}">
                <a16:creationId xmlns:a16="http://schemas.microsoft.com/office/drawing/2014/main" id="{C3E75814-F42A-4F5E-9B24-774D1692E81F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536" y="1143000"/>
            <a:ext cx="7284928" cy="48006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881E9C-90B9-44C4-ADAD-07B014FCE15B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9721E-C094-4F05-AEF3-CC486DF03CC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97C5F2-B3E4-4B60-BA10-6241696D0EA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09965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1A74A-F7E6-47A3-A8AE-3EDB33EB0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a web server processes a dynamic web page</a:t>
            </a:r>
            <a:endParaRPr lang="en-US" dirty="0"/>
          </a:p>
        </p:txBody>
      </p:sp>
      <p:pic>
        <p:nvPicPr>
          <p:cNvPr id="7" name="Content Placeholder 6" descr="See page 8 in book" title="See slide title">
            <a:extLst>
              <a:ext uri="{FF2B5EF4-FFF2-40B4-BE49-F238E27FC236}">
                <a16:creationId xmlns:a16="http://schemas.microsoft.com/office/drawing/2014/main" id="{802F656A-7F87-40BE-BCE8-B3108D098157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762000" y="1295400"/>
            <a:ext cx="6361905" cy="1333333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392B26-0D9F-4E9E-8AAE-4A96996DB76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44C6F7-BD4F-4386-B30D-B60FCC91A15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C36E6C-3990-4516-8A19-CC92ADE36B1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8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520BDD2-FF5E-4D90-AB06-63460CDE2B55}"/>
              </a:ext>
            </a:extLst>
          </p:cNvPr>
          <p:cNvSpPr txBox="1">
            <a:spLocks/>
          </p:cNvSpPr>
          <p:nvPr/>
        </p:nvSpPr>
        <p:spPr bwMode="auto">
          <a:xfrm>
            <a:off x="740229" y="3017937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 i="0" baseline="0">
                <a:solidFill>
                  <a:srgbClr val="000099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kern="0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Server-side scripting languages</a:t>
            </a:r>
            <a:endParaRPr lang="en-US" kern="0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B353377E-B555-46C6-8B36-A3F2F1908DE1}"/>
              </a:ext>
            </a:extLst>
          </p:cNvPr>
          <p:cNvSpPr txBox="1">
            <a:spLocks/>
          </p:cNvSpPr>
          <p:nvPr/>
        </p:nvSpPr>
        <p:spPr bwMode="auto">
          <a:xfrm>
            <a:off x="740229" y="3432888"/>
            <a:ext cx="7391400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marR="27432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kern="0" spc="-1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C# and Visual Basic</a:t>
            </a:r>
          </a:p>
          <a:p>
            <a:pPr marL="342900" marR="27432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kern="0" spc="-1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Java</a:t>
            </a:r>
          </a:p>
          <a:p>
            <a:pPr marL="342900" marR="27432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kern="0" spc="-1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PHP</a:t>
            </a:r>
          </a:p>
          <a:p>
            <a:pPr marL="342900" marR="27432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kern="0" spc="-1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Ruby</a:t>
            </a:r>
          </a:p>
          <a:p>
            <a:pPr marL="342900" marR="27432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kern="0" spc="-1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Perl</a:t>
            </a:r>
          </a:p>
          <a:p>
            <a:pPr marL="342900" marR="27432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kern="0" spc="-1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Python</a:t>
            </a:r>
          </a:p>
          <a:p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15250161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D8AC4-7AF0-40E1-9B37-4A8B67DF8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Web browsers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6C46A5-297C-4A30-BCCA-C6AD4CE606C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Chrome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Firefox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Edge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Internet Explorer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Safari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Opera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A5844C-850F-4E50-A1B8-AB6ADD47D6E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37B383-E722-4984-A34B-B0A9A884928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AEDFD6-0A5E-4F50-9CEB-56E582C18AB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4129721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 slides_with_titles_logo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aster slides_with_new_accessibility.potx" id="{21C3E361-5BE6-4E88-ACA0-E3116D98578B}" vid="{FD5C5733-C76A-4305-8050-0436E88AB271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Master slides_with_new_accessibility</Template>
  <TotalTime>212</TotalTime>
  <Words>1846</Words>
  <Application>Microsoft Office PowerPoint</Application>
  <PresentationFormat>On-screen Show (4:3)</PresentationFormat>
  <Paragraphs>288</Paragraphs>
  <Slides>34</Slides>
  <Notes>0</Notes>
  <HiddenSlides>3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Arial</vt:lpstr>
      <vt:lpstr>Arial Narrow</vt:lpstr>
      <vt:lpstr>Comic Sans MS</vt:lpstr>
      <vt:lpstr>Courier New</vt:lpstr>
      <vt:lpstr>Symbol</vt:lpstr>
      <vt:lpstr>Times New Roman</vt:lpstr>
      <vt:lpstr>Master slides_with_titles_logo</vt:lpstr>
      <vt:lpstr>Chapter 1</vt:lpstr>
      <vt:lpstr>Objectives</vt:lpstr>
      <vt:lpstr>The components of a web application</vt:lpstr>
      <vt:lpstr>The architecture of the Internet</vt:lpstr>
      <vt:lpstr>A static web page </vt:lpstr>
      <vt:lpstr>How a web server processes a static web page</vt:lpstr>
      <vt:lpstr>A dynamic web page at amazon.com</vt:lpstr>
      <vt:lpstr>How a web server processes a dynamic web page</vt:lpstr>
      <vt:lpstr>Web browsers</vt:lpstr>
      <vt:lpstr>A web page with image swaps and rollovers</vt:lpstr>
      <vt:lpstr>How JavaScript fits into this architecture</vt:lpstr>
      <vt:lpstr>The code for an HTML file </vt:lpstr>
      <vt:lpstr>The HTML displayed in a web browser </vt:lpstr>
      <vt:lpstr>The link element for a CSS file</vt:lpstr>
      <vt:lpstr>The code for the CSS file named book.css</vt:lpstr>
      <vt:lpstr>The web page displayed in a web browser</vt:lpstr>
      <vt:lpstr>Two websites to become familiar with</vt:lpstr>
      <vt:lpstr>Five free text editors</vt:lpstr>
      <vt:lpstr>PowerPoint Presentation</vt:lpstr>
      <vt:lpstr>Brackets and its auto-completion feature</vt:lpstr>
      <vt:lpstr>Popular IDEs for web development</vt:lpstr>
      <vt:lpstr>Some popular FTP programs</vt:lpstr>
      <vt:lpstr>PowerPoint Presentation</vt:lpstr>
      <vt:lpstr>The components of an HTTP URL</vt:lpstr>
      <vt:lpstr>Naming recommendations for folders and files</vt:lpstr>
      <vt:lpstr>How to view the source code for a web page</vt:lpstr>
      <vt:lpstr>How to view the CSS code in an external CSS file</vt:lpstr>
      <vt:lpstr>A website that is easy to use (Overstock.com)</vt:lpstr>
      <vt:lpstr>How website users use a web page</vt:lpstr>
      <vt:lpstr>Four guidelines for improving usability</vt:lpstr>
      <vt:lpstr>Guidelines for cross-browser compatibility</vt:lpstr>
      <vt:lpstr>Accessibility laws that you should be aware of</vt:lpstr>
      <vt:lpstr>The Murach Books website on different devices</vt:lpstr>
      <vt:lpstr>What is Responsive Web Design?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</dc:title>
  <dc:creator>Samantha Walker</dc:creator>
  <cp:lastModifiedBy>Karol Fitzgerald</cp:lastModifiedBy>
  <cp:revision>25</cp:revision>
  <cp:lastPrinted>2016-01-14T23:03:16Z</cp:lastPrinted>
  <dcterms:created xsi:type="dcterms:W3CDTF">2018-02-26T18:05:07Z</dcterms:created>
  <dcterms:modified xsi:type="dcterms:W3CDTF">2018-09-11T09:12:16Z</dcterms:modified>
</cp:coreProperties>
</file>