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0605-45A3-4C20-BFF8-4F4EEC436006}" type="datetimeFigureOut">
              <a:rPr lang="en-IE" smtClean="0"/>
              <a:t>04/10/2016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8FC-2A85-4D30-A3A3-B68E537313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510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0605-45A3-4C20-BFF8-4F4EEC436006}" type="datetimeFigureOut">
              <a:rPr lang="en-IE" smtClean="0"/>
              <a:t>04/10/2016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8FC-2A85-4D30-A3A3-B68E537313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246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0605-45A3-4C20-BFF8-4F4EEC436006}" type="datetimeFigureOut">
              <a:rPr lang="en-IE" smtClean="0"/>
              <a:t>04/10/2016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8FC-2A85-4D30-A3A3-B68E537313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914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0605-45A3-4C20-BFF8-4F4EEC436006}" type="datetimeFigureOut">
              <a:rPr lang="en-IE" smtClean="0"/>
              <a:t>04/10/2016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8FC-2A85-4D30-A3A3-B68E537313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217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0605-45A3-4C20-BFF8-4F4EEC436006}" type="datetimeFigureOut">
              <a:rPr lang="en-IE" smtClean="0"/>
              <a:t>04/10/2016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8FC-2A85-4D30-A3A3-B68E537313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122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0605-45A3-4C20-BFF8-4F4EEC436006}" type="datetimeFigureOut">
              <a:rPr lang="en-IE" smtClean="0"/>
              <a:t>04/10/2016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8FC-2A85-4D30-A3A3-B68E537313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296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0605-45A3-4C20-BFF8-4F4EEC436006}" type="datetimeFigureOut">
              <a:rPr lang="en-IE" smtClean="0"/>
              <a:t>04/10/2016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8FC-2A85-4D30-A3A3-B68E537313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34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0605-45A3-4C20-BFF8-4F4EEC436006}" type="datetimeFigureOut">
              <a:rPr lang="en-IE" smtClean="0"/>
              <a:t>04/10/2016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8FC-2A85-4D30-A3A3-B68E537313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855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0605-45A3-4C20-BFF8-4F4EEC436006}" type="datetimeFigureOut">
              <a:rPr lang="en-IE" smtClean="0"/>
              <a:t>04/10/2016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8FC-2A85-4D30-A3A3-B68E537313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344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0605-45A3-4C20-BFF8-4F4EEC436006}" type="datetimeFigureOut">
              <a:rPr lang="en-IE" smtClean="0"/>
              <a:t>04/10/2016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8FC-2A85-4D30-A3A3-B68E537313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929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0605-45A3-4C20-BFF8-4F4EEC436006}" type="datetimeFigureOut">
              <a:rPr lang="en-IE" smtClean="0"/>
              <a:t>04/10/2016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78FC-2A85-4D30-A3A3-B68E537313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5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F0605-45A3-4C20-BFF8-4F4EEC436006}" type="datetimeFigureOut">
              <a:rPr lang="en-IE" smtClean="0"/>
              <a:t>04/10/2016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C78FC-2A85-4D30-A3A3-B68E537313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898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w3.org/html5/html-author/charre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Special Symbols in HTML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</a:t>
            </a:r>
            <a:r>
              <a:rPr lang="en-IE" dirty="0" smtClean="0">
                <a:hlinkClick r:id="rId2"/>
              </a:rPr>
              <a:t>dev.w3.org/html5/html-author/charref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9782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857250"/>
            <a:ext cx="6172200" cy="573528"/>
          </a:xfrm>
        </p:spPr>
        <p:txBody>
          <a:bodyPr/>
          <a:lstStyle/>
          <a:p>
            <a:r>
              <a:rPr lang="en-IE" sz="3000" dirty="0"/>
              <a:t>Special Symbols/Characters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2</a:t>
            </a:fld>
            <a:endParaRPr lang="en-I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86000" y="1485390"/>
          <a:ext cx="5094312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945"/>
                <a:gridCol w="4015367"/>
              </a:tblGrid>
              <a:tr h="480060">
                <a:tc>
                  <a:txBody>
                    <a:bodyPr/>
                    <a:lstStyle/>
                    <a:p>
                      <a:r>
                        <a:rPr lang="en-IE" sz="2700" dirty="0" smtClean="0"/>
                        <a:t>Entry</a:t>
                      </a:r>
                      <a:endParaRPr lang="en-IE" sz="27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E" sz="2700" dirty="0" smtClean="0"/>
                        <a:t>Character</a:t>
                      </a:r>
                      <a:endParaRPr lang="en-IE" sz="27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&amp;amp;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</a:t>
                      </a:r>
                    </a:p>
                  </a:txBody>
                  <a:tcPr marL="7144" marR="7144" marT="7144" marB="0" anchor="b"/>
                </a:tc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&amp;lt;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</a:p>
                  </a:txBody>
                  <a:tcPr marL="7144" marR="7144" marT="7144" marB="0" anchor="b"/>
                </a:tc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&amp;gt;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</a:t>
                      </a:r>
                    </a:p>
                  </a:txBody>
                  <a:tcPr marL="7144" marR="7144" marT="7144" marB="0" anchor="b"/>
                </a:tc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&amp;copy;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©</a:t>
                      </a:r>
                    </a:p>
                  </a:txBody>
                  <a:tcPr marL="7144" marR="7144" marT="7144" marB="0" anchor="b"/>
                </a:tc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&amp;reg;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®</a:t>
                      </a:r>
                    </a:p>
                  </a:txBody>
                  <a:tcPr marL="7144" marR="7144" marT="7144" marB="0" anchor="b"/>
                </a:tc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&amp;trade;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™</a:t>
                      </a:r>
                    </a:p>
                  </a:txBody>
                  <a:tcPr marL="7144" marR="7144" marT="7144" marB="0" anchor="b"/>
                </a:tc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&amp;cent;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¢</a:t>
                      </a:r>
                    </a:p>
                  </a:txBody>
                  <a:tcPr marL="7144" marR="7144" marT="7144" marB="0" anchor="b"/>
                </a:tc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&amp;deg;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º</a:t>
                      </a:r>
                    </a:p>
                  </a:txBody>
                  <a:tcPr marL="7144" marR="7144" marT="7144" marB="0" anchor="b"/>
                </a:tc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&amp;plusmn;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±</a:t>
                      </a:r>
                    </a:p>
                  </a:txBody>
                  <a:tcPr marL="7144" marR="7144" marT="7144" marB="0" anchor="b"/>
                </a:tc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&amp;lsquo;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‘ (opening single quote).</a:t>
                      </a:r>
                    </a:p>
                  </a:txBody>
                  <a:tcPr marL="7144" marR="7144" marT="7144" marB="0" anchor="b"/>
                </a:tc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&amp;rsquo;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’ (closing single quote or apostrophe).</a:t>
                      </a:r>
                    </a:p>
                  </a:txBody>
                  <a:tcPr marL="7144" marR="7144" marT="7144" marB="0" anchor="b"/>
                </a:tc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&amp;ldquo;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“ (opening double quote).</a:t>
                      </a:r>
                    </a:p>
                  </a:txBody>
                  <a:tcPr marL="7144" marR="7144" marT="7144" marB="0" anchor="b"/>
                </a:tc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&amp;rdquo;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” (closing double quote).</a:t>
                      </a:r>
                    </a:p>
                  </a:txBody>
                  <a:tcPr marL="7144" marR="7144" marT="7144" marB="0" anchor="b"/>
                </a:tc>
              </a:tr>
              <a:tr h="278130"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&amp;nbsp;</a:t>
                      </a: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non-breaking space. It will always be displayed.</a:t>
                      </a:r>
                    </a:p>
                  </a:txBody>
                  <a:tcPr marL="7144" marR="7144" marT="714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0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Exercise 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Create a web page called symbols.html save this into an appropriate folder</a:t>
            </a:r>
          </a:p>
          <a:p>
            <a:r>
              <a:rPr lang="en-IE" dirty="0" smtClean="0"/>
              <a:t>Using the information in this lecture use the appropriate symbols to create the web page on the following slide</a:t>
            </a:r>
          </a:p>
          <a:p>
            <a:pPr lvl="1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60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551D-FB0B-4E28-9C55-231092081159}" type="slidenum">
              <a:rPr lang="en-IE" smtClean="0"/>
              <a:t>4</a:t>
            </a:fld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46" y="1197986"/>
            <a:ext cx="6480720" cy="44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5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134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Special Symbols in HTML</vt:lpstr>
      <vt:lpstr>Special Symbols/Characters</vt:lpstr>
      <vt:lpstr>Exercise 1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Symbols in HTML</dc:title>
  <dc:creator>Karol Fitzgerald</dc:creator>
  <cp:lastModifiedBy>Karol Fitzgerald</cp:lastModifiedBy>
  <cp:revision>3</cp:revision>
  <dcterms:created xsi:type="dcterms:W3CDTF">2016-10-04T14:10:46Z</dcterms:created>
  <dcterms:modified xsi:type="dcterms:W3CDTF">2016-10-04T14:20:43Z</dcterms:modified>
</cp:coreProperties>
</file>