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1"/>
  </p:notesMasterIdLst>
  <p:sldIdLst>
    <p:sldId id="256" r:id="rId2"/>
    <p:sldId id="257" r:id="rId3"/>
    <p:sldId id="260" r:id="rId4"/>
    <p:sldId id="261" r:id="rId5"/>
    <p:sldId id="262" r:id="rId6"/>
    <p:sldId id="263" r:id="rId7"/>
    <p:sldId id="259" r:id="rId8"/>
    <p:sldId id="264" r:id="rId9"/>
    <p:sldId id="268" r:id="rId10"/>
    <p:sldId id="267" r:id="rId11"/>
    <p:sldId id="266" r:id="rId12"/>
    <p:sldId id="269" r:id="rId13"/>
    <p:sldId id="265" r:id="rId14"/>
    <p:sldId id="277" r:id="rId15"/>
    <p:sldId id="280" r:id="rId16"/>
    <p:sldId id="278" r:id="rId17"/>
    <p:sldId id="281" r:id="rId18"/>
    <p:sldId id="272" r:id="rId19"/>
    <p:sldId id="282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61" autoAdjust="0"/>
    <p:restoredTop sz="94660"/>
  </p:normalViewPr>
  <p:slideViewPr>
    <p:cSldViewPr>
      <p:cViewPr varScale="1">
        <p:scale>
          <a:sx n="69" d="100"/>
          <a:sy n="69" d="100"/>
        </p:scale>
        <p:origin x="4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3E1826-B4E9-42A4-BB8D-5F862E8BEF78}" type="datetimeFigureOut">
              <a:rPr lang="en-IE" smtClean="0"/>
              <a:t>07/10/2019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601E1B-558F-429E-847B-F87E39A7C41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859853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6175" y="687388"/>
            <a:ext cx="4565650" cy="34258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243" y="4343452"/>
            <a:ext cx="5029514" cy="411386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91440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3492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BA5AB-A0D5-49D4-95E6-38261EC9D863}" type="datetime1">
              <a:rPr lang="en-IE" smtClean="0"/>
              <a:t>07/10/2019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C551D-FB0B-4E28-9C55-23109208115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28716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C36FB-D778-42ED-A662-4523488E5554}" type="datetime1">
              <a:rPr lang="en-IE" smtClean="0"/>
              <a:t>07/10/2019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C551D-FB0B-4E28-9C55-23109208115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09034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F4B37-17CF-4A97-A33F-857AF28EBFC9}" type="datetime1">
              <a:rPr lang="en-IE" smtClean="0"/>
              <a:t>07/10/2019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C551D-FB0B-4E28-9C55-23109208115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24857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3007D-C148-4FF0-B634-8608D0149D50}" type="datetime1">
              <a:rPr lang="en-IE" smtClean="0"/>
              <a:t>07/10/2019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C551D-FB0B-4E28-9C55-23109208115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24484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2BEEA-4B57-45DF-92EC-CF554D17E2AF}" type="datetime1">
              <a:rPr lang="en-IE" smtClean="0"/>
              <a:t>07/10/2019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C551D-FB0B-4E28-9C55-23109208115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39923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28404-B527-4C32-8997-481FA9F9AD3E}" type="datetime1">
              <a:rPr lang="en-IE" smtClean="0"/>
              <a:t>07/10/2019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C551D-FB0B-4E28-9C55-23109208115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73516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2A39E-CEC3-4EB8-95A3-39213C2635E3}" type="datetime1">
              <a:rPr lang="en-IE" smtClean="0"/>
              <a:t>07/10/2019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C551D-FB0B-4E28-9C55-23109208115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1507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5EBB6-7C5F-426D-A33B-7917D889D4F6}" type="datetime1">
              <a:rPr lang="en-IE" smtClean="0"/>
              <a:t>07/10/2019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C551D-FB0B-4E28-9C55-23109208115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933921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1E270-7D45-410E-959C-79BBACBF880A}" type="datetime1">
              <a:rPr lang="en-IE" smtClean="0"/>
              <a:t>07/10/2019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C551D-FB0B-4E28-9C55-23109208115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75672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67CA4-B873-4321-8448-C5A0BBF0C43C}" type="datetime1">
              <a:rPr lang="en-IE" smtClean="0"/>
              <a:t>07/10/2019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C551D-FB0B-4E28-9C55-23109208115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147820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545B6-DFCF-4C82-AD3B-D8F48DC1B45A}" type="datetime1">
              <a:rPr lang="en-IE" smtClean="0"/>
              <a:t>07/10/2019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C551D-FB0B-4E28-9C55-23109208115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09309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Comic Sans MS" panose="030F0702030302020204" pitchFamily="66" charset="0"/>
              </a:defRPr>
            </a:lvl1pPr>
          </a:lstStyle>
          <a:p>
            <a:fld id="{C26BD355-6FFD-49FE-BF74-08A6708CDE8F}" type="datetime1">
              <a:rPr lang="en-IE" smtClean="0"/>
              <a:t>07/10/2019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Comic Sans MS" panose="030F0702030302020204" pitchFamily="66" charset="0"/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Comic Sans MS" panose="030F0702030302020204" pitchFamily="66" charset="0"/>
              </a:defRPr>
            </a:lvl1pPr>
          </a:lstStyle>
          <a:p>
            <a:fld id="{6D9C551D-FB0B-4E28-9C55-23109208115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30189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Comic Sans MS" panose="030F0702030302020204" pitchFamily="66" charset="0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Comic Sans MS" panose="030F0702030302020204" pitchFamily="66" charset="0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omic Sans MS" panose="030F0702030302020204" pitchFamily="66" charset="0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Comic Sans MS" panose="030F0702030302020204" pitchFamily="66" charset="0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Comic Sans MS" panose="030F0702030302020204" pitchFamily="66" charset="0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Comic Sans MS" panose="030F0702030302020204" pitchFamily="66" charset="0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developers.whatwg.org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Web Development 1</a:t>
            </a:r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dirty="0" smtClean="0"/>
              <a:t>HTML5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C551D-FB0B-4E28-9C55-231092081159}" type="slidenum">
              <a:rPr lang="en-IE" smtClean="0"/>
              <a:t>1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08364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08" y="5013176"/>
            <a:ext cx="8748464" cy="173710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HEAD Elements: Meta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Another optional element that can be coded inside the HEAD tag</a:t>
            </a:r>
          </a:p>
          <a:p>
            <a:r>
              <a:rPr lang="en-IE" dirty="0" smtClean="0"/>
              <a:t>Attributes of the &lt;meta&gt; tag:</a:t>
            </a:r>
          </a:p>
          <a:p>
            <a:pPr lvl="1"/>
            <a:r>
              <a:rPr lang="en-IE" dirty="0"/>
              <a:t>c</a:t>
            </a:r>
            <a:r>
              <a:rPr lang="en-IE" dirty="0" smtClean="0"/>
              <a:t>harset:	A required tag in HTML5 stat specifies the type of character encoding to be used for the page.  UTF-8 is the encoding that commonly used for the WWW</a:t>
            </a:r>
          </a:p>
          <a:p>
            <a:pPr lvl="1"/>
            <a:r>
              <a:rPr lang="en-IE" dirty="0"/>
              <a:t>n</a:t>
            </a:r>
            <a:r>
              <a:rPr lang="en-IE" dirty="0" smtClean="0"/>
              <a:t>ame:	Specifies the type of metadata being added to the document.  The values “description” and “keywords” can be used to specify content that’s used by some search engines</a:t>
            </a:r>
          </a:p>
          <a:p>
            <a:pPr lvl="1"/>
            <a:r>
              <a:rPr lang="en-IE" dirty="0" smtClean="0"/>
              <a:t>Content:	Specifies the value to be used for the item specified by the name attribute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C551D-FB0B-4E28-9C55-231092081159}" type="slidenum">
              <a:rPr lang="en-IE" smtClean="0"/>
              <a:t>10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01222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SEO Guidelines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/>
              <a:t>Code the description metadata for each page of your web site. </a:t>
            </a:r>
          </a:p>
          <a:p>
            <a:r>
              <a:rPr lang="en-IE" dirty="0"/>
              <a:t>The description metadata should summarize the contents of the page and be unique for each page. </a:t>
            </a:r>
          </a:p>
          <a:p>
            <a:r>
              <a:rPr lang="en-IE" dirty="0"/>
              <a:t>The description metadata can also be longer than the title tag.</a:t>
            </a:r>
          </a:p>
          <a:p>
            <a:r>
              <a:rPr lang="en-IE" dirty="0"/>
              <a:t>When the description is displayed in the search-engine results, it should encourage users to click on your link.</a:t>
            </a:r>
          </a:p>
          <a:p>
            <a:r>
              <a:rPr lang="en-IE" dirty="0"/>
              <a:t>Code the keywords metadata for each page of your web site. </a:t>
            </a:r>
          </a:p>
          <a:p>
            <a:r>
              <a:rPr lang="en-IE" dirty="0"/>
              <a:t>The keywords metadata should consist of no more than 10 keywords or phrases, and it should be unique for each page.</a:t>
            </a:r>
          </a:p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C551D-FB0B-4E28-9C55-231092081159}" type="slidenum">
              <a:rPr lang="en-IE" smtClean="0"/>
              <a:t>11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06047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Headings &amp; Paragraphs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Guidelines:</a:t>
            </a:r>
          </a:p>
          <a:p>
            <a:pPr lvl="1"/>
            <a:r>
              <a:rPr lang="en-IE" dirty="0" smtClean="0"/>
              <a:t>Use </a:t>
            </a:r>
            <a:r>
              <a:rPr lang="en-IE" dirty="0"/>
              <a:t>the heading tags to show the structure and importance of the content on a page.</a:t>
            </a:r>
          </a:p>
          <a:p>
            <a:pPr lvl="1"/>
            <a:r>
              <a:rPr lang="en-IE" dirty="0"/>
              <a:t>Always start with an h1 tag and decrease one level at a time to show subsequent levels of importance.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C551D-FB0B-4E28-9C55-231092081159}" type="slidenum">
              <a:rPr lang="en-IE" smtClean="0"/>
              <a:t>12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07083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100" name="Slide Number Placeholder 3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l">
              <a:defRPr sz="2400">
                <a:solidFill>
                  <a:srgbClr val="003366"/>
                </a:solidFill>
                <a:latin typeface="Arial" pitchFamily="34" charset="0"/>
                <a:ea typeface="MS Gothic" pitchFamily="49" charset="-128"/>
              </a:defRPr>
            </a:lvl1pPr>
            <a:lvl2pPr marL="742950" indent="-285750" algn="l">
              <a:defRPr sz="2400">
                <a:solidFill>
                  <a:srgbClr val="003366"/>
                </a:solidFill>
                <a:latin typeface="Arial" pitchFamily="34" charset="0"/>
                <a:ea typeface="MS Gothic" pitchFamily="49" charset="-128"/>
              </a:defRPr>
            </a:lvl2pPr>
            <a:lvl3pPr marL="1143000" indent="-228600" algn="l">
              <a:defRPr sz="2400">
                <a:solidFill>
                  <a:srgbClr val="003366"/>
                </a:solidFill>
                <a:latin typeface="Arial" pitchFamily="34" charset="0"/>
                <a:ea typeface="MS Gothic" pitchFamily="49" charset="-128"/>
              </a:defRPr>
            </a:lvl3pPr>
            <a:lvl4pPr marL="1600200" indent="-228600" algn="l">
              <a:defRPr sz="2400">
                <a:solidFill>
                  <a:srgbClr val="003366"/>
                </a:solidFill>
                <a:latin typeface="Arial" pitchFamily="34" charset="0"/>
                <a:ea typeface="MS Gothic" pitchFamily="49" charset="-128"/>
              </a:defRPr>
            </a:lvl4pPr>
            <a:lvl5pPr marL="2057400" indent="-228600" algn="l">
              <a:defRPr sz="2400">
                <a:solidFill>
                  <a:srgbClr val="003366"/>
                </a:solidFill>
                <a:latin typeface="Arial" pitchFamily="34" charset="0"/>
                <a:ea typeface="MS Gothic" pitchFamily="49" charset="-128"/>
              </a:defRPr>
            </a:lvl5pPr>
            <a:lvl6pPr marL="2514600" indent="-2286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3366"/>
              </a:buClr>
              <a:buSzPct val="100000"/>
              <a:buFont typeface="Arial" pitchFamily="34" charset="0"/>
              <a:defRPr sz="2400">
                <a:solidFill>
                  <a:srgbClr val="003366"/>
                </a:solidFill>
                <a:latin typeface="Arial" pitchFamily="34" charset="0"/>
                <a:ea typeface="MS Gothic" pitchFamily="49" charset="-128"/>
              </a:defRPr>
            </a:lvl6pPr>
            <a:lvl7pPr marL="2971800" indent="-2286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3366"/>
              </a:buClr>
              <a:buSzPct val="100000"/>
              <a:buFont typeface="Arial" pitchFamily="34" charset="0"/>
              <a:defRPr sz="2400">
                <a:solidFill>
                  <a:srgbClr val="003366"/>
                </a:solidFill>
                <a:latin typeface="Arial" pitchFamily="34" charset="0"/>
                <a:ea typeface="MS Gothic" pitchFamily="49" charset="-128"/>
              </a:defRPr>
            </a:lvl7pPr>
            <a:lvl8pPr marL="3429000" indent="-2286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3366"/>
              </a:buClr>
              <a:buSzPct val="100000"/>
              <a:buFont typeface="Arial" pitchFamily="34" charset="0"/>
              <a:defRPr sz="2400">
                <a:solidFill>
                  <a:srgbClr val="003366"/>
                </a:solidFill>
                <a:latin typeface="Arial" pitchFamily="34" charset="0"/>
                <a:ea typeface="MS Gothic" pitchFamily="49" charset="-128"/>
              </a:defRPr>
            </a:lvl8pPr>
            <a:lvl9pPr marL="3886200" indent="-2286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3366"/>
              </a:buClr>
              <a:buSzPct val="100000"/>
              <a:buFont typeface="Arial" pitchFamily="34" charset="0"/>
              <a:defRPr sz="2400">
                <a:solidFill>
                  <a:srgbClr val="003366"/>
                </a:solidFill>
                <a:latin typeface="Arial" pitchFamily="34" charset="0"/>
                <a:ea typeface="MS Gothic" pitchFamily="49" charset="-128"/>
              </a:defRPr>
            </a:lvl9pPr>
          </a:lstStyle>
          <a:p>
            <a:pPr defTabSz="914400" eaLnBrk="0" hangingPunct="0">
              <a:lnSpc>
                <a:spcPct val="100000"/>
              </a:lnSpc>
              <a:buClrTx/>
              <a:buSzTx/>
              <a:buFontTx/>
              <a:buNone/>
            </a:pPr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  <a:p>
            <a:pPr algn="r" defTabSz="914400" ea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lang="en-US" sz="900">
                <a:solidFill>
                  <a:schemeClr val="tx1"/>
                </a:solidFill>
                <a:latin typeface="Arial Narrow" pitchFamily="34" charset="0"/>
              </a:rPr>
              <a:t>Slide </a:t>
            </a:r>
            <a:fld id="{FCD79F13-3D5B-48C3-9CC9-A3B7D687C2AA}" type="slidenum">
              <a:rPr lang="en-US" sz="900">
                <a:solidFill>
                  <a:schemeClr val="tx1"/>
                </a:solidFill>
                <a:latin typeface="Arial Narrow" pitchFamily="34" charset="0"/>
              </a:rPr>
              <a:pPr algn="r" defTabSz="914400" eaLnBrk="0" hangingPunct="0">
                <a:lnSpc>
                  <a:spcPct val="100000"/>
                </a:lnSpc>
                <a:buClrTx/>
                <a:buSzTx/>
                <a:buFontTx/>
                <a:buNone/>
              </a:pPr>
              <a:t>13</a:t>
            </a:fld>
            <a:endParaRPr lang="en-US" sz="90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sz="4800" dirty="0" smtClean="0"/>
              <a:t>HTML5  Semantic Elements (Structure)</a:t>
            </a:r>
            <a:endParaRPr lang="en-IE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55365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h</a:t>
            </a:r>
            <a:r>
              <a:rPr lang="en-US" dirty="0" smtClean="0"/>
              <a:t>eader: 	The header for the page</a:t>
            </a:r>
          </a:p>
          <a:p>
            <a:endParaRPr lang="en-IE" dirty="0"/>
          </a:p>
          <a:p>
            <a:r>
              <a:rPr lang="en-US" dirty="0"/>
              <a:t>s</a:t>
            </a:r>
            <a:r>
              <a:rPr lang="en-US" dirty="0" smtClean="0"/>
              <a:t>ection: 	A generic section of a document that doesn’t indicate the type of content</a:t>
            </a:r>
          </a:p>
          <a:p>
            <a:endParaRPr lang="en-IE" dirty="0"/>
          </a:p>
          <a:p>
            <a:r>
              <a:rPr lang="en-US" dirty="0"/>
              <a:t>a</a:t>
            </a:r>
            <a:r>
              <a:rPr lang="en-US" dirty="0" smtClean="0"/>
              <a:t>rticle: 	A composition like an article in the paper</a:t>
            </a:r>
          </a:p>
          <a:p>
            <a:endParaRPr lang="en-IE" dirty="0"/>
          </a:p>
          <a:p>
            <a:r>
              <a:rPr lang="en-US" dirty="0" err="1"/>
              <a:t>n</a:t>
            </a:r>
            <a:r>
              <a:rPr lang="en-US" dirty="0" err="1" smtClean="0"/>
              <a:t>av</a:t>
            </a:r>
            <a:r>
              <a:rPr lang="en-US" dirty="0" smtClean="0"/>
              <a:t>: 	A section of a page that contains links to other pages or placeholders/anchors </a:t>
            </a:r>
          </a:p>
          <a:p>
            <a:endParaRPr lang="en-IE" dirty="0" smtClean="0"/>
          </a:p>
          <a:p>
            <a:r>
              <a:rPr lang="en-US" dirty="0" smtClean="0"/>
              <a:t>aside: 	</a:t>
            </a:r>
            <a:r>
              <a:rPr lang="en-IE" dirty="0" smtClean="0"/>
              <a:t>A section of a page like a slide bar that is related to the content that’s near it</a:t>
            </a:r>
          </a:p>
          <a:p>
            <a:endParaRPr lang="en-IE" dirty="0"/>
          </a:p>
          <a:p>
            <a:r>
              <a:rPr lang="en-IE" dirty="0" smtClean="0"/>
              <a:t>footer: 	The footer of the page</a:t>
            </a:r>
            <a:endParaRPr lang="en-IE" dirty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073094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5" y="116632"/>
            <a:ext cx="8162227" cy="678322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C551D-FB0B-4E28-9C55-231092081159}" type="slidenum">
              <a:rPr lang="en-IE" smtClean="0"/>
              <a:t>14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66098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C551D-FB0B-4E28-9C55-231092081159}" type="slidenum">
              <a:rPr lang="en-IE" smtClean="0"/>
              <a:t>15</a:t>
            </a:fld>
            <a:endParaRPr lang="en-IE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43" y="692695"/>
            <a:ext cx="9102514" cy="5472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741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C551D-FB0B-4E28-9C55-231092081159}" type="slidenum">
              <a:rPr lang="en-IE" smtClean="0"/>
              <a:t>16</a:t>
            </a:fld>
            <a:endParaRPr lang="en-IE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404664"/>
            <a:ext cx="8568952" cy="5851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619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C551D-FB0B-4E28-9C55-231092081159}" type="slidenum">
              <a:rPr lang="en-IE" smtClean="0"/>
              <a:t>17</a:t>
            </a:fld>
            <a:endParaRPr lang="en-IE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2489" y="5179889"/>
            <a:ext cx="6372225" cy="13716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213875"/>
            <a:ext cx="7272808" cy="4966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317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HTML5 &amp; CSS3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A lot more can be accomplished with CSS3 in the coming weeks</a:t>
            </a:r>
          </a:p>
          <a:p>
            <a:r>
              <a:rPr lang="en-IE" dirty="0" smtClean="0"/>
              <a:t>You must get to terms with the tags covered to date </a:t>
            </a:r>
          </a:p>
          <a:p>
            <a:r>
              <a:rPr lang="en-IE" dirty="0" smtClean="0"/>
              <a:t>Additional attributes will be discussed with CSS3</a:t>
            </a:r>
          </a:p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C551D-FB0B-4E28-9C55-231092081159}" type="slidenum">
              <a:rPr lang="en-IE" smtClean="0"/>
              <a:t>18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194200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Exercise 2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Using the semantic elements, create a new template website of your own design.</a:t>
            </a:r>
          </a:p>
          <a:p>
            <a:r>
              <a:rPr lang="en-IE" dirty="0" smtClean="0"/>
              <a:t>Use your own images, or images available on the internet</a:t>
            </a:r>
          </a:p>
          <a:p>
            <a:r>
              <a:rPr lang="en-IE" dirty="0" smtClean="0"/>
              <a:t>Save the template </a:t>
            </a:r>
            <a:r>
              <a:rPr lang="en-IE" smtClean="0"/>
              <a:t>as Template2.html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C551D-FB0B-4E28-9C55-231092081159}" type="slidenum">
              <a:rPr lang="en-IE" smtClean="0"/>
              <a:t>19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22540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HTML5</a:t>
            </a:r>
            <a:endParaRPr lang="en-IE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637111"/>
          </a:xfrm>
        </p:spPr>
        <p:txBody>
          <a:bodyPr>
            <a:normAutofit/>
          </a:bodyPr>
          <a:lstStyle/>
          <a:p>
            <a:r>
              <a:rPr lang="en-IE" dirty="0"/>
              <a:t>The term HTML5 covers a family of web technologies currently being specified by the </a:t>
            </a:r>
            <a:r>
              <a:rPr lang="en-IE" dirty="0" smtClean="0"/>
              <a:t>W3C </a:t>
            </a:r>
            <a:r>
              <a:rPr lang="en-IE" dirty="0"/>
              <a:t>and being used in </a:t>
            </a:r>
            <a:r>
              <a:rPr lang="en-IE" dirty="0" smtClean="0"/>
              <a:t>various </a:t>
            </a:r>
            <a:r>
              <a:rPr lang="en-IE" dirty="0"/>
              <a:t>stages by browsers vendors</a:t>
            </a:r>
          </a:p>
          <a:p>
            <a:r>
              <a:rPr lang="en-IE" dirty="0"/>
              <a:t>What is commonly </a:t>
            </a:r>
            <a:r>
              <a:rPr lang="en-IE" dirty="0" smtClean="0"/>
              <a:t>referred </a:t>
            </a:r>
            <a:r>
              <a:rPr lang="en-IE" dirty="0"/>
              <a:t>to as HTML5 is often a combination of HTML5 </a:t>
            </a:r>
            <a:r>
              <a:rPr lang="en-IE" dirty="0" err="1"/>
              <a:t>markup</a:t>
            </a:r>
            <a:r>
              <a:rPr lang="en-IE" dirty="0"/>
              <a:t>/features, CSS3 style and JavaScript </a:t>
            </a:r>
          </a:p>
          <a:p>
            <a:r>
              <a:rPr lang="en-IE" dirty="0" smtClean="0"/>
              <a:t>Understanding the difference is important for a technical audiences and less so for non-technical audience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C551D-FB0B-4E28-9C55-231092081159}" type="slidenum">
              <a:rPr lang="en-IE" smtClean="0"/>
              <a:t>2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74218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HTML5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The HTML5 core is a specification that includes documentation of the elements used to build web pages as well as additional technologies such as Offline storage and Drag and Drop</a:t>
            </a:r>
          </a:p>
          <a:p>
            <a:pPr lvl="1"/>
            <a:r>
              <a:rPr lang="en-IE" dirty="0" smtClean="0"/>
              <a:t>A user friendly version of this specification is located at:</a:t>
            </a:r>
          </a:p>
          <a:p>
            <a:pPr lvl="2"/>
            <a:r>
              <a:rPr lang="en-IE" dirty="0" smtClean="0">
                <a:hlinkClick r:id="rId2"/>
              </a:rPr>
              <a:t>http://developers.whatwg.org</a:t>
            </a:r>
            <a:endParaRPr lang="en-IE" dirty="0"/>
          </a:p>
          <a:p>
            <a:r>
              <a:rPr lang="en-IE" dirty="0" smtClean="0"/>
              <a:t>The HTML5 family includes the core plus associated technologies such as Canvas, </a:t>
            </a:r>
            <a:r>
              <a:rPr lang="en-IE" dirty="0" err="1" smtClean="0"/>
              <a:t>Geolocation</a:t>
            </a:r>
            <a:r>
              <a:rPr lang="en-IE" dirty="0" smtClean="0"/>
              <a:t>, CSS3 among others</a:t>
            </a:r>
          </a:p>
          <a:p>
            <a:r>
              <a:rPr lang="en-IE" dirty="0" smtClean="0"/>
              <a:t>The current foundation of the web is largely based on versions of HTML, CSS &amp; JavaScript, with some exceptions, these have not been updated since 2000 and limit what can be accomplished easily by designers and developers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C551D-FB0B-4E28-9C55-231092081159}" type="slidenum">
              <a:rPr lang="en-IE" smtClean="0"/>
              <a:t>3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68349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HTML5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/>
              <a:t>HTML5 </a:t>
            </a:r>
            <a:r>
              <a:rPr lang="en-IE" dirty="0" smtClean="0"/>
              <a:t>provides </a:t>
            </a:r>
            <a:r>
              <a:rPr lang="en-IE" dirty="0"/>
              <a:t>a foundation that is better suited for web applications and for creating optimized  websites for both desktop and mobile devices</a:t>
            </a:r>
          </a:p>
          <a:p>
            <a:r>
              <a:rPr lang="en-IE" dirty="0"/>
              <a:t>HTML5 accomplished this through a combination of improved syntax and other new features</a:t>
            </a:r>
          </a:p>
          <a:p>
            <a:r>
              <a:rPr lang="en-IE" dirty="0" smtClean="0"/>
              <a:t>HTML5 provides support for multimedia without the need for:</a:t>
            </a:r>
          </a:p>
          <a:p>
            <a:pPr lvl="1"/>
            <a:r>
              <a:rPr lang="en-IE" dirty="0" smtClean="0"/>
              <a:t>a browser plug-in, </a:t>
            </a:r>
          </a:p>
          <a:p>
            <a:pPr lvl="1"/>
            <a:r>
              <a:rPr lang="en-IE" dirty="0" smtClean="0"/>
              <a:t>offline data storage, </a:t>
            </a:r>
          </a:p>
          <a:p>
            <a:pPr lvl="1"/>
            <a:r>
              <a:rPr lang="en-IE" dirty="0" smtClean="0"/>
              <a:t>a native graphical format (Canvas),</a:t>
            </a:r>
          </a:p>
          <a:p>
            <a:pPr lvl="1"/>
            <a:r>
              <a:rPr lang="en-IE" dirty="0" smtClean="0"/>
              <a:t> updated capabilities for web forms and much more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C551D-FB0B-4E28-9C55-231092081159}" type="slidenum">
              <a:rPr lang="en-IE" smtClean="0"/>
              <a:t>4</a:t>
            </a:fld>
            <a:endParaRPr lang="en-IE"/>
          </a:p>
        </p:txBody>
      </p:sp>
      <p:sp>
        <p:nvSpPr>
          <p:cNvPr id="6" name="Explosion 1 5"/>
          <p:cNvSpPr/>
          <p:nvPr/>
        </p:nvSpPr>
        <p:spPr>
          <a:xfrm>
            <a:off x="6372200" y="5497340"/>
            <a:ext cx="2016224" cy="1224136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Steve Jobs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806527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HTML5 Syntax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The rules for HTML5 are less strict than either HTML4.0 or XHTML 1.0</a:t>
            </a:r>
          </a:p>
          <a:p>
            <a:pPr lvl="1"/>
            <a:r>
              <a:rPr lang="en-IE" dirty="0" smtClean="0"/>
              <a:t>HTML5 is NOT case sensitive: Upper and lower case tags are allowed, the page will still validate however it is good programming practices to go with either upper or lower case</a:t>
            </a:r>
          </a:p>
          <a:p>
            <a:r>
              <a:rPr lang="en-IE" dirty="0" smtClean="0"/>
              <a:t>The closing tags for elements are not always required.  </a:t>
            </a:r>
          </a:p>
          <a:p>
            <a:pPr lvl="1"/>
            <a:r>
              <a:rPr lang="en-IE" dirty="0" smtClean="0"/>
              <a:t>ALWAYS CLOSE YOUR TAGS</a:t>
            </a:r>
          </a:p>
          <a:p>
            <a:r>
              <a:rPr lang="en-IE" dirty="0" smtClean="0"/>
              <a:t>Attribute quotes are optional:</a:t>
            </a:r>
          </a:p>
          <a:p>
            <a:pPr lvl="1"/>
            <a:r>
              <a:rPr lang="en-IE" dirty="0" smtClean="0"/>
              <a:t>&lt;</a:t>
            </a:r>
            <a:r>
              <a:rPr lang="en-IE" dirty="0" err="1" smtClean="0"/>
              <a:t>img</a:t>
            </a:r>
            <a:r>
              <a:rPr lang="en-IE" dirty="0" smtClean="0"/>
              <a:t> </a:t>
            </a:r>
            <a:r>
              <a:rPr lang="en-IE" dirty="0" err="1" smtClean="0"/>
              <a:t>src</a:t>
            </a:r>
            <a:r>
              <a:rPr lang="en-IE" dirty="0" smtClean="0"/>
              <a:t> = AIT-Logo.png alt = ait home page&gt;</a:t>
            </a:r>
          </a:p>
          <a:p>
            <a:pPr lvl="1"/>
            <a:r>
              <a:rPr lang="en-IE" dirty="0"/>
              <a:t>&lt;</a:t>
            </a:r>
            <a:r>
              <a:rPr lang="en-IE" dirty="0" err="1"/>
              <a:t>img</a:t>
            </a:r>
            <a:r>
              <a:rPr lang="en-IE" dirty="0"/>
              <a:t> </a:t>
            </a:r>
            <a:r>
              <a:rPr lang="en-IE" dirty="0" err="1"/>
              <a:t>src</a:t>
            </a:r>
            <a:r>
              <a:rPr lang="en-IE" dirty="0"/>
              <a:t> = </a:t>
            </a:r>
            <a:r>
              <a:rPr lang="en-IE" dirty="0" smtClean="0"/>
              <a:t>“AIT-Logo.png” </a:t>
            </a:r>
            <a:r>
              <a:rPr lang="en-IE" dirty="0"/>
              <a:t>alt = </a:t>
            </a:r>
            <a:r>
              <a:rPr lang="en-IE" dirty="0" smtClean="0"/>
              <a:t>“ait </a:t>
            </a:r>
            <a:r>
              <a:rPr lang="en-IE" dirty="0"/>
              <a:t>home </a:t>
            </a:r>
            <a:r>
              <a:rPr lang="en-IE" dirty="0" smtClean="0"/>
              <a:t>page”&gt;</a:t>
            </a:r>
          </a:p>
          <a:p>
            <a:r>
              <a:rPr lang="en-IE" dirty="0" smtClean="0"/>
              <a:t>One result of these rules is that HTML5 documents are backward compatible with older browsers</a:t>
            </a:r>
          </a:p>
          <a:p>
            <a:r>
              <a:rPr lang="en-IE" dirty="0" smtClean="0"/>
              <a:t>However inconsistency in your code will lead to errors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C551D-FB0B-4E28-9C55-231092081159}" type="slidenum">
              <a:rPr lang="en-IE" smtClean="0"/>
              <a:t>5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39660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HTML5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E" dirty="0" smtClean="0"/>
              <a:t>The DOCTYPE for HTML5:</a:t>
            </a:r>
          </a:p>
          <a:p>
            <a:pPr lvl="1"/>
            <a:r>
              <a:rPr lang="en-IE" dirty="0" smtClean="0"/>
              <a:t>&lt;!DOCTYPE html&gt;</a:t>
            </a:r>
          </a:p>
          <a:p>
            <a:r>
              <a:rPr lang="en-IE" dirty="0" smtClean="0"/>
              <a:t>HTML5 contains the majority of tags found in both HTML4.0 and XHTML1.0</a:t>
            </a:r>
          </a:p>
          <a:p>
            <a:pPr lvl="1"/>
            <a:r>
              <a:rPr lang="en-IE" dirty="0" smtClean="0"/>
              <a:t>The most notable new elements are categorized as section elements</a:t>
            </a:r>
          </a:p>
          <a:p>
            <a:r>
              <a:rPr lang="en-IE" dirty="0" smtClean="0"/>
              <a:t>The W3C explains section content as “….defining the scope of headings and footers.”</a:t>
            </a:r>
          </a:p>
          <a:p>
            <a:pPr lvl="1"/>
            <a:r>
              <a:rPr lang="en-IE" dirty="0" smtClean="0"/>
              <a:t>The four new elements in this category are </a:t>
            </a:r>
          </a:p>
          <a:p>
            <a:pPr lvl="2"/>
            <a:r>
              <a:rPr lang="en-IE" dirty="0" smtClean="0"/>
              <a:t>&lt;article&gt;</a:t>
            </a:r>
          </a:p>
          <a:p>
            <a:pPr lvl="2"/>
            <a:r>
              <a:rPr lang="en-IE" dirty="0" smtClean="0"/>
              <a:t>&lt;aside&gt;</a:t>
            </a:r>
          </a:p>
          <a:p>
            <a:pPr lvl="2"/>
            <a:r>
              <a:rPr lang="en-IE" dirty="0" smtClean="0"/>
              <a:t>&lt;</a:t>
            </a:r>
            <a:r>
              <a:rPr lang="en-IE" dirty="0" err="1" smtClean="0"/>
              <a:t>nav</a:t>
            </a:r>
            <a:r>
              <a:rPr lang="en-IE" dirty="0" smtClean="0"/>
              <a:t>&gt;</a:t>
            </a:r>
          </a:p>
          <a:p>
            <a:pPr lvl="2"/>
            <a:r>
              <a:rPr lang="en-IE" dirty="0" smtClean="0"/>
              <a:t>&lt;section&gt;</a:t>
            </a:r>
          </a:p>
          <a:p>
            <a:r>
              <a:rPr lang="en-IE" dirty="0" smtClean="0"/>
              <a:t>The &lt;header&gt; and &lt;footer&gt; elements are also new, but are technically considered Flow content, not Sectioning content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C551D-FB0B-4E28-9C55-231092081159}" type="slidenum">
              <a:rPr lang="en-IE" smtClean="0"/>
              <a:t>6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97837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C551D-FB0B-4E28-9C55-231092081159}" type="slidenum">
              <a:rPr lang="en-IE" smtClean="0"/>
              <a:t>7</a:t>
            </a:fld>
            <a:endParaRPr lang="en-IE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8985310"/>
              </p:ext>
            </p:extLst>
          </p:nvPr>
        </p:nvGraphicFramePr>
        <p:xfrm>
          <a:off x="611188" y="1268760"/>
          <a:ext cx="8302625" cy="3889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5" name="Document" r:id="rId3" imgW="7303899" imgH="3420484" progId="Word.Document.8">
                  <p:embed/>
                </p:oleObj>
              </mc:Choice>
              <mc:Fallback>
                <p:oleObj name="Document" r:id="rId3" imgW="7303899" imgH="3420484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1268760"/>
                        <a:ext cx="8302625" cy="3889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47920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HEAD Elements: Title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Contains information about the web page rather than the content on the page</a:t>
            </a:r>
          </a:p>
          <a:p>
            <a:r>
              <a:rPr lang="en-IE" dirty="0" smtClean="0"/>
              <a:t>The &lt;title&gt; tag is used by search engines for search engine optimization</a:t>
            </a:r>
          </a:p>
          <a:p>
            <a:r>
              <a:rPr lang="en-IE" dirty="0" smtClean="0"/>
              <a:t>SEO Guidelines (Search Engine Optimizer)</a:t>
            </a:r>
          </a:p>
          <a:p>
            <a:pPr lvl="1"/>
            <a:r>
              <a:rPr lang="en-IE" dirty="0" smtClean="0"/>
              <a:t>Always </a:t>
            </a:r>
            <a:r>
              <a:rPr lang="en-IE" dirty="0"/>
              <a:t>code a title tag in the head section.</a:t>
            </a:r>
          </a:p>
          <a:p>
            <a:pPr lvl="1"/>
            <a:r>
              <a:rPr lang="en-IE" dirty="0" smtClean="0"/>
              <a:t>The </a:t>
            </a:r>
            <a:r>
              <a:rPr lang="en-IE" dirty="0"/>
              <a:t>title should accurately describe the page’s content.</a:t>
            </a:r>
          </a:p>
          <a:p>
            <a:pPr lvl="1"/>
            <a:r>
              <a:rPr lang="en-IE" dirty="0" smtClean="0"/>
              <a:t>The </a:t>
            </a:r>
            <a:r>
              <a:rPr lang="en-IE" dirty="0"/>
              <a:t>title should include the one or two keywords that you want the page ranked for.</a:t>
            </a:r>
          </a:p>
          <a:p>
            <a:pPr lvl="1"/>
            <a:r>
              <a:rPr lang="en-IE" dirty="0" smtClean="0"/>
              <a:t>The </a:t>
            </a:r>
            <a:r>
              <a:rPr lang="en-IE" dirty="0"/>
              <a:t>title should be interesting enough to entice the reader to click on it when it’s shown in the search results for a search engine.</a:t>
            </a:r>
          </a:p>
          <a:p>
            <a:pPr lvl="1"/>
            <a:r>
              <a:rPr lang="en-IE" dirty="0" smtClean="0"/>
              <a:t>The </a:t>
            </a:r>
            <a:r>
              <a:rPr lang="en-IE" dirty="0"/>
              <a:t>title should be unique for each page in your web site.</a:t>
            </a:r>
          </a:p>
          <a:p>
            <a:pPr lvl="1"/>
            <a:r>
              <a:rPr lang="en-IE" dirty="0" smtClean="0"/>
              <a:t>Limit </a:t>
            </a:r>
            <a:r>
              <a:rPr lang="en-IE" dirty="0"/>
              <a:t>the length of your titles to around 65 characters because most search engines don’t display more than that in their results</a:t>
            </a:r>
            <a:r>
              <a:rPr lang="en-IE" dirty="0" smtClean="0"/>
              <a:t>.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C551D-FB0B-4E28-9C55-231092081159}" type="slidenum">
              <a:rPr lang="en-IE" smtClean="0"/>
              <a:t>8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060572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Title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1825625"/>
            <a:ext cx="892899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E" sz="1600" dirty="0"/>
              <a:t>&lt;html </a:t>
            </a:r>
            <a:r>
              <a:rPr lang="en-IE" sz="1600" b="1" dirty="0" err="1">
                <a:solidFill>
                  <a:srgbClr val="FF0000"/>
                </a:solidFill>
              </a:rPr>
              <a:t>lang</a:t>
            </a:r>
            <a:r>
              <a:rPr lang="en-IE" sz="1600" b="1" dirty="0">
                <a:solidFill>
                  <a:srgbClr val="FF0000"/>
                </a:solidFill>
              </a:rPr>
              <a:t>=“en”</a:t>
            </a:r>
            <a:r>
              <a:rPr lang="en-IE" sz="1600" dirty="0"/>
              <a:t>&gt;</a:t>
            </a:r>
          </a:p>
          <a:p>
            <a:pPr marL="0" indent="0">
              <a:buNone/>
            </a:pPr>
            <a:r>
              <a:rPr lang="en-IE" sz="1600" dirty="0" smtClean="0"/>
              <a:t>     &lt;</a:t>
            </a:r>
            <a:r>
              <a:rPr lang="en-IE" sz="1600" dirty="0"/>
              <a:t>head</a:t>
            </a:r>
          </a:p>
          <a:p>
            <a:pPr marL="0" indent="0">
              <a:buNone/>
            </a:pPr>
            <a:r>
              <a:rPr lang="en-IE" sz="1600" dirty="0" smtClean="0"/>
              <a:t>          &lt;</a:t>
            </a:r>
            <a:r>
              <a:rPr lang="en-IE" sz="1600" dirty="0" smtClean="0"/>
              <a:t>title&gt;Alaskan Malamute&lt;/</a:t>
            </a:r>
            <a:r>
              <a:rPr lang="en-IE" sz="1600" dirty="0"/>
              <a:t>title&gt;</a:t>
            </a:r>
          </a:p>
          <a:p>
            <a:pPr marL="0" indent="0">
              <a:buNone/>
            </a:pPr>
            <a:r>
              <a:rPr lang="en-IE" sz="1600" dirty="0" smtClean="0"/>
              <a:t>          </a:t>
            </a:r>
            <a:r>
              <a:rPr lang="en-GB" sz="1600" b="1" dirty="0" smtClean="0">
                <a:solidFill>
                  <a:srgbClr val="FF0000"/>
                </a:solidFill>
              </a:rPr>
              <a:t>&lt;</a:t>
            </a:r>
            <a:r>
              <a:rPr lang="en-GB" sz="1600" b="1" dirty="0">
                <a:solidFill>
                  <a:srgbClr val="FF0000"/>
                </a:solidFill>
              </a:rPr>
              <a:t>link </a:t>
            </a:r>
            <a:r>
              <a:rPr lang="en-GB" sz="1600" b="1" dirty="0" err="1">
                <a:solidFill>
                  <a:srgbClr val="FF0000"/>
                </a:solidFill>
              </a:rPr>
              <a:t>rel</a:t>
            </a:r>
            <a:r>
              <a:rPr lang="en-GB" sz="1600" b="1" dirty="0">
                <a:solidFill>
                  <a:srgbClr val="FF0000"/>
                </a:solidFill>
              </a:rPr>
              <a:t>="icon" </a:t>
            </a:r>
            <a:r>
              <a:rPr lang="en-GB" sz="1600" b="1" dirty="0" err="1">
                <a:solidFill>
                  <a:srgbClr val="FF0000"/>
                </a:solidFill>
              </a:rPr>
              <a:t>href</a:t>
            </a:r>
            <a:r>
              <a:rPr lang="en-GB" sz="1600" b="1" dirty="0">
                <a:solidFill>
                  <a:srgbClr val="FF0000"/>
                </a:solidFill>
              </a:rPr>
              <a:t>="images/Missy.jpg" type="image/jpg" sizes="32x32"&gt;</a:t>
            </a:r>
          </a:p>
          <a:p>
            <a:pPr marL="0" indent="0">
              <a:buNone/>
            </a:pPr>
            <a:r>
              <a:rPr lang="en-IE" sz="1600" dirty="0" smtClean="0"/>
              <a:t>     &lt;/</a:t>
            </a:r>
            <a:r>
              <a:rPr lang="en-IE" sz="1600" dirty="0"/>
              <a:t>head&gt;</a:t>
            </a:r>
          </a:p>
          <a:p>
            <a:pPr marL="0" indent="0">
              <a:buNone/>
            </a:pPr>
            <a:r>
              <a:rPr lang="en-IE" sz="1600" dirty="0"/>
              <a:t>&lt;/head&gt;</a:t>
            </a:r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endParaRPr lang="en-IE" dirty="0" smtClean="0"/>
          </a:p>
          <a:p>
            <a:r>
              <a:rPr lang="en-IE" dirty="0" smtClean="0">
                <a:solidFill>
                  <a:schemeClr val="tx1"/>
                </a:solidFill>
              </a:rPr>
              <a:t>Some </a:t>
            </a:r>
            <a:r>
              <a:rPr lang="en-IE" dirty="0" smtClean="0">
                <a:solidFill>
                  <a:schemeClr val="tx1"/>
                </a:solidFill>
              </a:rPr>
              <a:t>older versions of IE will not display the icon unless it is uploaded to a server</a:t>
            </a:r>
            <a:endParaRPr lang="en-IE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C551D-FB0B-4E28-9C55-231092081159}" type="slidenum">
              <a:rPr lang="en-IE" smtClean="0"/>
              <a:t>9</a:t>
            </a:fld>
            <a:endParaRPr lang="en-IE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692696"/>
            <a:ext cx="3168352" cy="162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14303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itz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itz1" id="{7D3C1525-1D14-4DEC-BE02-4771C380F1DC}" vid="{BF0A4E74-9DDC-4EC9-838D-C4F284F962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Fitz1</Template>
  <TotalTime>719</TotalTime>
  <Words>900</Words>
  <Application>Microsoft Office PowerPoint</Application>
  <PresentationFormat>On-screen Show (4:3)</PresentationFormat>
  <Paragraphs>120</Paragraphs>
  <Slides>19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MS Gothic</vt:lpstr>
      <vt:lpstr>Arial</vt:lpstr>
      <vt:lpstr>Arial Narrow</vt:lpstr>
      <vt:lpstr>Calibri</vt:lpstr>
      <vt:lpstr>Comic Sans MS</vt:lpstr>
      <vt:lpstr>Times New Roman</vt:lpstr>
      <vt:lpstr>Fitz1</vt:lpstr>
      <vt:lpstr>Document</vt:lpstr>
      <vt:lpstr>Web Development 1</vt:lpstr>
      <vt:lpstr>HTML5</vt:lpstr>
      <vt:lpstr>HTML5</vt:lpstr>
      <vt:lpstr>HTML5</vt:lpstr>
      <vt:lpstr>HTML5 Syntax</vt:lpstr>
      <vt:lpstr>HTML5 Syntax</vt:lpstr>
      <vt:lpstr>PowerPoint Presentation</vt:lpstr>
      <vt:lpstr>HEAD Elements: Title</vt:lpstr>
      <vt:lpstr>Title</vt:lpstr>
      <vt:lpstr>HEAD Elements: Meta</vt:lpstr>
      <vt:lpstr>SEO Guidelines</vt:lpstr>
      <vt:lpstr>Headings &amp; Paragraphs</vt:lpstr>
      <vt:lpstr>HTML5  Semantic Elements (Structure)</vt:lpstr>
      <vt:lpstr>PowerPoint Presentation</vt:lpstr>
      <vt:lpstr>PowerPoint Presentation</vt:lpstr>
      <vt:lpstr>PowerPoint Presentation</vt:lpstr>
      <vt:lpstr>PowerPoint Presentation</vt:lpstr>
      <vt:lpstr>HTML5 &amp; CSS3</vt:lpstr>
      <vt:lpstr>Exercise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Development 1</dc:title>
  <dc:creator>kfitzgerald</dc:creator>
  <cp:lastModifiedBy>Karol Fitzgerald</cp:lastModifiedBy>
  <cp:revision>51</cp:revision>
  <dcterms:created xsi:type="dcterms:W3CDTF">2013-09-10T20:12:48Z</dcterms:created>
  <dcterms:modified xsi:type="dcterms:W3CDTF">2019-10-07T11:10:38Z</dcterms:modified>
</cp:coreProperties>
</file>