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98" r:id="rId11"/>
    <p:sldId id="265" r:id="rId12"/>
    <p:sldId id="300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95" r:id="rId21"/>
    <p:sldId id="294" r:id="rId22"/>
    <p:sldId id="272" r:id="rId23"/>
    <p:sldId id="276" r:id="rId24"/>
    <p:sldId id="305" r:id="rId25"/>
    <p:sldId id="292" r:id="rId26"/>
    <p:sldId id="293" r:id="rId27"/>
    <p:sldId id="296" r:id="rId28"/>
    <p:sldId id="301" r:id="rId29"/>
    <p:sldId id="281" r:id="rId30"/>
    <p:sldId id="282" r:id="rId31"/>
    <p:sldId id="283" r:id="rId32"/>
    <p:sldId id="284" r:id="rId33"/>
    <p:sldId id="303" r:id="rId34"/>
    <p:sldId id="285" r:id="rId35"/>
    <p:sldId id="287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55" d="100"/>
          <a:sy n="55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22B0C-0D91-4012-B3D2-8097D003C757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D3D4B-E625-48EE-A519-77D6E29771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452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DB-932E-4517-89AC-C194D48E8200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895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84A2-F060-451E-8F04-A92491E00C56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90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696B-7B77-468E-922A-B3EDFF3DC2E9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84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0F86-497B-40B5-83A3-2389C5C103EA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607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DD0A-1508-431F-9842-FC656E59EC69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9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7941-471A-4FB7-B807-9A6F8042A525}" type="datetime1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56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40BB-D1CF-4E4E-ACC0-18C50C509DD5}" type="datetime1">
              <a:rPr lang="en-IE" smtClean="0"/>
              <a:t>15/10/2018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3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FF55-0D94-4A36-9A78-4B64B0437C9B}" type="datetime1">
              <a:rPr lang="en-IE" smtClean="0"/>
              <a:t>15/10/2018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2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607-2460-45E1-83A7-756C53F48FAC}" type="datetime1">
              <a:rPr lang="en-IE" smtClean="0"/>
              <a:t>15/10/2018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40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A74A-4122-4AEB-8DE3-8FCC27CB6E62}" type="datetime1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460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D670-731C-48A6-96E8-9CF77DBD1007}" type="datetime1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8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94148005-62AA-4CB3-9756-2249BC573740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colorname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 Development 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Cascading Style Sheets 1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1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10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" y="22999"/>
            <a:ext cx="6791605" cy="6835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89" y="2276872"/>
            <a:ext cx="568208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External Style Sheet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</a:t>
            </a:r>
            <a:r>
              <a:rPr lang="en-IE" dirty="0"/>
              <a:t>CSS file contains no (X)HTML, only CSS. You </a:t>
            </a:r>
            <a:r>
              <a:rPr lang="en-IE" dirty="0" smtClean="0"/>
              <a:t>simply save </a:t>
            </a:r>
            <a:r>
              <a:rPr lang="en-IE" dirty="0"/>
              <a:t>it with the .</a:t>
            </a:r>
            <a:r>
              <a:rPr lang="en-IE" dirty="0" err="1"/>
              <a:t>css</a:t>
            </a:r>
            <a:r>
              <a:rPr lang="en-IE" dirty="0"/>
              <a:t> file extension.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link to the file externally </a:t>
            </a:r>
            <a:r>
              <a:rPr lang="en-IE" dirty="0" smtClean="0"/>
              <a:t>by using the element above in </a:t>
            </a:r>
            <a:r>
              <a:rPr lang="en-IE" dirty="0"/>
              <a:t>the head section of every (</a:t>
            </a:r>
            <a:r>
              <a:rPr lang="en-IE" dirty="0" smtClean="0"/>
              <a:t>X)HTML file </a:t>
            </a:r>
            <a:r>
              <a:rPr lang="en-IE" dirty="0"/>
              <a:t>you want to style with the CSS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11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19" y="3429000"/>
            <a:ext cx="7339161" cy="34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12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06" y="570"/>
            <a:ext cx="5369793" cy="6796144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80728"/>
            <a:ext cx="4451140" cy="1387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9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External Style Sheets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By using an external style sheet, all of your (X)HTML files link to </a:t>
            </a:r>
            <a:r>
              <a:rPr lang="en-IE" dirty="0" smtClean="0"/>
              <a:t>one CSS </a:t>
            </a:r>
            <a:r>
              <a:rPr lang="en-IE" dirty="0"/>
              <a:t>file in order to style the pages. This means, that if you need to </a:t>
            </a:r>
            <a:r>
              <a:rPr lang="en-IE" dirty="0" smtClean="0"/>
              <a:t>alter the </a:t>
            </a:r>
            <a:r>
              <a:rPr lang="en-IE" dirty="0"/>
              <a:t>design of all your pages, you only need to edit one .</a:t>
            </a:r>
            <a:r>
              <a:rPr lang="en-IE" dirty="0" err="1"/>
              <a:t>css</a:t>
            </a:r>
            <a:r>
              <a:rPr lang="en-IE" dirty="0"/>
              <a:t> file to </a:t>
            </a:r>
            <a:r>
              <a:rPr lang="en-IE" dirty="0" smtClean="0"/>
              <a:t>make global </a:t>
            </a:r>
            <a:r>
              <a:rPr lang="en-IE" dirty="0"/>
              <a:t>changes to your entire website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 smtClean="0"/>
              <a:t>Why is this better?</a:t>
            </a:r>
            <a:endParaRPr lang="en-IE" dirty="0"/>
          </a:p>
          <a:p>
            <a:pPr lvl="1"/>
            <a:r>
              <a:rPr lang="en-IE" sz="2400" dirty="0"/>
              <a:t>Easier Maintenance</a:t>
            </a:r>
          </a:p>
          <a:p>
            <a:pPr lvl="1"/>
            <a:r>
              <a:rPr lang="en-IE" sz="2400" dirty="0"/>
              <a:t>Reduced File </a:t>
            </a:r>
            <a:r>
              <a:rPr lang="en-IE" sz="2400" dirty="0" smtClean="0"/>
              <a:t>Size</a:t>
            </a:r>
            <a:endParaRPr lang="en-IE" sz="2400" dirty="0"/>
          </a:p>
          <a:p>
            <a:pPr lvl="1"/>
            <a:r>
              <a:rPr lang="en-IE" sz="2400" dirty="0"/>
              <a:t>Improved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0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Inline Styles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</a:t>
            </a:r>
            <a:r>
              <a:rPr lang="en-IE" dirty="0"/>
              <a:t>inline style loses many of the advantages of style sheets by mixing content with presentation. Use this method sparingly</a:t>
            </a:r>
            <a:r>
              <a:rPr lang="en-IE" dirty="0" smtClean="0"/>
              <a:t>!</a:t>
            </a:r>
          </a:p>
          <a:p>
            <a:r>
              <a:rPr lang="en-IE" dirty="0" smtClean="0"/>
              <a:t>To </a:t>
            </a:r>
            <a:r>
              <a:rPr lang="en-IE" dirty="0"/>
              <a:t>use inline styles you use the style attribute in the relevant tag. </a:t>
            </a:r>
            <a:endParaRPr lang="en-IE" dirty="0" smtClean="0"/>
          </a:p>
          <a:p>
            <a:r>
              <a:rPr lang="en-IE" dirty="0" smtClean="0"/>
              <a:t>This will not pass the </a:t>
            </a:r>
            <a:r>
              <a:rPr lang="en-IE" i="1" dirty="0" smtClean="0"/>
              <a:t>XHTML Strict</a:t>
            </a:r>
            <a:r>
              <a:rPr lang="en-IE" dirty="0" smtClean="0"/>
              <a:t> test</a:t>
            </a:r>
            <a:endParaRPr lang="en-IE" dirty="0"/>
          </a:p>
          <a:p>
            <a:pPr marL="68580" indent="0">
              <a:buNone/>
            </a:pP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14</a:t>
            </a:fld>
            <a:endParaRPr lang="en-IE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992960"/>
            <a:ext cx="523875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988718"/>
            <a:ext cx="87820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Multiple Style Sheets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If some properties have been set for the same selector in different style sheets, the values will be inherited from the more specific style sheet. </a:t>
            </a:r>
            <a:endParaRPr lang="en-IE" dirty="0" smtClean="0"/>
          </a:p>
          <a:p>
            <a:r>
              <a:rPr lang="en-IE" dirty="0"/>
              <a:t>All the various methods will </a:t>
            </a:r>
            <a:r>
              <a:rPr lang="en-IE" i="1" dirty="0">
                <a:solidFill>
                  <a:srgbClr val="FF0000"/>
                </a:solidFill>
              </a:rPr>
              <a:t>cascade</a:t>
            </a:r>
            <a:r>
              <a:rPr lang="en-IE" dirty="0"/>
              <a:t> into a new "pseudo" </a:t>
            </a:r>
            <a:r>
              <a:rPr lang="en-IE" dirty="0" smtClean="0"/>
              <a:t>style sheet in the </a:t>
            </a:r>
            <a:r>
              <a:rPr lang="en-IE" dirty="0"/>
              <a:t>following order</a:t>
            </a:r>
            <a:r>
              <a:rPr lang="en-IE" dirty="0" smtClean="0"/>
              <a:t>:</a:t>
            </a:r>
          </a:p>
          <a:p>
            <a:pPr marL="68580" indent="0">
              <a:buNone/>
            </a:pPr>
            <a:endParaRPr lang="en-IE" dirty="0"/>
          </a:p>
          <a:p>
            <a:pPr marL="822960" lvl="1" indent="-457200">
              <a:buSzPct val="100000"/>
              <a:buFont typeface="+mj-lt"/>
              <a:buAutoNum type="arabicPeriod"/>
            </a:pPr>
            <a:r>
              <a:rPr lang="en-IE" sz="2400" dirty="0" smtClean="0"/>
              <a:t>Inline </a:t>
            </a:r>
            <a:r>
              <a:rPr lang="en-IE" sz="2400" dirty="0"/>
              <a:t>Style (inside (X)HTML element)</a:t>
            </a:r>
          </a:p>
          <a:p>
            <a:pPr marL="822960" lvl="1" indent="-457200">
              <a:buSzPct val="100000"/>
              <a:buFont typeface="+mj-lt"/>
              <a:buAutoNum type="arabicPeriod"/>
            </a:pPr>
            <a:r>
              <a:rPr lang="en-IE" sz="2400" dirty="0" smtClean="0"/>
              <a:t>Internal </a:t>
            </a:r>
            <a:r>
              <a:rPr lang="en-IE" sz="2400" dirty="0"/>
              <a:t>Style Sheet (inside the &lt;head&gt; tag)</a:t>
            </a:r>
          </a:p>
          <a:p>
            <a:pPr marL="822960" lvl="1" indent="-457200">
              <a:buSzPct val="100000"/>
              <a:buFont typeface="+mj-lt"/>
              <a:buAutoNum type="arabicPeriod"/>
            </a:pPr>
            <a:r>
              <a:rPr lang="en-IE" sz="2400" dirty="0" smtClean="0"/>
              <a:t>External </a:t>
            </a:r>
            <a:r>
              <a:rPr lang="en-IE" sz="2400" dirty="0"/>
              <a:t>Style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27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Colours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background-</a:t>
            </a:r>
            <a:r>
              <a:rPr lang="en-IE" dirty="0" err="1"/>
              <a:t>color</a:t>
            </a:r>
            <a:r>
              <a:rPr lang="en-IE" dirty="0"/>
              <a:t> property specifies the background </a:t>
            </a:r>
            <a:r>
              <a:rPr lang="en-IE" dirty="0" err="1"/>
              <a:t>color</a:t>
            </a:r>
            <a:r>
              <a:rPr lang="en-IE" dirty="0"/>
              <a:t> of an element.</a:t>
            </a:r>
          </a:p>
          <a:p>
            <a:r>
              <a:rPr lang="en-IE" dirty="0"/>
              <a:t>The background </a:t>
            </a:r>
            <a:r>
              <a:rPr lang="en-IE" dirty="0" err="1"/>
              <a:t>color</a:t>
            </a:r>
            <a:r>
              <a:rPr lang="en-IE" dirty="0"/>
              <a:t> of a page is defined in the body selector</a:t>
            </a:r>
            <a:r>
              <a:rPr lang="en-IE" dirty="0" smtClean="0"/>
              <a:t>:</a:t>
            </a:r>
            <a:endParaRPr lang="en-IE" b="1" dirty="0"/>
          </a:p>
          <a:p>
            <a:pPr lvl="1"/>
            <a:r>
              <a:rPr lang="en-IE" b="1" dirty="0">
                <a:solidFill>
                  <a:srgbClr val="FF0000"/>
                </a:solidFill>
              </a:rPr>
              <a:t>body {background-</a:t>
            </a:r>
            <a:r>
              <a:rPr lang="en-IE" b="1" dirty="0" err="1">
                <a:solidFill>
                  <a:srgbClr val="FF0000"/>
                </a:solidFill>
              </a:rPr>
              <a:t>color</a:t>
            </a:r>
            <a:r>
              <a:rPr lang="en-IE" b="1" dirty="0">
                <a:solidFill>
                  <a:srgbClr val="FF0000"/>
                </a:solidFill>
              </a:rPr>
              <a:t>:#b0c4de;} </a:t>
            </a:r>
          </a:p>
          <a:p>
            <a:r>
              <a:rPr lang="en-IE" dirty="0"/>
              <a:t>With CSS, a </a:t>
            </a:r>
            <a:r>
              <a:rPr lang="en-IE" dirty="0" err="1"/>
              <a:t>color</a:t>
            </a:r>
            <a:r>
              <a:rPr lang="en-IE" dirty="0"/>
              <a:t> is most often specified by:</a:t>
            </a:r>
          </a:p>
          <a:p>
            <a:pPr lvl="1"/>
            <a:r>
              <a:rPr lang="en-IE" sz="2400" dirty="0"/>
              <a:t>a HEX value - like "#ff0000"</a:t>
            </a:r>
          </a:p>
          <a:p>
            <a:pPr lvl="1"/>
            <a:r>
              <a:rPr lang="en-IE" sz="2400" dirty="0"/>
              <a:t>an RGB value - like "</a:t>
            </a:r>
            <a:r>
              <a:rPr lang="en-IE" sz="2400" dirty="0" err="1"/>
              <a:t>rgb</a:t>
            </a:r>
            <a:r>
              <a:rPr lang="en-IE" sz="2400" dirty="0"/>
              <a:t>(255,0,0)"</a:t>
            </a:r>
          </a:p>
          <a:p>
            <a:pPr lvl="1"/>
            <a:r>
              <a:rPr lang="en-IE" sz="2400" dirty="0"/>
              <a:t>a </a:t>
            </a:r>
            <a:r>
              <a:rPr lang="en-IE" sz="2400" dirty="0" err="1"/>
              <a:t>color</a:t>
            </a:r>
            <a:r>
              <a:rPr lang="en-IE" sz="2400" dirty="0"/>
              <a:t> name - like "</a:t>
            </a:r>
            <a:r>
              <a:rPr lang="en-IE" sz="2400" dirty="0" smtClean="0"/>
              <a:t>red“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Link to colours: </a:t>
            </a:r>
            <a:r>
              <a:rPr lang="en-IE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IE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IE" dirty="0" smtClean="0">
                <a:solidFill>
                  <a:srgbClr val="0070C0"/>
                </a:solidFill>
                <a:hlinkClick r:id="rId2"/>
              </a:rPr>
              <a:t>www.w3schools.com/cssref/css_colornames.asp</a:t>
            </a:r>
            <a:endParaRPr lang="en-IE" dirty="0" smtClean="0">
              <a:solidFill>
                <a:srgbClr val="0070C0"/>
              </a:solidFill>
            </a:endParaRPr>
          </a:p>
          <a:p>
            <a:endParaRPr lang="en-IE" dirty="0">
              <a:solidFill>
                <a:srgbClr val="0070C0"/>
              </a:solidFill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1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574"/>
            <a:ext cx="5209799" cy="6829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17</a:t>
            </a:fld>
            <a:endParaRPr lang="en-IE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16993"/>
            <a:ext cx="4608512" cy="149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792" y="812191"/>
            <a:ext cx="4830316" cy="23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Image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background-image property specifies an image to use as the background of an element.</a:t>
            </a:r>
          </a:p>
          <a:p>
            <a:r>
              <a:rPr lang="en-IE" dirty="0"/>
              <a:t>By default, the image is repeated so it covers the entire element.</a:t>
            </a:r>
          </a:p>
          <a:p>
            <a:r>
              <a:rPr lang="en-IE" dirty="0"/>
              <a:t>The background image for a page can be set like this:</a:t>
            </a:r>
          </a:p>
          <a:p>
            <a:pPr lvl="1"/>
            <a:r>
              <a:rPr lang="en-IE" dirty="0">
                <a:solidFill>
                  <a:srgbClr val="FF0000"/>
                </a:solidFill>
              </a:rPr>
              <a:t>body {</a:t>
            </a:r>
            <a:r>
              <a:rPr lang="en-IE" dirty="0" err="1">
                <a:solidFill>
                  <a:srgbClr val="FF0000"/>
                </a:solidFill>
              </a:rPr>
              <a:t>background-image:url</a:t>
            </a:r>
            <a:r>
              <a:rPr lang="en-IE" dirty="0" smtClean="0">
                <a:solidFill>
                  <a:srgbClr val="FF0000"/>
                </a:solidFill>
              </a:rPr>
              <a:t>(‘background.gif</a:t>
            </a:r>
            <a:r>
              <a:rPr lang="en-IE" dirty="0">
                <a:solidFill>
                  <a:srgbClr val="FF0000"/>
                </a:solidFill>
              </a:rPr>
              <a:t>');}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96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Background </a:t>
            </a:r>
            <a:r>
              <a:rPr lang="en-IE" b="1" dirty="0" smtClean="0"/>
              <a:t>Position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You </a:t>
            </a:r>
            <a:r>
              <a:rPr lang="en-IE" dirty="0"/>
              <a:t>can position an image used for the background of an element </a:t>
            </a:r>
            <a:r>
              <a:rPr lang="en-IE" dirty="0" smtClean="0"/>
              <a:t>using the </a:t>
            </a:r>
            <a:r>
              <a:rPr lang="en-IE" dirty="0"/>
              <a:t>background-position property</a:t>
            </a:r>
            <a:r>
              <a:rPr lang="en-IE" dirty="0" smtClean="0"/>
              <a:t>.</a:t>
            </a:r>
          </a:p>
          <a:p>
            <a:pPr marL="68580" indent="0">
              <a:buNone/>
            </a:pPr>
            <a:endParaRPr lang="en-IE" dirty="0" smtClean="0"/>
          </a:p>
          <a:p>
            <a:pPr lvl="1"/>
            <a:r>
              <a:rPr lang="en-IE" b="1" dirty="0" smtClean="0">
                <a:solidFill>
                  <a:srgbClr val="C00000"/>
                </a:solidFill>
              </a:rPr>
              <a:t>Body{background-position</a:t>
            </a:r>
            <a:r>
              <a:rPr lang="en-IE" b="1" dirty="0">
                <a:solidFill>
                  <a:srgbClr val="C00000"/>
                </a:solidFill>
              </a:rPr>
              <a:t>: value</a:t>
            </a:r>
            <a:r>
              <a:rPr lang="en-IE" b="1" dirty="0" smtClean="0">
                <a:solidFill>
                  <a:srgbClr val="C00000"/>
                </a:solidFill>
              </a:rPr>
              <a:t>;}</a:t>
            </a:r>
          </a:p>
          <a:p>
            <a:pPr marL="365760" lvl="1" indent="0">
              <a:buNone/>
            </a:pPr>
            <a:endParaRPr lang="en-IE" b="1" dirty="0" smtClean="0">
              <a:solidFill>
                <a:srgbClr val="C00000"/>
              </a:solidFill>
            </a:endParaRPr>
          </a:p>
          <a:p>
            <a:r>
              <a:rPr lang="en-IE" dirty="0" smtClean="0"/>
              <a:t>Values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top left</a:t>
            </a:r>
          </a:p>
          <a:p>
            <a:pPr lvl="1"/>
            <a:r>
              <a:rPr lang="en-IE" dirty="0"/>
              <a:t>top </a:t>
            </a:r>
            <a:r>
              <a:rPr lang="en-IE" dirty="0" err="1"/>
              <a:t>center</a:t>
            </a:r>
            <a:endParaRPr lang="en-IE" dirty="0"/>
          </a:p>
          <a:p>
            <a:pPr lvl="1"/>
            <a:r>
              <a:rPr lang="en-IE" dirty="0"/>
              <a:t>top right</a:t>
            </a:r>
          </a:p>
          <a:p>
            <a:pPr lvl="1"/>
            <a:r>
              <a:rPr lang="en-IE" dirty="0" err="1"/>
              <a:t>center</a:t>
            </a:r>
            <a:r>
              <a:rPr lang="en-IE" dirty="0"/>
              <a:t> left</a:t>
            </a:r>
          </a:p>
          <a:p>
            <a:pPr lvl="1"/>
            <a:r>
              <a:rPr lang="en-IE" dirty="0" err="1"/>
              <a:t>center</a:t>
            </a:r>
            <a:r>
              <a:rPr lang="en-IE" dirty="0"/>
              <a:t> </a:t>
            </a:r>
            <a:r>
              <a:rPr lang="en-IE" dirty="0" err="1"/>
              <a:t>center</a:t>
            </a:r>
            <a:endParaRPr lang="en-IE" dirty="0"/>
          </a:p>
          <a:p>
            <a:pPr lvl="1"/>
            <a:r>
              <a:rPr lang="en-IE" dirty="0" err="1"/>
              <a:t>center</a:t>
            </a:r>
            <a:r>
              <a:rPr lang="en-IE" dirty="0"/>
              <a:t> right</a:t>
            </a:r>
          </a:p>
          <a:p>
            <a:pPr lvl="1"/>
            <a:r>
              <a:rPr lang="en-IE" dirty="0"/>
              <a:t>bottom left</a:t>
            </a:r>
          </a:p>
          <a:p>
            <a:pPr lvl="1"/>
            <a:r>
              <a:rPr lang="en-IE" dirty="0"/>
              <a:t>bottom </a:t>
            </a:r>
            <a:r>
              <a:rPr lang="en-IE" dirty="0" err="1"/>
              <a:t>center</a:t>
            </a:r>
            <a:endParaRPr lang="en-IE" dirty="0"/>
          </a:p>
          <a:p>
            <a:pPr lvl="1"/>
            <a:r>
              <a:rPr lang="en-IE" dirty="0"/>
              <a:t>bottom </a:t>
            </a:r>
            <a:r>
              <a:rPr lang="en-IE" dirty="0" smtClean="0"/>
              <a:t>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8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CSS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CSS</a:t>
            </a:r>
            <a:r>
              <a:rPr lang="en-IE" dirty="0" smtClean="0"/>
              <a:t> </a:t>
            </a:r>
            <a:r>
              <a:rPr lang="en-IE" dirty="0"/>
              <a:t>stands for </a:t>
            </a:r>
            <a:r>
              <a:rPr lang="en-IE" b="1" dirty="0"/>
              <a:t>C</a:t>
            </a:r>
            <a:r>
              <a:rPr lang="en-IE" dirty="0"/>
              <a:t>ascading </a:t>
            </a:r>
            <a:r>
              <a:rPr lang="en-IE" b="1" dirty="0"/>
              <a:t>S</a:t>
            </a:r>
            <a:r>
              <a:rPr lang="en-IE" dirty="0"/>
              <a:t>tyle </a:t>
            </a:r>
            <a:r>
              <a:rPr lang="en-IE" b="1" dirty="0"/>
              <a:t>S</a:t>
            </a:r>
            <a:r>
              <a:rPr lang="en-IE" dirty="0"/>
              <a:t>heets</a:t>
            </a:r>
          </a:p>
          <a:p>
            <a:r>
              <a:rPr lang="en-IE" dirty="0"/>
              <a:t>Styles define </a:t>
            </a:r>
            <a:r>
              <a:rPr lang="en-IE" b="1" dirty="0"/>
              <a:t>how to display</a:t>
            </a:r>
            <a:r>
              <a:rPr lang="en-IE" dirty="0"/>
              <a:t> HTML elements</a:t>
            </a:r>
          </a:p>
          <a:p>
            <a:r>
              <a:rPr lang="en-IE" dirty="0"/>
              <a:t>Styles were added to HTML 4.0 </a:t>
            </a:r>
            <a:r>
              <a:rPr lang="en-IE" b="1" dirty="0"/>
              <a:t>to solve a problem</a:t>
            </a:r>
            <a:endParaRPr lang="en-IE" dirty="0"/>
          </a:p>
          <a:p>
            <a:r>
              <a:rPr lang="en-IE" b="1" dirty="0"/>
              <a:t>External Style Sheets</a:t>
            </a:r>
            <a:r>
              <a:rPr lang="en-IE" dirty="0"/>
              <a:t> can save a lot of work</a:t>
            </a:r>
          </a:p>
          <a:p>
            <a:r>
              <a:rPr lang="en-IE" dirty="0"/>
              <a:t>External Style Sheets are stored in </a:t>
            </a:r>
            <a:r>
              <a:rPr lang="en-IE" b="1" dirty="0"/>
              <a:t>CSS files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30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Position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95283"/>
              </p:ext>
            </p:extLst>
          </p:nvPr>
        </p:nvGraphicFramePr>
        <p:xfrm>
          <a:off x="457200" y="1600200"/>
          <a:ext cx="8231142" cy="4032448"/>
        </p:xfrm>
        <a:graphic>
          <a:graphicData uri="http://schemas.openxmlformats.org/drawingml/2006/table">
            <a:tbl>
              <a:tblPr/>
              <a:tblGrid>
                <a:gridCol w="4115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765">
                <a:tc>
                  <a:txBody>
                    <a:bodyPr/>
                    <a:lstStyle/>
                    <a:p>
                      <a:r>
                        <a:rPr lang="en-IE" sz="1800" b="1" dirty="0"/>
                        <a:t>Value</a:t>
                      </a:r>
                    </a:p>
                  </a:txBody>
                  <a:tcPr marL="71793" marR="71793" marT="35800" marB="35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b="1" dirty="0"/>
                        <a:t>Description</a:t>
                      </a:r>
                    </a:p>
                  </a:txBody>
                  <a:tcPr marL="71793" marR="71793" marT="35800" marB="35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061">
                <a:tc>
                  <a:txBody>
                    <a:bodyPr/>
                    <a:lstStyle/>
                    <a:p>
                      <a:r>
                        <a:rPr lang="en-IE" sz="2000" dirty="0"/>
                        <a:t>background-position: 2cm </a:t>
                      </a:r>
                      <a:r>
                        <a:rPr lang="en-IE" sz="2000" dirty="0" err="1"/>
                        <a:t>2cm</a:t>
                      </a:r>
                      <a:endParaRPr lang="en-IE" sz="2000" dirty="0"/>
                    </a:p>
                  </a:txBody>
                  <a:tcPr marL="71793" marR="71793" marT="35800" marB="35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The image is positioned 2 cm from the left and 2 cm down the page</a:t>
                      </a:r>
                    </a:p>
                  </a:txBody>
                  <a:tcPr marL="71793" marR="71793" marT="35800" marB="35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061">
                <a:tc>
                  <a:txBody>
                    <a:bodyPr/>
                    <a:lstStyle/>
                    <a:p>
                      <a:r>
                        <a:rPr lang="en-IE" sz="2000" dirty="0"/>
                        <a:t>background-position: 50% 25%</a:t>
                      </a:r>
                    </a:p>
                  </a:txBody>
                  <a:tcPr marL="71793" marR="71793" marT="35800" marB="35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The image is centrally positioned and one fourth down the page</a:t>
                      </a:r>
                    </a:p>
                  </a:txBody>
                  <a:tcPr marL="71793" marR="71793" marT="35800" marB="35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561">
                <a:tc>
                  <a:txBody>
                    <a:bodyPr/>
                    <a:lstStyle/>
                    <a:p>
                      <a:r>
                        <a:rPr lang="en-IE" sz="2000" dirty="0"/>
                        <a:t>background-position: top right</a:t>
                      </a:r>
                    </a:p>
                  </a:txBody>
                  <a:tcPr marL="71793" marR="71793" marT="35800" marB="35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The image is positioned in the top-right corner of the page</a:t>
                      </a:r>
                    </a:p>
                  </a:txBody>
                  <a:tcPr marL="71793" marR="71793" marT="35800" marB="35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12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Position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21</a:t>
            </a:fld>
            <a:endParaRPr lang="en-IE"/>
          </a:p>
        </p:txBody>
      </p:sp>
      <p:pic>
        <p:nvPicPr>
          <p:cNvPr id="3074" name="Picture 2" descr="http://www.html.net/tutorials/css/figur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120680" cy="51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Attachment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If you are using an image as a </a:t>
            </a:r>
            <a:r>
              <a:rPr lang="en-IE" dirty="0" smtClean="0"/>
              <a:t>background, </a:t>
            </a:r>
            <a:r>
              <a:rPr lang="en-IE" dirty="0"/>
              <a:t>y</a:t>
            </a:r>
            <a:r>
              <a:rPr lang="en-IE" dirty="0" smtClean="0"/>
              <a:t>ou </a:t>
            </a:r>
            <a:r>
              <a:rPr lang="en-IE" dirty="0"/>
              <a:t>can set whether </a:t>
            </a:r>
            <a:r>
              <a:rPr lang="en-IE" dirty="0" smtClean="0"/>
              <a:t>the background </a:t>
            </a:r>
            <a:r>
              <a:rPr lang="en-IE" dirty="0"/>
              <a:t>scrolls with the page or is fixed when the user scrolls </a:t>
            </a:r>
            <a:r>
              <a:rPr lang="en-IE" dirty="0" smtClean="0"/>
              <a:t>down the </a:t>
            </a:r>
            <a:r>
              <a:rPr lang="en-IE" dirty="0"/>
              <a:t>page with the background-attachment </a:t>
            </a:r>
            <a:r>
              <a:rPr lang="en-IE" dirty="0" smtClean="0"/>
              <a:t>property</a:t>
            </a:r>
          </a:p>
          <a:p>
            <a:pPr marL="68580" indent="0">
              <a:buNone/>
            </a:pPr>
            <a:endParaRPr lang="en-IE" dirty="0"/>
          </a:p>
          <a:p>
            <a:pPr marL="68580" indent="0">
              <a:buNone/>
            </a:pPr>
            <a:r>
              <a:rPr lang="en-IE" dirty="0" smtClean="0"/>
              <a:t>	</a:t>
            </a:r>
            <a:r>
              <a:rPr lang="en-IE" dirty="0" smtClean="0">
                <a:solidFill>
                  <a:srgbClr val="C00000"/>
                </a:solidFill>
              </a:rPr>
              <a:t>background-attachment</a:t>
            </a:r>
            <a:r>
              <a:rPr lang="en-IE" dirty="0">
                <a:solidFill>
                  <a:srgbClr val="C00000"/>
                </a:solidFill>
              </a:rPr>
              <a:t>: value</a:t>
            </a:r>
            <a:r>
              <a:rPr lang="en-IE" dirty="0" smtClean="0">
                <a:solidFill>
                  <a:srgbClr val="C00000"/>
                </a:solidFill>
              </a:rPr>
              <a:t>;</a:t>
            </a:r>
          </a:p>
          <a:p>
            <a:pPr marL="68580" indent="0">
              <a:buNone/>
            </a:pPr>
            <a:endParaRPr lang="en-IE" dirty="0">
              <a:solidFill>
                <a:srgbClr val="C00000"/>
              </a:solidFill>
            </a:endParaRPr>
          </a:p>
          <a:p>
            <a:r>
              <a:rPr lang="en-IE" sz="2800" dirty="0" smtClean="0"/>
              <a:t>Values</a:t>
            </a:r>
            <a:r>
              <a:rPr lang="en-IE" sz="2800" dirty="0"/>
              <a:t>:</a:t>
            </a:r>
          </a:p>
          <a:p>
            <a:pPr lvl="1"/>
            <a:r>
              <a:rPr lang="en-IE" sz="2400" dirty="0"/>
              <a:t>fixed</a:t>
            </a:r>
          </a:p>
          <a:p>
            <a:pPr lvl="1"/>
            <a:r>
              <a:rPr lang="en-IE" sz="2400" dirty="0"/>
              <a:t>scroll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07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an image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dirty="0"/>
              <a:t>b</a:t>
            </a:r>
            <a:r>
              <a:rPr lang="en-IE" dirty="0" smtClean="0"/>
              <a:t>ody</a:t>
            </a:r>
          </a:p>
          <a:p>
            <a:pPr marL="68580" indent="0">
              <a:buNone/>
            </a:pPr>
            <a:r>
              <a:rPr lang="en-IE" dirty="0" smtClean="0"/>
              <a:t>{</a:t>
            </a:r>
          </a:p>
          <a:p>
            <a:pPr marL="68580" indent="0">
              <a:buNone/>
            </a:pPr>
            <a:r>
              <a:rPr lang="en-IE" dirty="0"/>
              <a:t>	</a:t>
            </a:r>
            <a:r>
              <a:rPr lang="en-IE" dirty="0" err="1" smtClean="0"/>
              <a:t>background-image:url</a:t>
            </a:r>
            <a:r>
              <a:rPr lang="en-IE" dirty="0"/>
              <a:t>("engbld.jpg");</a:t>
            </a:r>
          </a:p>
          <a:p>
            <a:pPr marL="68580" indent="0">
              <a:buNone/>
            </a:pPr>
            <a:r>
              <a:rPr lang="en-IE" dirty="0"/>
              <a:t>	</a:t>
            </a:r>
            <a:r>
              <a:rPr lang="en-IE" dirty="0" err="1"/>
              <a:t>background-repeat:no-repeat</a:t>
            </a:r>
            <a:r>
              <a:rPr lang="en-IE" dirty="0"/>
              <a:t>;</a:t>
            </a:r>
          </a:p>
          <a:p>
            <a:pPr marL="68580" indent="0">
              <a:buNone/>
            </a:pPr>
            <a:r>
              <a:rPr lang="en-IE" dirty="0"/>
              <a:t>	</a:t>
            </a:r>
            <a:r>
              <a:rPr lang="en-IE" dirty="0" err="1"/>
              <a:t>background-position:top</a:t>
            </a:r>
            <a:r>
              <a:rPr lang="en-IE" dirty="0"/>
              <a:t> right</a:t>
            </a:r>
            <a:r>
              <a:rPr lang="en-IE" dirty="0" smtClean="0"/>
              <a:t>;</a:t>
            </a:r>
          </a:p>
          <a:p>
            <a:pPr marL="68580" indent="0">
              <a:buNone/>
            </a:pPr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97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24</a:t>
            </a:fld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"/>
            <a:ext cx="7017593" cy="68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Repeat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61075"/>
              </p:ext>
            </p:extLst>
          </p:nvPr>
        </p:nvGraphicFramePr>
        <p:xfrm>
          <a:off x="457200" y="1600200"/>
          <a:ext cx="8228676" cy="5006574"/>
        </p:xfrm>
        <a:graphic>
          <a:graphicData uri="http://schemas.openxmlformats.org/drawingml/2006/table">
            <a:tbl>
              <a:tblPr/>
              <a:tblGrid>
                <a:gridCol w="41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687">
                <a:tc>
                  <a:txBody>
                    <a:bodyPr/>
                    <a:lstStyle/>
                    <a:p>
                      <a:r>
                        <a:rPr lang="en-IE" sz="2400" dirty="0">
                          <a:latin typeface="Comic Sans MS" panose="030F0702030302020204" pitchFamily="66" charset="0"/>
                        </a:rPr>
                        <a:t>Value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400">
                          <a:latin typeface="Comic Sans MS" panose="030F0702030302020204" pitchFamily="66" charset="0"/>
                        </a:rPr>
                        <a:t>Description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216">
                <a:tc>
                  <a:txBody>
                    <a:bodyPr/>
                    <a:lstStyle/>
                    <a:p>
                      <a:r>
                        <a:rPr lang="en-IE" sz="2400">
                          <a:latin typeface="Comic Sans MS" panose="030F0702030302020204" pitchFamily="66" charset="0"/>
                        </a:rPr>
                        <a:t>background-repeat: repeat-x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400">
                          <a:latin typeface="Comic Sans MS" panose="030F0702030302020204" pitchFamily="66" charset="0"/>
                        </a:rPr>
                        <a:t>The image is repeated horizontally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16">
                <a:tc>
                  <a:txBody>
                    <a:bodyPr/>
                    <a:lstStyle/>
                    <a:p>
                      <a:r>
                        <a:rPr lang="en-IE" sz="2400" dirty="0">
                          <a:latin typeface="Comic Sans MS" panose="030F0702030302020204" pitchFamily="66" charset="0"/>
                        </a:rPr>
                        <a:t>background-repeat: repeat-y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400">
                          <a:latin typeface="Comic Sans MS" panose="030F0702030302020204" pitchFamily="66" charset="0"/>
                        </a:rPr>
                        <a:t>The image is repeated vertically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7982">
                <a:tc>
                  <a:txBody>
                    <a:bodyPr/>
                    <a:lstStyle/>
                    <a:p>
                      <a:r>
                        <a:rPr lang="en-IE" sz="2400">
                          <a:latin typeface="Comic Sans MS" panose="030F0702030302020204" pitchFamily="66" charset="0"/>
                        </a:rPr>
                        <a:t>background-repeat: repeat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400">
                          <a:latin typeface="Comic Sans MS" panose="030F0702030302020204" pitchFamily="66" charset="0"/>
                        </a:rPr>
                        <a:t>The image is repeated both horizontally and vertically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451">
                <a:tc>
                  <a:txBody>
                    <a:bodyPr/>
                    <a:lstStyle/>
                    <a:p>
                      <a:r>
                        <a:rPr lang="en-IE" sz="2400" dirty="0">
                          <a:latin typeface="Comic Sans MS" panose="030F0702030302020204" pitchFamily="66" charset="0"/>
                        </a:rPr>
                        <a:t>background-repeat: no-repeat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>
                          <a:latin typeface="Comic Sans MS" panose="030F0702030302020204" pitchFamily="66" charset="0"/>
                        </a:rPr>
                        <a:t>The image is not repeated</a:t>
                      </a:r>
                    </a:p>
                  </a:txBody>
                  <a:tcPr marL="97657" marR="97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80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26</a:t>
            </a:fld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" y="116632"/>
            <a:ext cx="583264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48" y="620688"/>
            <a:ext cx="32479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0025"/>
            <a:ext cx="5884390" cy="29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7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Shorthand for background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E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background-</a:t>
            </a:r>
            <a:r>
              <a:rPr lang="en-IE" sz="2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IE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 #FFCC66; </a:t>
            </a:r>
            <a:endParaRPr lang="en-IE" sz="20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IE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background-image</a:t>
            </a:r>
            <a:r>
              <a:rPr lang="en-IE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IE" sz="2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IE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(“ait-icon.gif</a:t>
            </a:r>
            <a:r>
              <a:rPr lang="en-IE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"); </a:t>
            </a:r>
            <a:endParaRPr lang="en-IE" sz="20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IE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background-repeat</a:t>
            </a:r>
            <a:r>
              <a:rPr lang="en-IE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 no-repeat; </a:t>
            </a:r>
            <a:endParaRPr lang="en-IE" sz="20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IE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background-attachment</a:t>
            </a:r>
            <a:r>
              <a:rPr lang="en-IE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 fixed; </a:t>
            </a:r>
            <a:endParaRPr lang="en-IE" sz="2000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IE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background-position</a:t>
            </a:r>
            <a:r>
              <a:rPr lang="en-IE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IE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right bottom;</a:t>
            </a:r>
          </a:p>
          <a:p>
            <a:pPr marL="68580" indent="0">
              <a:buNone/>
            </a:pPr>
            <a:endParaRPr lang="en-IE" sz="20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Can also be written as:</a:t>
            </a:r>
          </a:p>
          <a:p>
            <a:pPr marL="68580" indent="0">
              <a:buNone/>
            </a:pPr>
            <a:r>
              <a:rPr lang="en-IE" sz="2000" b="1" dirty="0">
                <a:solidFill>
                  <a:srgbClr val="FF0000"/>
                </a:solidFill>
              </a:rPr>
              <a:t>background: #FFCC66 </a:t>
            </a:r>
            <a:r>
              <a:rPr lang="en-IE" sz="2000" b="1" dirty="0" err="1">
                <a:solidFill>
                  <a:srgbClr val="FF0000"/>
                </a:solidFill>
              </a:rPr>
              <a:t>url</a:t>
            </a:r>
            <a:r>
              <a:rPr lang="en-IE" sz="2000" b="1" dirty="0">
                <a:solidFill>
                  <a:srgbClr val="FF0000"/>
                </a:solidFill>
              </a:rPr>
              <a:t>("butterfly.gif") no-repeat fixed right bottom</a:t>
            </a:r>
            <a:r>
              <a:rPr lang="en-IE" sz="2000" b="1" dirty="0" smtClean="0">
                <a:solidFill>
                  <a:srgbClr val="FF0000"/>
                </a:solidFill>
              </a:rPr>
              <a:t>;</a:t>
            </a:r>
          </a:p>
          <a:p>
            <a:pPr marL="68580" indent="0">
              <a:buNone/>
            </a:pPr>
            <a:endParaRPr lang="en-IE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E" sz="2000" dirty="0" smtClean="0"/>
              <a:t>[</a:t>
            </a:r>
            <a:r>
              <a:rPr lang="en-IE" sz="2000" dirty="0"/>
              <a:t>background-</a:t>
            </a:r>
            <a:r>
              <a:rPr lang="en-IE" sz="2000" dirty="0" err="1"/>
              <a:t>color</a:t>
            </a:r>
            <a:r>
              <a:rPr lang="en-IE" sz="2000" dirty="0"/>
              <a:t>] | [background-image] | [background-repeat] | [background-attachment] | [background-position</a:t>
            </a:r>
            <a:r>
              <a:rPr lang="en-IE" sz="2000" dirty="0" smtClean="0"/>
              <a:t>]</a:t>
            </a:r>
            <a:endParaRPr lang="en-IE" sz="2000" dirty="0"/>
          </a:p>
          <a:p>
            <a:r>
              <a:rPr lang="en-IE" sz="2000" dirty="0"/>
              <a:t>If a property is left out, it will automatically be set to its default value.</a:t>
            </a:r>
          </a:p>
          <a:p>
            <a:pPr marL="68580" indent="0">
              <a:buNone/>
            </a:pPr>
            <a:endParaRPr lang="en-IE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1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28</a:t>
            </a:fld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" y="0"/>
            <a:ext cx="4464496" cy="6971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35" y="1700808"/>
            <a:ext cx="4996429" cy="378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0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Inheritance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When you nest one element inside another, the nested element will inherit the properties assigned to the containing </a:t>
            </a:r>
            <a:r>
              <a:rPr lang="en-IE" dirty="0" smtClean="0"/>
              <a:t>element - unless </a:t>
            </a:r>
            <a:r>
              <a:rPr lang="en-IE" dirty="0"/>
              <a:t>you modify the inner elements values independently.</a:t>
            </a:r>
          </a:p>
          <a:p>
            <a:r>
              <a:rPr lang="en-IE" dirty="0"/>
              <a:t>For example, a font declared in the body will be inherited by all text in the </a:t>
            </a:r>
            <a:r>
              <a:rPr lang="en-IE" dirty="0" smtClean="0"/>
              <a:t>file, </a:t>
            </a:r>
            <a:r>
              <a:rPr lang="en-IE" dirty="0"/>
              <a:t>unless you declare another font for a specific nested element.</a:t>
            </a:r>
          </a:p>
          <a:p>
            <a:pPr lvl="1"/>
            <a:r>
              <a:rPr lang="en-IE" b="1" dirty="0">
                <a:solidFill>
                  <a:srgbClr val="C00000"/>
                </a:solidFill>
              </a:rPr>
              <a:t>body {font-family: Verdana, serif;}</a:t>
            </a:r>
          </a:p>
          <a:p>
            <a:endParaRPr lang="en-IE" dirty="0" smtClean="0"/>
          </a:p>
          <a:p>
            <a:r>
              <a:rPr lang="en-IE" dirty="0" smtClean="0"/>
              <a:t>Now </a:t>
            </a:r>
            <a:r>
              <a:rPr lang="en-IE" dirty="0"/>
              <a:t>all text within the (X)HTML file will be set to Verdana.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7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dirty="0" smtClean="0"/>
              <a:t>Why CSS was invented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HTML was never intended to contain tags for formatting a document.</a:t>
            </a:r>
          </a:p>
          <a:p>
            <a:r>
              <a:rPr lang="en-IE" dirty="0"/>
              <a:t>HTML was intended to define the content of a document, like:</a:t>
            </a:r>
          </a:p>
          <a:p>
            <a:pPr lvl="1"/>
            <a:r>
              <a:rPr lang="en-IE" dirty="0"/>
              <a:t>&lt;h1&gt;This is a heading&lt;/h1&gt;</a:t>
            </a:r>
          </a:p>
          <a:p>
            <a:pPr lvl="1"/>
            <a:r>
              <a:rPr lang="en-IE" dirty="0"/>
              <a:t>&lt;p&gt;This is a paragraph.&lt;/p&gt;</a:t>
            </a:r>
          </a:p>
          <a:p>
            <a:r>
              <a:rPr lang="en-IE" dirty="0"/>
              <a:t>When tags like &lt;font&gt;, and </a:t>
            </a:r>
            <a:r>
              <a:rPr lang="en-IE" dirty="0" smtClean="0"/>
              <a:t>colour </a:t>
            </a:r>
            <a:r>
              <a:rPr lang="en-IE" dirty="0"/>
              <a:t>attributes were added to the HTML 3.2 specification, it started a nightmare for web developers. Development of large web sites, where fonts and </a:t>
            </a:r>
            <a:r>
              <a:rPr lang="en-IE" dirty="0" smtClean="0"/>
              <a:t>colour </a:t>
            </a:r>
            <a:r>
              <a:rPr lang="en-IE" dirty="0"/>
              <a:t>information were added to every single page, became a long and expensive process.</a:t>
            </a:r>
          </a:p>
          <a:p>
            <a:r>
              <a:rPr lang="en-IE" dirty="0"/>
              <a:t>To solve this problem, the World Wide Web Consortium (W3C) created CSS.</a:t>
            </a:r>
          </a:p>
          <a:p>
            <a:r>
              <a:rPr lang="en-IE" dirty="0"/>
              <a:t>In HTML 4.0, all formatting could be removed from the HTML document, and stored in a separate CSS </a:t>
            </a:r>
            <a:r>
              <a:rPr lang="en-IE" dirty="0" smtClean="0"/>
              <a:t>file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9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Inheritance contd..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If you wanted to style certain text with another font, like an h1 or a paragraph then you could do the following.</a:t>
            </a:r>
          </a:p>
          <a:p>
            <a:pPr lvl="1"/>
            <a:r>
              <a:rPr lang="en-IE" b="1" dirty="0">
                <a:solidFill>
                  <a:srgbClr val="C00000"/>
                </a:solidFill>
              </a:rPr>
              <a:t>h1 {font-family: Georgia, sans-serif;}</a:t>
            </a:r>
            <a:br>
              <a:rPr lang="en-IE" b="1" dirty="0">
                <a:solidFill>
                  <a:srgbClr val="C00000"/>
                </a:solidFill>
              </a:rPr>
            </a:br>
            <a:r>
              <a:rPr lang="en-IE" b="1" dirty="0">
                <a:solidFill>
                  <a:srgbClr val="C00000"/>
                </a:solidFill>
              </a:rPr>
              <a:t>p {font-family: Tahoma, serif</a:t>
            </a:r>
            <a:r>
              <a:rPr lang="en-IE" b="1" dirty="0" smtClean="0">
                <a:solidFill>
                  <a:srgbClr val="C00000"/>
                </a:solidFill>
              </a:rPr>
              <a:t>;}</a:t>
            </a:r>
          </a:p>
          <a:p>
            <a:pPr marL="365760" lvl="1" indent="0">
              <a:buNone/>
            </a:pPr>
            <a:endParaRPr lang="en-IE" b="1" dirty="0">
              <a:solidFill>
                <a:srgbClr val="C00000"/>
              </a:solidFill>
            </a:endParaRPr>
          </a:p>
          <a:p>
            <a:r>
              <a:rPr lang="en-IE" dirty="0"/>
              <a:t>Now all &lt;h1&gt; tags within the file will be set to Georgia and all &lt;p&gt; tags are set to Tahoma, leaving text within other elements unchanged from the body declaration of Verdana.</a:t>
            </a:r>
          </a:p>
          <a:p>
            <a:pPr marL="6858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0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Combining </a:t>
            </a:r>
            <a:r>
              <a:rPr lang="en-IE" b="1" dirty="0" smtClean="0"/>
              <a:t>Selectors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You can combine elements within one selector </a:t>
            </a:r>
            <a:r>
              <a:rPr lang="en-IE" dirty="0" smtClean="0"/>
              <a:t>as follows:</a:t>
            </a:r>
            <a:endParaRPr lang="en-IE" dirty="0"/>
          </a:p>
          <a:p>
            <a:pPr lvl="1"/>
            <a:r>
              <a:rPr lang="en-I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h1, h2, h3, h4, h5, h6 {</a:t>
            </a:r>
            <a:br>
              <a:rPr lang="en-I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IE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I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#009900;</a:t>
            </a:r>
            <a:br>
              <a:rPr lang="en-I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font-family: Georgia, sans-serif;</a:t>
            </a:r>
            <a:br>
              <a:rPr lang="en-I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E" dirty="0" smtClean="0"/>
              <a:t>All </a:t>
            </a:r>
            <a:r>
              <a:rPr lang="en-IE" dirty="0"/>
              <a:t>the header </a:t>
            </a:r>
            <a:r>
              <a:rPr lang="en-IE" dirty="0" smtClean="0"/>
              <a:t>elements are grouped </a:t>
            </a:r>
            <a:r>
              <a:rPr lang="en-IE" dirty="0"/>
              <a:t>into one </a:t>
            </a:r>
            <a:r>
              <a:rPr lang="en-IE" dirty="0" smtClean="0"/>
              <a:t>selector </a:t>
            </a:r>
            <a:r>
              <a:rPr lang="en-IE" dirty="0"/>
              <a:t>w</a:t>
            </a:r>
            <a:r>
              <a:rPr lang="en-IE" dirty="0" smtClean="0"/>
              <a:t>ith each one </a:t>
            </a:r>
            <a:r>
              <a:rPr lang="en-IE" dirty="0"/>
              <a:t>separated by a comma</a:t>
            </a:r>
            <a:r>
              <a:rPr lang="en-IE" dirty="0" smtClean="0"/>
              <a:t>.</a:t>
            </a:r>
          </a:p>
          <a:p>
            <a:r>
              <a:rPr lang="en-IE" dirty="0" smtClean="0"/>
              <a:t> </a:t>
            </a:r>
            <a:r>
              <a:rPr lang="en-IE" dirty="0"/>
              <a:t>The final result of the above code sets all headers to green and to the specified font. </a:t>
            </a:r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/>
              <a:t>the user does not have </a:t>
            </a:r>
            <a:r>
              <a:rPr lang="en-IE" dirty="0" smtClean="0"/>
              <a:t>the Georgia font, it </a:t>
            </a:r>
            <a:r>
              <a:rPr lang="en-IE" dirty="0"/>
              <a:t>will go to another sans-serif font the user has installed on their computer.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75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CSS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class selector allows you to style items within the same (X)HTML element </a:t>
            </a:r>
            <a:r>
              <a:rPr lang="en-IE" dirty="0" smtClean="0"/>
              <a:t>differently, similar to </a:t>
            </a:r>
            <a:r>
              <a:rPr lang="en-IE" dirty="0"/>
              <a:t>inline </a:t>
            </a:r>
            <a:r>
              <a:rPr lang="en-IE" dirty="0" smtClean="0"/>
              <a:t>styles, except that with </a:t>
            </a:r>
            <a:r>
              <a:rPr lang="en-IE" dirty="0"/>
              <a:t>classes the style can be overwritten by changing </a:t>
            </a:r>
            <a:r>
              <a:rPr lang="en-IE" dirty="0" smtClean="0"/>
              <a:t>the style sheet. </a:t>
            </a:r>
          </a:p>
          <a:p>
            <a:r>
              <a:rPr lang="en-IE" dirty="0" smtClean="0"/>
              <a:t>You </a:t>
            </a:r>
            <a:r>
              <a:rPr lang="en-IE" dirty="0"/>
              <a:t>can use the same class selector again and again within an (X)HTML file</a:t>
            </a:r>
            <a:r>
              <a:rPr lang="en-I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33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33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1960" cy="68295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19954"/>
            <a:ext cx="5294247" cy="181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88998"/>
            <a:ext cx="4951462" cy="33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CSS Classes continued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Then in our CSS file we’d do this:</a:t>
            </a:r>
          </a:p>
          <a:p>
            <a:pPr marL="365760" lvl="1" indent="0">
              <a:buNone/>
            </a:pPr>
            <a:r>
              <a:rPr lang="en-IE" dirty="0" smtClean="0">
                <a:solidFill>
                  <a:schemeClr val="tx1"/>
                </a:solidFill>
              </a:rPr>
              <a:t>	Notice that classes begin with a “.” in CSS.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34</a:t>
            </a:fld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88" y="2644127"/>
            <a:ext cx="4200525" cy="230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67655"/>
            <a:ext cx="9144000" cy="10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IDs in CSS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IE" dirty="0"/>
              <a:t>The id selector is used to specify a style for a single, unique </a:t>
            </a:r>
            <a:r>
              <a:rPr lang="en-IE" dirty="0" smtClean="0"/>
              <a:t>element, unlike the class which can be used over and over.</a:t>
            </a:r>
            <a:endParaRPr lang="en-IE" dirty="0"/>
          </a:p>
          <a:p>
            <a:r>
              <a:rPr lang="en-IE" dirty="0"/>
              <a:t>The id selector uses the id attribute of the HTML element, and is defined with a "#".</a:t>
            </a:r>
          </a:p>
          <a:p>
            <a:r>
              <a:rPr lang="en-IE" dirty="0" err="1" smtClean="0"/>
              <a:t>eg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35</a:t>
            </a:fld>
            <a:endParaRPr lang="en-I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77072"/>
            <a:ext cx="4752528" cy="260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36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39952" cy="6825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7" y="4548622"/>
            <a:ext cx="4719133" cy="1399084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0768"/>
            <a:ext cx="5953182" cy="1889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2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use CSS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CSS defines </a:t>
            </a:r>
            <a:r>
              <a:rPr lang="en-IE" i="1" dirty="0" smtClean="0">
                <a:solidFill>
                  <a:srgbClr val="FF0000"/>
                </a:solidFill>
              </a:rPr>
              <a:t>how</a:t>
            </a:r>
            <a:r>
              <a:rPr lang="en-IE" i="1" dirty="0" smtClean="0"/>
              <a:t> </a:t>
            </a:r>
            <a:r>
              <a:rPr lang="en-IE" dirty="0" smtClean="0"/>
              <a:t>XHTML </a:t>
            </a:r>
            <a:r>
              <a:rPr lang="en-IE" dirty="0"/>
              <a:t>elements are to be displayed.</a:t>
            </a:r>
          </a:p>
          <a:p>
            <a:r>
              <a:rPr lang="en-IE" dirty="0"/>
              <a:t>Styles are normally saved in external .</a:t>
            </a:r>
            <a:r>
              <a:rPr lang="en-IE" dirty="0" err="1"/>
              <a:t>css</a:t>
            </a:r>
            <a:r>
              <a:rPr lang="en-IE" dirty="0"/>
              <a:t> </a:t>
            </a:r>
            <a:r>
              <a:rPr lang="en-IE" dirty="0" smtClean="0"/>
              <a:t>files.</a:t>
            </a:r>
          </a:p>
          <a:p>
            <a:r>
              <a:rPr lang="en-IE" dirty="0" smtClean="0"/>
              <a:t>External </a:t>
            </a:r>
            <a:r>
              <a:rPr lang="en-IE" dirty="0"/>
              <a:t>style sheets enable you to change the appearance and layout of all the pages in a Web site, just by editing one single file!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0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CSS Syntax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syntax for CSS is different than that of (X)HTML </a:t>
            </a:r>
            <a:r>
              <a:rPr lang="en-IE" dirty="0" err="1"/>
              <a:t>markup</a:t>
            </a:r>
            <a:r>
              <a:rPr lang="en-IE" dirty="0"/>
              <a:t>. </a:t>
            </a:r>
            <a:r>
              <a:rPr lang="en-IE" dirty="0" smtClean="0"/>
              <a:t>It </a:t>
            </a:r>
            <a:r>
              <a:rPr lang="en-IE" dirty="0"/>
              <a:t>consists of </a:t>
            </a:r>
            <a:r>
              <a:rPr lang="en-IE" dirty="0" smtClean="0"/>
              <a:t>a set of rules – each with 3 parts.</a:t>
            </a:r>
          </a:p>
          <a:p>
            <a:pPr lvl="1"/>
            <a:r>
              <a:rPr lang="en-IE" sz="2400" b="1" dirty="0">
                <a:solidFill>
                  <a:srgbClr val="FF0000"/>
                </a:solidFill>
              </a:rPr>
              <a:t>selector { property: value </a:t>
            </a:r>
            <a:r>
              <a:rPr lang="en-IE" sz="2400" b="1" dirty="0" smtClean="0">
                <a:solidFill>
                  <a:srgbClr val="FF0000"/>
                </a:solidFill>
              </a:rPr>
              <a:t>}</a:t>
            </a:r>
          </a:p>
          <a:p>
            <a:pPr marL="365760" lvl="1" indent="0">
              <a:buNone/>
            </a:pPr>
            <a:endParaRPr lang="en-IE" sz="2400" b="1" dirty="0">
              <a:solidFill>
                <a:srgbClr val="FF0000"/>
              </a:solidFill>
            </a:endParaRPr>
          </a:p>
          <a:p>
            <a:r>
              <a:rPr lang="en-IE" dirty="0"/>
              <a:t>The selector is the (X)HTML element that you want to style. The </a:t>
            </a:r>
            <a:r>
              <a:rPr lang="en-IE" dirty="0" smtClean="0"/>
              <a:t>property is </a:t>
            </a:r>
            <a:r>
              <a:rPr lang="en-IE" dirty="0"/>
              <a:t>the actual property title, and the value is the style you apply </a:t>
            </a:r>
            <a:r>
              <a:rPr lang="en-IE" dirty="0" smtClean="0"/>
              <a:t>to that property.</a:t>
            </a:r>
          </a:p>
          <a:p>
            <a:pPr lvl="1"/>
            <a:r>
              <a:rPr lang="en-IE" sz="2400" b="1" dirty="0" smtClean="0">
                <a:solidFill>
                  <a:srgbClr val="FF0000"/>
                </a:solidFill>
              </a:rPr>
              <a:t>h1 { </a:t>
            </a:r>
            <a:r>
              <a:rPr lang="en-IE" sz="2400" b="1" dirty="0" err="1" smtClean="0">
                <a:solidFill>
                  <a:srgbClr val="FF0000"/>
                </a:solidFill>
              </a:rPr>
              <a:t>color:red</a:t>
            </a:r>
            <a:r>
              <a:rPr lang="en-IE" sz="2400" b="1" dirty="0" smtClean="0">
                <a:solidFill>
                  <a:srgbClr val="FF0000"/>
                </a:solidFill>
              </a:rPr>
              <a:t>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81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CSS Syntax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Each selector can have multiple </a:t>
            </a:r>
            <a:r>
              <a:rPr lang="en-IE" dirty="0" smtClean="0"/>
              <a:t>properties</a:t>
            </a:r>
            <a:r>
              <a:rPr lang="en-IE" dirty="0"/>
              <a:t>.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property and value </a:t>
            </a:r>
            <a:r>
              <a:rPr lang="en-IE" dirty="0" smtClean="0"/>
              <a:t>are separated </a:t>
            </a:r>
            <a:r>
              <a:rPr lang="en-IE" dirty="0"/>
              <a:t>with a colon and contained within curly brackets. </a:t>
            </a:r>
            <a:r>
              <a:rPr lang="en-IE" dirty="0" smtClean="0"/>
              <a:t>Multiple properties </a:t>
            </a:r>
            <a:r>
              <a:rPr lang="en-IE" dirty="0"/>
              <a:t>are </a:t>
            </a:r>
            <a:r>
              <a:rPr lang="en-IE" dirty="0" smtClean="0"/>
              <a:t>separated </a:t>
            </a:r>
            <a:r>
              <a:rPr lang="en-IE" dirty="0"/>
              <a:t>by a semi colon</a:t>
            </a:r>
            <a:r>
              <a:rPr lang="en-IE" dirty="0" smtClean="0"/>
              <a:t>.</a:t>
            </a:r>
            <a:endParaRPr lang="en-IE" sz="4800" b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IE" sz="2400" b="1" dirty="0" smtClean="0">
              <a:solidFill>
                <a:srgbClr val="FF0000"/>
              </a:solidFill>
            </a:endParaRPr>
          </a:p>
          <a:p>
            <a:pPr lvl="1"/>
            <a:r>
              <a:rPr lang="en-IE" sz="2400" b="1" dirty="0" smtClean="0">
                <a:solidFill>
                  <a:srgbClr val="FF0000"/>
                </a:solidFill>
              </a:rPr>
              <a:t>h1 </a:t>
            </a:r>
            <a:r>
              <a:rPr lang="en-IE" sz="2400" b="1" dirty="0">
                <a:solidFill>
                  <a:srgbClr val="FF0000"/>
                </a:solidFill>
              </a:rPr>
              <a:t>{ </a:t>
            </a:r>
            <a:r>
              <a:rPr lang="en-IE" sz="2400" b="1" dirty="0" err="1">
                <a:solidFill>
                  <a:srgbClr val="FF0000"/>
                </a:solidFill>
              </a:rPr>
              <a:t>color:red</a:t>
            </a:r>
            <a:r>
              <a:rPr lang="en-IE" sz="2400" b="1" dirty="0">
                <a:solidFill>
                  <a:srgbClr val="FF0000"/>
                </a:solidFill>
              </a:rPr>
              <a:t>; </a:t>
            </a:r>
            <a:r>
              <a:rPr lang="en-IE" sz="2400" b="1" dirty="0" err="1">
                <a:solidFill>
                  <a:srgbClr val="FF0000"/>
                </a:solidFill>
              </a:rPr>
              <a:t>text-align:center</a:t>
            </a:r>
            <a:r>
              <a:rPr lang="en-IE" sz="2400" b="1" dirty="0">
                <a:solidFill>
                  <a:srgbClr val="FF0000"/>
                </a:solidFill>
              </a:rPr>
              <a:t>; }</a:t>
            </a:r>
          </a:p>
          <a:p>
            <a:pPr lvl="1"/>
            <a:r>
              <a:rPr lang="en-IE" sz="2400" b="1" dirty="0">
                <a:solidFill>
                  <a:srgbClr val="FF0000"/>
                </a:solidFill>
              </a:rPr>
              <a:t>p { </a:t>
            </a:r>
            <a:r>
              <a:rPr lang="en-IE" sz="2400" b="1" dirty="0" err="1">
                <a:solidFill>
                  <a:srgbClr val="FF0000"/>
                </a:solidFill>
              </a:rPr>
              <a:t>color:black</a:t>
            </a:r>
            <a:r>
              <a:rPr lang="en-IE" sz="2400" b="1" dirty="0">
                <a:solidFill>
                  <a:srgbClr val="FF0000"/>
                </a:solidFill>
              </a:rPr>
              <a:t>; </a:t>
            </a:r>
            <a:r>
              <a:rPr lang="en-IE" sz="2400" b="1" dirty="0" err="1">
                <a:solidFill>
                  <a:srgbClr val="FF0000"/>
                </a:solidFill>
              </a:rPr>
              <a:t>text-align:left</a:t>
            </a:r>
            <a:r>
              <a:rPr lang="en-IE" sz="2400" b="1" dirty="0">
                <a:solidFill>
                  <a:srgbClr val="FF0000"/>
                </a:solidFill>
              </a:rPr>
              <a:t>; </a:t>
            </a:r>
            <a:r>
              <a:rPr lang="en-IE" sz="2400" b="1" dirty="0" smtClean="0">
                <a:solidFill>
                  <a:srgbClr val="FF0000"/>
                </a:solidFill>
              </a:rPr>
              <a:t>}</a:t>
            </a:r>
            <a:endParaRPr lang="en-IE" sz="2400" b="1" dirty="0">
              <a:solidFill>
                <a:srgbClr val="FF0000"/>
              </a:solidFill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82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CSS Comments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dirty="0">
                <a:solidFill>
                  <a:srgbClr val="FF0000"/>
                </a:solidFill>
              </a:rPr>
              <a:t>/*This is a comment*/</a:t>
            </a:r>
            <a:br>
              <a:rPr lang="en-IE" dirty="0">
                <a:solidFill>
                  <a:srgbClr val="FF0000"/>
                </a:solidFill>
              </a:rPr>
            </a:br>
            <a:r>
              <a:rPr lang="en-IE" dirty="0"/>
              <a:t>p</a:t>
            </a:r>
            <a:br>
              <a:rPr lang="en-IE" dirty="0"/>
            </a:br>
            <a:r>
              <a:rPr lang="en-IE" dirty="0"/>
              <a:t>{</a:t>
            </a:r>
            <a:br>
              <a:rPr lang="en-IE" dirty="0"/>
            </a:br>
            <a:r>
              <a:rPr lang="en-IE" dirty="0" smtClean="0"/>
              <a:t>	</a:t>
            </a:r>
            <a:r>
              <a:rPr lang="en-IE" dirty="0" err="1" smtClean="0"/>
              <a:t>text-align:center</a:t>
            </a:r>
            <a:r>
              <a:rPr lang="en-IE" dirty="0"/>
              <a:t>;</a:t>
            </a:r>
            <a:br>
              <a:rPr lang="en-IE" dirty="0"/>
            </a:br>
            <a:r>
              <a:rPr lang="en-IE" dirty="0" smtClean="0"/>
              <a:t>	</a:t>
            </a:r>
            <a:r>
              <a:rPr lang="en-IE" dirty="0" smtClean="0">
                <a:solidFill>
                  <a:srgbClr val="FF0000"/>
                </a:solidFill>
              </a:rPr>
              <a:t>/*</a:t>
            </a:r>
            <a:r>
              <a:rPr lang="en-IE" dirty="0">
                <a:solidFill>
                  <a:srgbClr val="FF0000"/>
                </a:solidFill>
              </a:rPr>
              <a:t>This is another comment*/</a:t>
            </a:r>
            <a:br>
              <a:rPr lang="en-IE" dirty="0">
                <a:solidFill>
                  <a:srgbClr val="FF0000"/>
                </a:solidFill>
              </a:rPr>
            </a:br>
            <a:r>
              <a:rPr lang="en-IE" dirty="0" smtClean="0">
                <a:solidFill>
                  <a:srgbClr val="FF0000"/>
                </a:solidFill>
              </a:rPr>
              <a:t>	</a:t>
            </a:r>
            <a:r>
              <a:rPr lang="en-IE" dirty="0" err="1" smtClean="0"/>
              <a:t>color:black</a:t>
            </a:r>
            <a:r>
              <a:rPr lang="en-IE" dirty="0"/>
              <a:t>;</a:t>
            </a:r>
            <a:br>
              <a:rPr lang="en-IE" dirty="0"/>
            </a:br>
            <a:r>
              <a:rPr lang="en-IE" dirty="0" smtClean="0"/>
              <a:t>	</a:t>
            </a:r>
            <a:r>
              <a:rPr lang="en-IE" dirty="0" err="1" smtClean="0"/>
              <a:t>font-family:arial</a:t>
            </a:r>
            <a:r>
              <a:rPr lang="en-IE" dirty="0"/>
              <a:t>;</a:t>
            </a:r>
            <a:br>
              <a:rPr lang="en-IE" dirty="0"/>
            </a:br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2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How to insert/link a Style Sheet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There are three ways of inserting a style sheet:</a:t>
            </a:r>
          </a:p>
          <a:p>
            <a:pPr lvl="1"/>
            <a:r>
              <a:rPr lang="en-IE" sz="2400" dirty="0"/>
              <a:t>External style sheet</a:t>
            </a:r>
          </a:p>
          <a:p>
            <a:pPr lvl="1"/>
            <a:r>
              <a:rPr lang="en-IE" sz="2400" dirty="0"/>
              <a:t>Internal style sheet</a:t>
            </a:r>
          </a:p>
          <a:p>
            <a:pPr lvl="1"/>
            <a:r>
              <a:rPr lang="en-IE" sz="2400" dirty="0"/>
              <a:t>Inline style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24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Internal Style sheet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With </a:t>
            </a:r>
            <a:r>
              <a:rPr lang="en-IE" dirty="0"/>
              <a:t>this method each (X)HTML file contains the CSS code needed </a:t>
            </a:r>
            <a:r>
              <a:rPr lang="en-IE" dirty="0" smtClean="0"/>
              <a:t>to style </a:t>
            </a:r>
            <a:r>
              <a:rPr lang="en-IE" dirty="0"/>
              <a:t>the page. Meaning that any changes you want to make to </a:t>
            </a:r>
            <a:r>
              <a:rPr lang="en-IE" dirty="0" smtClean="0"/>
              <a:t>one page</a:t>
            </a:r>
            <a:r>
              <a:rPr lang="en-IE" dirty="0"/>
              <a:t>, will have to be made to all.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method can be good if you </a:t>
            </a:r>
            <a:r>
              <a:rPr lang="en-IE" dirty="0" smtClean="0"/>
              <a:t>need to </a:t>
            </a:r>
            <a:r>
              <a:rPr lang="en-IE" dirty="0"/>
              <a:t>style only one page, or if you want different pages to have </a:t>
            </a:r>
            <a:r>
              <a:rPr lang="en-IE" dirty="0" smtClean="0"/>
              <a:t>varying styles.</a:t>
            </a:r>
          </a:p>
          <a:p>
            <a:r>
              <a:rPr lang="en-IE" dirty="0"/>
              <a:t>This will not pass the </a:t>
            </a:r>
            <a:r>
              <a:rPr lang="en-IE" i="1" dirty="0"/>
              <a:t>XHTML Strict</a:t>
            </a:r>
            <a:r>
              <a:rPr lang="en-IE" dirty="0"/>
              <a:t> </a:t>
            </a:r>
            <a:r>
              <a:rPr lang="en-IE" dirty="0" smtClean="0"/>
              <a:t>test – Only </a:t>
            </a:r>
            <a:r>
              <a:rPr lang="en-IE" i="1" dirty="0" smtClean="0"/>
              <a:t>XHTML transitional</a:t>
            </a:r>
            <a:endParaRPr lang="en-IE" i="1" dirty="0"/>
          </a:p>
          <a:p>
            <a:pPr marL="6858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z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tz" id="{7AAA09E4-5B30-4142-BC1C-6CFF76B70865}" vid="{6AC89B45-77DD-4D9D-85EA-2027F40547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fitz</Template>
  <TotalTime>902</TotalTime>
  <Words>1347</Words>
  <Application>Microsoft Office PowerPoint</Application>
  <PresentationFormat>On-screen Show (4:3)</PresentationFormat>
  <Paragraphs>208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Comic Sans MS</vt:lpstr>
      <vt:lpstr>Courier New</vt:lpstr>
      <vt:lpstr>fitz</vt:lpstr>
      <vt:lpstr>Web Development 1</vt:lpstr>
      <vt:lpstr>What is CSS</vt:lpstr>
      <vt:lpstr>Why CSS was invented</vt:lpstr>
      <vt:lpstr>Why use CSS</vt:lpstr>
      <vt:lpstr>CSS Syntax</vt:lpstr>
      <vt:lpstr>CSS Syntax</vt:lpstr>
      <vt:lpstr>CSS Comments</vt:lpstr>
      <vt:lpstr>How to insert/link a Style Sheet</vt:lpstr>
      <vt:lpstr>Internal Style sheet</vt:lpstr>
      <vt:lpstr>PowerPoint Presentation</vt:lpstr>
      <vt:lpstr>External Style Sheet</vt:lpstr>
      <vt:lpstr>PowerPoint Presentation</vt:lpstr>
      <vt:lpstr>External Style Sheets</vt:lpstr>
      <vt:lpstr>Inline Styles</vt:lpstr>
      <vt:lpstr>Multiple Style Sheets</vt:lpstr>
      <vt:lpstr>Background Colours</vt:lpstr>
      <vt:lpstr>PowerPoint Presentation</vt:lpstr>
      <vt:lpstr>Background Image</vt:lpstr>
      <vt:lpstr>Background Position</vt:lpstr>
      <vt:lpstr>Background Position</vt:lpstr>
      <vt:lpstr>Background Position</vt:lpstr>
      <vt:lpstr>Background Attachment</vt:lpstr>
      <vt:lpstr>Adding an image</vt:lpstr>
      <vt:lpstr> </vt:lpstr>
      <vt:lpstr>Background Repeat</vt:lpstr>
      <vt:lpstr>PowerPoint Presentation</vt:lpstr>
      <vt:lpstr>Shorthand for background</vt:lpstr>
      <vt:lpstr>PowerPoint Presentation</vt:lpstr>
      <vt:lpstr>Inheritance</vt:lpstr>
      <vt:lpstr>Inheritance contd..</vt:lpstr>
      <vt:lpstr>Combining Selectors</vt:lpstr>
      <vt:lpstr>CSS Classes</vt:lpstr>
      <vt:lpstr>PowerPoint Presentation</vt:lpstr>
      <vt:lpstr>CSS Classes continued</vt:lpstr>
      <vt:lpstr>IDs in CSS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1</dc:title>
  <dc:creator>jbloggs</dc:creator>
  <cp:lastModifiedBy>Karol Fitzgerald</cp:lastModifiedBy>
  <cp:revision>65</cp:revision>
  <dcterms:created xsi:type="dcterms:W3CDTF">2012-10-04T18:27:52Z</dcterms:created>
  <dcterms:modified xsi:type="dcterms:W3CDTF">2018-10-15T10:51:33Z</dcterms:modified>
</cp:coreProperties>
</file>