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85" r:id="rId5"/>
    <p:sldId id="284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6" r:id="rId17"/>
    <p:sldId id="270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9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7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872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66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34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3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7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06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91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2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126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7A322C0C-566E-4853-BE11-FE65BFFC7C4C}" type="datetimeFigureOut">
              <a:rPr lang="en-IE" smtClean="0"/>
              <a:t>22/10/2018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B715F34A-7619-46B0-82D1-945329BAEA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 Development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CSS Box Model &amp; Text Shadow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61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5390625"/>
            <a:ext cx="5655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E" dirty="0"/>
              <a:t>Outside Solid Line shows &lt;div id=“page”&gt; outline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dirty="0"/>
              <a:t>Dotted Lines show the inside &lt;div&gt; definitions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dirty="0"/>
              <a:t>Inside solid lines show element borders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E" dirty="0">
                <a:solidFill>
                  <a:srgbClr val="FF0000"/>
                </a:solidFill>
              </a:rPr>
              <a:t>Pay attention to margins and padding</a:t>
            </a:r>
          </a:p>
          <a:p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1" y="723875"/>
            <a:ext cx="81248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55284"/>
            <a:ext cx="5973688" cy="5776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-27384"/>
            <a:ext cx="2636200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Exercise 1: HTML5 Page Setup</a:t>
            </a:r>
            <a:endParaRPr lang="en-I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/>
          </a:bodyPr>
          <a:lstStyle/>
          <a:p>
            <a:r>
              <a:rPr lang="en-IE" dirty="0" smtClean="0"/>
              <a:t>Download the Question.zip file from Moodle</a:t>
            </a:r>
          </a:p>
          <a:p>
            <a:r>
              <a:rPr lang="en-IE" dirty="0" smtClean="0"/>
              <a:t>Extract it into this weeks folder</a:t>
            </a:r>
          </a:p>
          <a:p>
            <a:r>
              <a:rPr lang="en-IE" dirty="0" smtClean="0"/>
              <a:t>Open the AIT_Web_Soc_H5.html page in </a:t>
            </a:r>
            <a:r>
              <a:rPr lang="en-IE" dirty="0" err="1" smtClean="0"/>
              <a:t>NotePad</a:t>
            </a:r>
            <a:r>
              <a:rPr lang="en-IE" dirty="0" smtClean="0"/>
              <a:t>++</a:t>
            </a:r>
          </a:p>
          <a:p>
            <a:r>
              <a:rPr lang="en-IE" dirty="0" smtClean="0"/>
              <a:t>Open the DEMO.css file in the CSS folder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88" y="2276590"/>
            <a:ext cx="4788024" cy="45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704"/>
            <a:ext cx="59626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8" y="0"/>
            <a:ext cx="7167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E" sz="4400" dirty="0" smtClean="0"/>
              <a:t>Exercise 1: Applying a style</a:t>
            </a:r>
            <a:endParaRPr lang="en-I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/>
          </a:bodyPr>
          <a:lstStyle/>
          <a:p>
            <a:r>
              <a:rPr lang="en-IE" dirty="0" smtClean="0"/>
              <a:t>Now create a style to generate the following – Don’t forget to link it to your page</a:t>
            </a:r>
          </a:p>
          <a:p>
            <a:r>
              <a:rPr lang="en-IE" dirty="0" smtClean="0"/>
              <a:t>Use the info on the following page to help you.  If you get stuck, ask for help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58603"/>
            <a:ext cx="73152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Make some changes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56792"/>
            <a:ext cx="84582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85000" lnSpcReduction="20000"/>
          </a:bodyPr>
          <a:lstStyle/>
          <a:p>
            <a:r>
              <a:rPr lang="en-IE" dirty="0">
                <a:solidFill>
                  <a:schemeClr val="tx1"/>
                </a:solidFill>
              </a:rPr>
              <a:t>How to set border properties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border: thin solid green;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border: 2px dashed #808080;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border: 1px inset;   /* uses the element's 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 property </a:t>
            </a:r>
            <a:r>
              <a:rPr lang="en-IE" dirty="0" smtClean="0">
                <a:solidFill>
                  <a:schemeClr val="tx1"/>
                </a:solidFill>
              </a:rPr>
              <a:t>*/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How </a:t>
            </a:r>
            <a:r>
              <a:rPr lang="en-IE" dirty="0">
                <a:solidFill>
                  <a:schemeClr val="tx1"/>
                </a:solidFill>
              </a:rPr>
              <a:t>to set the widths of borders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border-width: 1px;             /* all four sides */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border-width: 1px 2px;         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border-width: 1px 2px </a:t>
            </a:r>
            <a:r>
              <a:rPr lang="en-IE" dirty="0" err="1">
                <a:solidFill>
                  <a:schemeClr val="tx1"/>
                </a:solidFill>
              </a:rPr>
              <a:t>2px</a:t>
            </a:r>
            <a:r>
              <a:rPr lang="en-IE" dirty="0">
                <a:solidFill>
                  <a:schemeClr val="tx1"/>
                </a:solidFill>
              </a:rPr>
              <a:t>;     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border-width: 1px 2px </a:t>
            </a:r>
            <a:r>
              <a:rPr lang="en-IE" dirty="0" err="1">
                <a:solidFill>
                  <a:schemeClr val="tx1"/>
                </a:solidFill>
              </a:rPr>
              <a:t>2px</a:t>
            </a:r>
            <a:r>
              <a:rPr lang="en-IE" dirty="0">
                <a:solidFill>
                  <a:schemeClr val="tx1"/>
                </a:solidFill>
              </a:rPr>
              <a:t> 3px; 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How </a:t>
            </a:r>
            <a:r>
              <a:rPr lang="en-IE" dirty="0">
                <a:solidFill>
                  <a:schemeClr val="tx1"/>
                </a:solidFill>
              </a:rPr>
              <a:t>to set the style of borders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border-style: dashed;     /* dashed line all sides */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border-style: solid;      /* solid line all sides */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border-style: solid none; </a:t>
            </a:r>
          </a:p>
          <a:p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How to set the 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 of borders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: green;      /* a named 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 */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: #808080;    /* a hexadecimal value */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: black </a:t>
            </a:r>
            <a:r>
              <a:rPr lang="en-IE" dirty="0" err="1">
                <a:solidFill>
                  <a:schemeClr val="tx1"/>
                </a:solidFill>
              </a:rPr>
              <a:t>gray</a:t>
            </a:r>
            <a:r>
              <a:rPr lang="en-IE" dirty="0">
                <a:solidFill>
                  <a:schemeClr val="tx1"/>
                </a:solidFill>
              </a:rPr>
              <a:t>; 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How </a:t>
            </a:r>
            <a:r>
              <a:rPr lang="en-IE" dirty="0">
                <a:solidFill>
                  <a:schemeClr val="tx1"/>
                </a:solidFill>
              </a:rPr>
              <a:t>to set individual borders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border-top: 2px solid black;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border-right-style: dashed;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border-bottom-width: 4px;</a:t>
            </a:r>
          </a:p>
          <a:p>
            <a:pPr lvl="1"/>
            <a:r>
              <a:rPr lang="en-IE" dirty="0">
                <a:solidFill>
                  <a:schemeClr val="tx1"/>
                </a:solidFill>
              </a:rPr>
              <a:t>border-left-</a:t>
            </a:r>
            <a:r>
              <a:rPr lang="en-IE" dirty="0" err="1">
                <a:solidFill>
                  <a:schemeClr val="tx1"/>
                </a:solidFill>
              </a:rPr>
              <a:t>color</a:t>
            </a:r>
            <a:r>
              <a:rPr lang="en-IE" dirty="0">
                <a:solidFill>
                  <a:schemeClr val="tx1"/>
                </a:solidFill>
              </a:rPr>
              <a:t>: </a:t>
            </a:r>
            <a:r>
              <a:rPr lang="en-IE" dirty="0" err="1">
                <a:solidFill>
                  <a:schemeClr val="tx1"/>
                </a:solidFill>
              </a:rPr>
              <a:t>gray</a:t>
            </a:r>
            <a:r>
              <a:rPr lang="en-IE" dirty="0" smtClean="0">
                <a:solidFill>
                  <a:schemeClr val="tx1"/>
                </a:solidFill>
              </a:rPr>
              <a:t>;</a:t>
            </a: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CSS3 – Text Shadow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text-shadow: </a:t>
            </a:r>
            <a:r>
              <a:rPr lang="en-IE" i="1" dirty="0"/>
              <a:t>h-shadow v-shadow blur </a:t>
            </a:r>
            <a:r>
              <a:rPr lang="en-IE" i="1" dirty="0" err="1"/>
              <a:t>color</a:t>
            </a:r>
            <a:r>
              <a:rPr lang="en-IE" dirty="0"/>
              <a:t>;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>
                <a:solidFill>
                  <a:srgbClr val="FF0000"/>
                </a:solidFill>
              </a:rPr>
              <a:t>text-shadow: 3px, 3px, 5px, blue;</a:t>
            </a:r>
          </a:p>
          <a:p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79726"/>
              </p:ext>
            </p:extLst>
          </p:nvPr>
        </p:nvGraphicFramePr>
        <p:xfrm>
          <a:off x="1789351" y="2743200"/>
          <a:ext cx="5446945" cy="3619499"/>
        </p:xfrm>
        <a:graphic>
          <a:graphicData uri="http://schemas.openxmlformats.org/drawingml/2006/table">
            <a:tbl>
              <a:tblPr/>
              <a:tblGrid>
                <a:gridCol w="12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000">
                <a:tc>
                  <a:txBody>
                    <a:bodyPr/>
                    <a:lstStyle/>
                    <a:p>
                      <a:pPr algn="l" fontAlgn="t"/>
                      <a:r>
                        <a:rPr lang="en-IE" sz="1500" dirty="0">
                          <a:effectLst/>
                          <a:latin typeface="verdana"/>
                        </a:rPr>
                        <a:t>Value</a:t>
                      </a: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500"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068">
                <a:tc>
                  <a:txBody>
                    <a:bodyPr/>
                    <a:lstStyle/>
                    <a:p>
                      <a:pPr fontAlgn="t"/>
                      <a:r>
                        <a:rPr lang="en-IE" sz="1500" i="1">
                          <a:effectLst/>
                          <a:latin typeface="verdana"/>
                        </a:rPr>
                        <a:t>h-shadow</a:t>
                      </a:r>
                      <a:endParaRPr lang="en-IE" sz="1500">
                        <a:effectLst/>
                        <a:latin typeface="verdana"/>
                      </a:endParaRP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500">
                          <a:effectLst/>
                          <a:latin typeface="verdana"/>
                        </a:rPr>
                        <a:t>Required. The position of the horizontal shadow. Negative values are allowed</a:t>
                      </a: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68">
                <a:tc>
                  <a:txBody>
                    <a:bodyPr/>
                    <a:lstStyle/>
                    <a:p>
                      <a:pPr fontAlgn="t"/>
                      <a:r>
                        <a:rPr lang="en-IE" sz="1500" i="1">
                          <a:effectLst/>
                          <a:latin typeface="verdana"/>
                        </a:rPr>
                        <a:t>v-shadow</a:t>
                      </a:r>
                      <a:endParaRPr lang="en-IE" sz="1500">
                        <a:effectLst/>
                        <a:latin typeface="verdana"/>
                      </a:endParaRP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500">
                          <a:effectLst/>
                          <a:latin typeface="verdana"/>
                        </a:rPr>
                        <a:t>Required. The position of the vertical shadow. Negative values are allowed</a:t>
                      </a: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000">
                <a:tc>
                  <a:txBody>
                    <a:bodyPr/>
                    <a:lstStyle/>
                    <a:p>
                      <a:pPr fontAlgn="t"/>
                      <a:r>
                        <a:rPr lang="en-IE" sz="1500" i="1">
                          <a:effectLst/>
                          <a:latin typeface="verdana"/>
                        </a:rPr>
                        <a:t>blur</a:t>
                      </a:r>
                      <a:endParaRPr lang="en-IE" sz="1500">
                        <a:effectLst/>
                        <a:latin typeface="verdana"/>
                      </a:endParaRP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500">
                          <a:effectLst/>
                          <a:latin typeface="verdana"/>
                        </a:rPr>
                        <a:t>Optional. The blur distance</a:t>
                      </a: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363">
                <a:tc>
                  <a:txBody>
                    <a:bodyPr/>
                    <a:lstStyle/>
                    <a:p>
                      <a:pPr fontAlgn="t"/>
                      <a:r>
                        <a:rPr lang="en-IE" sz="1500" i="1">
                          <a:effectLst/>
                          <a:latin typeface="verdana"/>
                        </a:rPr>
                        <a:t>color</a:t>
                      </a:r>
                      <a:endParaRPr lang="en-IE" sz="1500">
                        <a:effectLst/>
                        <a:latin typeface="verdana"/>
                      </a:endParaRP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1500" dirty="0">
                          <a:effectLst/>
                          <a:latin typeface="verdana"/>
                        </a:rPr>
                        <a:t>Optional. The </a:t>
                      </a:r>
                      <a:r>
                        <a:rPr lang="en-IE" sz="1500" dirty="0" err="1">
                          <a:effectLst/>
                          <a:latin typeface="verdana"/>
                        </a:rPr>
                        <a:t>color</a:t>
                      </a:r>
                      <a:r>
                        <a:rPr lang="en-IE" sz="1500" dirty="0">
                          <a:effectLst/>
                          <a:latin typeface="verdana"/>
                        </a:rPr>
                        <a:t> of the shadow. </a:t>
                      </a:r>
                      <a:endParaRPr lang="en-IE" sz="1500" dirty="0" smtClean="0">
                        <a:effectLst/>
                        <a:latin typeface="verdana"/>
                      </a:endParaRPr>
                    </a:p>
                  </a:txBody>
                  <a:tcPr marL="24296" marR="24296" marT="24296" marB="242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CSS3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border-radius and box-shadow properties</a:t>
            </a:r>
          </a:p>
          <a:p>
            <a:pPr lvl="1"/>
            <a:r>
              <a:rPr lang="en-IE" sz="2400" dirty="0"/>
              <a:t>border-radius: radius;  /* applies to all four corners */</a:t>
            </a:r>
          </a:p>
          <a:p>
            <a:pPr lvl="1"/>
            <a:r>
              <a:rPr lang="en-IE" sz="2400" dirty="0"/>
              <a:t>border-radius: </a:t>
            </a:r>
            <a:r>
              <a:rPr lang="en-IE" sz="2400" dirty="0" err="1"/>
              <a:t>topLeft</a:t>
            </a:r>
            <a:r>
              <a:rPr lang="en-IE" sz="2400" dirty="0"/>
              <a:t> </a:t>
            </a:r>
            <a:r>
              <a:rPr lang="en-IE" sz="2400" dirty="0" err="1"/>
              <a:t>topRight</a:t>
            </a:r>
            <a:r>
              <a:rPr lang="en-IE" sz="2400" dirty="0"/>
              <a:t> </a:t>
            </a:r>
            <a:r>
              <a:rPr lang="en-IE" sz="2400" dirty="0" err="1"/>
              <a:t>lowerRight</a:t>
            </a:r>
            <a:r>
              <a:rPr lang="en-IE" sz="2400" dirty="0"/>
              <a:t> </a:t>
            </a:r>
            <a:r>
              <a:rPr lang="en-IE" sz="2400" dirty="0" err="1"/>
              <a:t>lowerLeft</a:t>
            </a:r>
            <a:r>
              <a:rPr lang="en-IE" sz="2400" dirty="0"/>
              <a:t>;</a:t>
            </a:r>
          </a:p>
          <a:p>
            <a:pPr lvl="1"/>
            <a:r>
              <a:rPr lang="en-IE" sz="2400" dirty="0"/>
              <a:t>box-shadow: </a:t>
            </a:r>
            <a:r>
              <a:rPr lang="en-IE" sz="2400" dirty="0" err="1"/>
              <a:t>horizontalOffset</a:t>
            </a:r>
            <a:r>
              <a:rPr lang="en-IE" sz="2400" dirty="0"/>
              <a:t> </a:t>
            </a:r>
            <a:r>
              <a:rPr lang="en-IE" sz="2400" dirty="0" err="1"/>
              <a:t>verticalOffset</a:t>
            </a:r>
            <a:r>
              <a:rPr lang="en-IE" sz="2400" dirty="0"/>
              <a:t> </a:t>
            </a:r>
            <a:r>
              <a:rPr lang="en-IE" sz="2400" dirty="0" err="1" smtClean="0"/>
              <a:t>blurRadius</a:t>
            </a:r>
            <a:r>
              <a:rPr lang="en-IE" sz="2400" dirty="0"/>
              <a:t> </a:t>
            </a:r>
            <a:r>
              <a:rPr lang="en-IE" sz="2400" dirty="0" smtClean="0"/>
              <a:t>spread </a:t>
            </a:r>
            <a:r>
              <a:rPr lang="en-IE" sz="2400" dirty="0" err="1"/>
              <a:t>color</a:t>
            </a:r>
            <a:r>
              <a:rPr lang="en-IE" sz="2400" dirty="0"/>
              <a:t>;</a:t>
            </a:r>
          </a:p>
          <a:p>
            <a:endParaRPr lang="en-IE" dirty="0" smtClean="0"/>
          </a:p>
          <a:p>
            <a:r>
              <a:rPr lang="en-IE" dirty="0" smtClean="0"/>
              <a:t>Guidelines </a:t>
            </a:r>
            <a:r>
              <a:rPr lang="en-IE" dirty="0"/>
              <a:t>for backward </a:t>
            </a:r>
            <a:r>
              <a:rPr lang="en-IE" dirty="0" smtClean="0"/>
              <a:t>compatibility</a:t>
            </a:r>
          </a:p>
          <a:p>
            <a:pPr lvl="1"/>
            <a:r>
              <a:rPr lang="en-IE" sz="1900" dirty="0" smtClean="0"/>
              <a:t>To </a:t>
            </a:r>
            <a:r>
              <a:rPr lang="en-IE" sz="1900" dirty="0"/>
              <a:t>round corners and add shadows in older versions of Firefox, you can use the -</a:t>
            </a:r>
            <a:r>
              <a:rPr lang="en-IE" sz="1900" dirty="0" err="1"/>
              <a:t>moz</a:t>
            </a:r>
            <a:r>
              <a:rPr lang="en-IE" sz="1900" dirty="0"/>
              <a:t>-border-radius and -</a:t>
            </a:r>
            <a:r>
              <a:rPr lang="en-IE" sz="1900" dirty="0" err="1"/>
              <a:t>moz</a:t>
            </a:r>
            <a:r>
              <a:rPr lang="en-IE" sz="1900" dirty="0"/>
              <a:t>-box-shadow </a:t>
            </a:r>
            <a:r>
              <a:rPr lang="en-IE" sz="1900" dirty="0" smtClean="0"/>
              <a:t>properties.</a:t>
            </a:r>
          </a:p>
          <a:p>
            <a:pPr lvl="1"/>
            <a:r>
              <a:rPr lang="en-IE" sz="1900" dirty="0" smtClean="0"/>
              <a:t>To </a:t>
            </a:r>
            <a:r>
              <a:rPr lang="en-IE" sz="1900" dirty="0"/>
              <a:t>add shadows in older versions of Safari and Chrome, you can use the -</a:t>
            </a:r>
            <a:r>
              <a:rPr lang="en-IE" sz="1900" dirty="0" err="1"/>
              <a:t>webkit</a:t>
            </a:r>
            <a:r>
              <a:rPr lang="en-IE" sz="1900" dirty="0"/>
              <a:t>-box-shadow property.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14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Box Model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CSS box model can be used to control the spacing between headings, paragraphs and any block element on a page.</a:t>
            </a:r>
            <a:endParaRPr lang="en-IE" dirty="0"/>
          </a:p>
          <a:p>
            <a:pPr lvl="0"/>
            <a:r>
              <a:rPr lang="en-US" dirty="0"/>
              <a:t>We will look at the following properties for a block element in the box model: 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Border</a:t>
            </a:r>
          </a:p>
          <a:p>
            <a:pPr lvl="1"/>
            <a:r>
              <a:rPr lang="en-US" dirty="0" smtClean="0"/>
              <a:t>background color</a:t>
            </a:r>
            <a:endParaRPr lang="en-US" dirty="0"/>
          </a:p>
          <a:p>
            <a:pPr lvl="1"/>
            <a:r>
              <a:rPr lang="en-US" dirty="0" smtClean="0"/>
              <a:t>background </a:t>
            </a:r>
            <a:r>
              <a:rPr lang="en-US" dirty="0"/>
              <a:t>image.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8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149080"/>
            <a:ext cx="3851920" cy="2545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18" y="14675"/>
            <a:ext cx="6138810" cy="3054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" y="3068960"/>
            <a:ext cx="4806507" cy="348100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115616" y="3933056"/>
            <a:ext cx="2664296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5615" y="5589240"/>
            <a:ext cx="3804230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01758"/>
            <a:ext cx="6912768" cy="3044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CSS3 addition to background-image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" y="566124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The syntax for a linear gradient </a:t>
            </a:r>
            <a:r>
              <a:rPr lang="en-IE" sz="1400" dirty="0" smtClean="0">
                <a:solidFill>
                  <a:srgbClr val="FF0000"/>
                </a:solidFill>
              </a:rPr>
              <a:t>in </a:t>
            </a:r>
            <a:r>
              <a:rPr lang="en-IE" sz="1400" dirty="0">
                <a:solidFill>
                  <a:srgbClr val="FF0000"/>
                </a:solidFill>
              </a:rPr>
              <a:t>the </a:t>
            </a:r>
            <a:endParaRPr lang="en-IE" sz="1400" dirty="0" smtClean="0">
              <a:solidFill>
                <a:srgbClr val="FF0000"/>
              </a:solidFill>
            </a:endParaRPr>
          </a:p>
          <a:p>
            <a:r>
              <a:rPr lang="en-IE" sz="1400" dirty="0" smtClean="0">
                <a:solidFill>
                  <a:srgbClr val="FF0000"/>
                </a:solidFill>
              </a:rPr>
              <a:t>background-image </a:t>
            </a:r>
            <a:r>
              <a:rPr lang="en-IE" sz="1400" dirty="0">
                <a:solidFill>
                  <a:srgbClr val="FF0000"/>
                </a:solidFill>
              </a:rPr>
              <a:t>property</a:t>
            </a:r>
          </a:p>
          <a:p>
            <a:r>
              <a:rPr lang="en-IE" sz="1400" dirty="0"/>
              <a:t>background-image: </a:t>
            </a:r>
          </a:p>
          <a:p>
            <a:r>
              <a:rPr lang="en-IE" sz="1400" dirty="0"/>
              <a:t>    linear-gradient(direction, </a:t>
            </a:r>
            <a:r>
              <a:rPr lang="en-IE" sz="1400" dirty="0" err="1"/>
              <a:t>color</a:t>
            </a:r>
            <a:r>
              <a:rPr lang="en-IE" sz="1400" dirty="0"/>
              <a:t> %, </a:t>
            </a:r>
            <a:r>
              <a:rPr lang="en-IE" sz="1400" dirty="0" err="1"/>
              <a:t>color</a:t>
            </a:r>
            <a:r>
              <a:rPr lang="en-IE" sz="1400" dirty="0"/>
              <a:t> %, ... 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6136" y="4509120"/>
            <a:ext cx="2376264" cy="100811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 smtClean="0">
                <a:solidFill>
                  <a:srgbClr val="FF0000"/>
                </a:solidFill>
              </a:rPr>
              <a:t>div‘s</a:t>
            </a:r>
            <a:r>
              <a:rPr lang="en-IE" dirty="0" smtClean="0">
                <a:solidFill>
                  <a:srgbClr val="FF0000"/>
                </a:solidFill>
              </a:rPr>
              <a:t> can still be used in HTML5</a:t>
            </a:r>
            <a:endParaRPr lang="en-I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3848" y="4149080"/>
            <a:ext cx="2304256" cy="659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0" y="3573016"/>
            <a:ext cx="6846864" cy="3044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168" y="5229200"/>
            <a:ext cx="27449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-</a:t>
            </a:r>
            <a:r>
              <a:rPr lang="en-IE" dirty="0" err="1"/>
              <a:t>moz</a:t>
            </a:r>
            <a:r>
              <a:rPr lang="en-IE" dirty="0"/>
              <a:t>- provides background compatibility for older versions of Firefox.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173"/>
            <a:ext cx="3456384" cy="340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7150"/>
            <a:ext cx="46482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1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59448"/>
            <a:ext cx="7344816" cy="65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01008"/>
            <a:ext cx="6993648" cy="3122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8640"/>
            <a:ext cx="7048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 Cover all browsers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CSS for the web page</a:t>
            </a:r>
            <a:endParaRPr lang="en-IE" b="1" dirty="0"/>
          </a:p>
          <a:p>
            <a:r>
              <a:rPr lang="en-US" b="1" dirty="0"/>
              <a:t>/* the styles for the html element (the background) */</a:t>
            </a:r>
            <a:endParaRPr lang="en-IE" b="1" dirty="0"/>
          </a:p>
          <a:p>
            <a:r>
              <a:rPr lang="en-US" b="1" dirty="0"/>
              <a:t>html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IE" b="1" dirty="0"/>
          </a:p>
          <a:p>
            <a:r>
              <a:rPr lang="en-US" b="1" dirty="0"/>
              <a:t>  background-image: </a:t>
            </a:r>
            <a:endParaRPr lang="en-IE" b="1" dirty="0"/>
          </a:p>
          <a:p>
            <a:r>
              <a:rPr lang="en-US" b="1" dirty="0"/>
              <a:t>     -</a:t>
            </a:r>
            <a:r>
              <a:rPr lang="en-US" b="1" dirty="0" err="1"/>
              <a:t>moz</a:t>
            </a:r>
            <a:r>
              <a:rPr lang="en-US" b="1" dirty="0"/>
              <a:t>-linear-gradient(top, white 0%, #facd8a 100%);</a:t>
            </a:r>
            <a:endParaRPr lang="en-IE" b="1" dirty="0"/>
          </a:p>
          <a:p>
            <a:r>
              <a:rPr lang="en-US" b="1" dirty="0"/>
              <a:t>  background-image: </a:t>
            </a:r>
            <a:endParaRPr lang="en-IE" b="1" dirty="0"/>
          </a:p>
          <a:p>
            <a:r>
              <a:rPr lang="en-US" b="1" dirty="0"/>
              <a:t>     -</a:t>
            </a:r>
            <a:r>
              <a:rPr lang="en-US" b="1" dirty="0" err="1"/>
              <a:t>webkit</a:t>
            </a:r>
            <a:r>
              <a:rPr lang="en-US" b="1" dirty="0"/>
              <a:t>-linear-gradient(top, white 0%, #facd8a 100%);</a:t>
            </a:r>
            <a:endParaRPr lang="en-IE" b="1" dirty="0"/>
          </a:p>
          <a:p>
            <a:r>
              <a:rPr lang="en-US" b="1" dirty="0"/>
              <a:t>  background-image: </a:t>
            </a:r>
            <a:endParaRPr lang="en-IE" b="1" dirty="0"/>
          </a:p>
          <a:p>
            <a:r>
              <a:rPr lang="en-US" b="1" dirty="0"/>
              <a:t>     -o-linear-gradient(top, white 0%, #facd8a 100%);</a:t>
            </a:r>
            <a:endParaRPr lang="en-IE" b="1" dirty="0"/>
          </a:p>
          <a:p>
            <a:r>
              <a:rPr lang="en-US" b="1" dirty="0"/>
              <a:t>  background-image: </a:t>
            </a:r>
            <a:endParaRPr lang="en-IE" b="1" dirty="0"/>
          </a:p>
          <a:p>
            <a:r>
              <a:rPr lang="en-US" b="1" dirty="0"/>
              <a:t>     linear-gradient(top, white 0%, #facd8a 100%); </a:t>
            </a:r>
            <a:endParaRPr lang="en-IE" b="1" dirty="0"/>
          </a:p>
          <a:p>
            <a:r>
              <a:rPr lang="en-US" b="1" dirty="0"/>
              <a:t>}</a:t>
            </a:r>
            <a:endParaRPr lang="en-IE" b="1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6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25725"/>
              </p:ext>
            </p:extLst>
          </p:nvPr>
        </p:nvGraphicFramePr>
        <p:xfrm>
          <a:off x="457200" y="548680"/>
          <a:ext cx="82296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4906518" imgH="2647950" progId="Visio.Drawing.11">
                  <p:embed/>
                </p:oleObj>
              </mc:Choice>
              <mc:Fallback>
                <p:oleObj name="Visio" r:id="rId3" imgW="4906518" imgH="26479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80"/>
                        <a:ext cx="822960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en-IE" dirty="0" smtClean="0"/>
              <a:t>CSS Box Model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068341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formula for calculating the height of a box</a:t>
            </a:r>
          </a:p>
          <a:p>
            <a:r>
              <a:rPr lang="en-IE" sz="1400" dirty="0"/>
              <a:t>top margin + top border + top padding + </a:t>
            </a:r>
            <a:r>
              <a:rPr lang="en-IE" sz="1400" dirty="0" smtClean="0"/>
              <a:t>height +bottom </a:t>
            </a:r>
            <a:r>
              <a:rPr lang="en-IE" sz="1400" dirty="0"/>
              <a:t>padding + bottom border + bottom margin</a:t>
            </a:r>
          </a:p>
          <a:p>
            <a:r>
              <a:rPr lang="en-IE" dirty="0"/>
              <a:t>The formula for calculating the width of a box</a:t>
            </a:r>
          </a:p>
          <a:p>
            <a:r>
              <a:rPr lang="en-IE" sz="1600" dirty="0"/>
              <a:t>left margin + left border + left padding + </a:t>
            </a:r>
            <a:r>
              <a:rPr lang="en-IE" sz="1600" dirty="0" smtClean="0"/>
              <a:t>width </a:t>
            </a:r>
            <a:r>
              <a:rPr lang="en-IE" sz="1600" dirty="0"/>
              <a:t>+ </a:t>
            </a:r>
            <a:r>
              <a:rPr lang="en-IE" sz="1600" dirty="0" smtClean="0"/>
              <a:t>right </a:t>
            </a:r>
            <a:r>
              <a:rPr lang="en-IE" sz="1600" dirty="0"/>
              <a:t>padding + right border + right margin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5" y="0"/>
            <a:ext cx="7161399" cy="36450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46" y="3645024"/>
            <a:ext cx="6312553" cy="321297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812360" y="1340768"/>
            <a:ext cx="911510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HTML5</a:t>
            </a:r>
            <a:endParaRPr lang="en-IE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16216" y="1700808"/>
            <a:ext cx="108012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58265" y="5301208"/>
            <a:ext cx="1253959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739" y="5445224"/>
            <a:ext cx="1122305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XHMTML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9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" y="7541"/>
            <a:ext cx="5650303" cy="3493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62" y="2959621"/>
            <a:ext cx="5677137" cy="39075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-6548" y="3756806"/>
            <a:ext cx="1122305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XHMTML</a:t>
            </a: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28384" y="7541"/>
            <a:ext cx="911510" cy="57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b="1" dirty="0" smtClean="0">
                <a:solidFill>
                  <a:srgbClr val="FF0000"/>
                </a:solidFill>
              </a:rPr>
              <a:t>HTML5</a:t>
            </a:r>
            <a:endParaRPr lang="en-IE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67744" y="188640"/>
            <a:ext cx="5732065" cy="466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115757" y="3501008"/>
            <a:ext cx="1512027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97661" y="1546821"/>
            <a:ext cx="866027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12978" y="4913374"/>
            <a:ext cx="1387014" cy="2531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0446"/>
            <a:ext cx="5904656" cy="67275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03648" y="1340768"/>
            <a:ext cx="2664296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024744" cy="875264"/>
          </a:xfrm>
        </p:spPr>
        <p:txBody>
          <a:bodyPr/>
          <a:lstStyle/>
          <a:p>
            <a:r>
              <a:rPr lang="en-IE" dirty="0" smtClean="0"/>
              <a:t>Collapsing Margins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620000" cy="4419600"/>
          </a:xfrm>
        </p:spPr>
        <p:txBody>
          <a:bodyPr>
            <a:normAutofit/>
          </a:bodyPr>
          <a:lstStyle/>
          <a:p>
            <a:r>
              <a:rPr lang="en-IE" dirty="0" smtClean="0"/>
              <a:t>The concept of collapsing </a:t>
            </a:r>
            <a:r>
              <a:rPr lang="en-IE" dirty="0"/>
              <a:t>margins means that adjoining margins </a:t>
            </a:r>
            <a:r>
              <a:rPr lang="en-IE" dirty="0" smtClean="0"/>
              <a:t>of </a:t>
            </a:r>
            <a:r>
              <a:rPr lang="en-IE" dirty="0"/>
              <a:t>two or more boxes (which may be next to one another or nested) combine to form a single margin</a:t>
            </a:r>
            <a:r>
              <a:rPr lang="en-IE" dirty="0" smtClean="0"/>
              <a:t>.</a:t>
            </a:r>
          </a:p>
          <a:p>
            <a:r>
              <a:rPr lang="en-US" dirty="0"/>
              <a:t>Properties for setting heights and widths</a:t>
            </a:r>
            <a:endParaRPr lang="en-IE" dirty="0"/>
          </a:p>
          <a:p>
            <a:pPr lvl="1"/>
            <a:r>
              <a:rPr lang="en-US" dirty="0"/>
              <a:t>width</a:t>
            </a:r>
            <a:endParaRPr lang="en-IE" dirty="0"/>
          </a:p>
          <a:p>
            <a:pPr lvl="1"/>
            <a:r>
              <a:rPr lang="en-US" dirty="0"/>
              <a:t>height</a:t>
            </a:r>
            <a:endParaRPr lang="en-IE" dirty="0"/>
          </a:p>
          <a:p>
            <a:pPr lvl="1"/>
            <a:r>
              <a:rPr lang="en-US" dirty="0"/>
              <a:t>min-width</a:t>
            </a:r>
            <a:endParaRPr lang="en-IE" dirty="0"/>
          </a:p>
          <a:p>
            <a:pPr lvl="1"/>
            <a:r>
              <a:rPr lang="en-US" dirty="0"/>
              <a:t>max-width</a:t>
            </a:r>
            <a:endParaRPr lang="en-IE" dirty="0"/>
          </a:p>
          <a:p>
            <a:pPr lvl="1"/>
            <a:r>
              <a:rPr lang="en-US" dirty="0"/>
              <a:t>min-height </a:t>
            </a:r>
            <a:endParaRPr lang="en-IE" dirty="0"/>
          </a:p>
          <a:p>
            <a:pPr lvl="1"/>
            <a:r>
              <a:rPr lang="en-US" dirty="0"/>
              <a:t>max-height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62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Margins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to set the width of the content area</a:t>
            </a:r>
          </a:p>
          <a:p>
            <a:pPr marL="457200" lvl="1" indent="0">
              <a:buNone/>
            </a:pPr>
            <a:r>
              <a:rPr lang="en-IE" dirty="0"/>
              <a:t>width: 450px;        /* an absolute width */</a:t>
            </a:r>
          </a:p>
          <a:p>
            <a:pPr marL="457200" lvl="1" indent="0">
              <a:buNone/>
            </a:pPr>
            <a:r>
              <a:rPr lang="en-IE" dirty="0"/>
              <a:t>width: 75%;          /* a relative width */</a:t>
            </a:r>
          </a:p>
          <a:p>
            <a:pPr marL="457200" lvl="1" indent="0">
              <a:buNone/>
            </a:pPr>
            <a:r>
              <a:rPr lang="en-IE" dirty="0"/>
              <a:t>width: auto;         /* width based on content */</a:t>
            </a:r>
          </a:p>
          <a:p>
            <a:r>
              <a:rPr lang="en-IE" dirty="0"/>
              <a:t>How to set the height of the content area</a:t>
            </a:r>
          </a:p>
          <a:p>
            <a:pPr marL="457200" lvl="1" indent="0">
              <a:buNone/>
            </a:pPr>
            <a:r>
              <a:rPr lang="en-IE" dirty="0"/>
              <a:t>height: 125px;</a:t>
            </a:r>
          </a:p>
          <a:p>
            <a:pPr marL="457200" lvl="1" indent="0">
              <a:buNone/>
            </a:pPr>
            <a:r>
              <a:rPr lang="en-IE" dirty="0"/>
              <a:t>height: 50%;</a:t>
            </a:r>
          </a:p>
          <a:p>
            <a:pPr marL="457200" lvl="1" indent="0">
              <a:buNone/>
            </a:pPr>
            <a:r>
              <a:rPr lang="en-IE" dirty="0"/>
              <a:t>height: auto;</a:t>
            </a:r>
          </a:p>
          <a:p>
            <a:r>
              <a:rPr lang="en-IE" dirty="0"/>
              <a:t>How to set the minimums and maximums</a:t>
            </a:r>
          </a:p>
          <a:p>
            <a:pPr marL="457200" lvl="1" indent="0">
              <a:buNone/>
            </a:pPr>
            <a:r>
              <a:rPr lang="en-IE" dirty="0"/>
              <a:t>min-width: 450px;</a:t>
            </a:r>
          </a:p>
          <a:p>
            <a:pPr marL="457200" lvl="1" indent="0">
              <a:buNone/>
            </a:pPr>
            <a:r>
              <a:rPr lang="en-IE" dirty="0"/>
              <a:t>max-width: 600px;</a:t>
            </a:r>
          </a:p>
          <a:p>
            <a:pPr marL="457200" lvl="1" indent="0">
              <a:buNone/>
            </a:pPr>
            <a:r>
              <a:rPr lang="en-IE" dirty="0"/>
              <a:t>min-height: 120px;</a:t>
            </a:r>
          </a:p>
          <a:p>
            <a:pPr marL="457200" lvl="1" indent="0">
              <a:buNone/>
            </a:pPr>
            <a:r>
              <a:rPr lang="en-IE" dirty="0"/>
              <a:t>max-height: 160px;</a:t>
            </a:r>
          </a:p>
        </p:txBody>
      </p:sp>
    </p:spTree>
    <p:extLst>
      <p:ext uri="{BB962C8B-B14F-4D97-AF65-F5344CB8AC3E}">
        <p14:creationId xmlns:p14="http://schemas.microsoft.com/office/powerpoint/2010/main" val="23379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Margins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Properties for setting padding</a:t>
            </a:r>
          </a:p>
          <a:p>
            <a:pPr lvl="1"/>
            <a:r>
              <a:rPr lang="en-IE" dirty="0"/>
              <a:t>padding-top</a:t>
            </a:r>
          </a:p>
          <a:p>
            <a:pPr lvl="1"/>
            <a:r>
              <a:rPr lang="en-IE" dirty="0"/>
              <a:t>padding-right</a:t>
            </a:r>
          </a:p>
          <a:p>
            <a:pPr lvl="1"/>
            <a:r>
              <a:rPr lang="en-IE" dirty="0"/>
              <a:t>padding-bottom</a:t>
            </a:r>
          </a:p>
          <a:p>
            <a:pPr lvl="1"/>
            <a:r>
              <a:rPr lang="en-IE" dirty="0"/>
              <a:t>padding-left</a:t>
            </a:r>
          </a:p>
          <a:p>
            <a:pPr lvl="1"/>
            <a:r>
              <a:rPr lang="en-IE" dirty="0" smtClean="0"/>
              <a:t>Padding</a:t>
            </a:r>
          </a:p>
          <a:p>
            <a:r>
              <a:rPr lang="en-US" dirty="0"/>
              <a:t>How to set the padding on a single side</a:t>
            </a:r>
            <a:endParaRPr lang="en-IE" dirty="0"/>
          </a:p>
          <a:p>
            <a:pPr lvl="1"/>
            <a:r>
              <a:rPr lang="en-US" dirty="0"/>
              <a:t>padding-top: 0;</a:t>
            </a:r>
            <a:endParaRPr lang="en-IE" dirty="0"/>
          </a:p>
          <a:p>
            <a:pPr lvl="1"/>
            <a:r>
              <a:rPr lang="en-US" dirty="0"/>
              <a:t>padding-right: 1em;</a:t>
            </a:r>
            <a:endParaRPr lang="en-IE" dirty="0"/>
          </a:p>
          <a:p>
            <a:pPr lvl="1"/>
            <a:r>
              <a:rPr lang="en-US" dirty="0"/>
              <a:t>padding-bottom: .5em;</a:t>
            </a:r>
            <a:endParaRPr lang="en-IE" dirty="0"/>
          </a:p>
          <a:p>
            <a:pPr lvl="1"/>
            <a:r>
              <a:rPr lang="en-US" dirty="0"/>
              <a:t>padding-left: 1em;</a:t>
            </a:r>
            <a:endParaRPr lang="en-IE" dirty="0"/>
          </a:p>
          <a:p>
            <a:r>
              <a:rPr lang="en-US" dirty="0"/>
              <a:t>How to set the padding on multiple sides</a:t>
            </a:r>
            <a:endParaRPr lang="en-IE" dirty="0"/>
          </a:p>
          <a:p>
            <a:pPr lvl="1"/>
            <a:r>
              <a:rPr lang="en-US" dirty="0"/>
              <a:t>padding: 1em;             /* all four sides */</a:t>
            </a:r>
            <a:endParaRPr lang="en-IE" dirty="0"/>
          </a:p>
          <a:p>
            <a:pPr lvl="1"/>
            <a:r>
              <a:rPr lang="en-US" dirty="0"/>
              <a:t>padding: 0 1em;           </a:t>
            </a:r>
            <a:endParaRPr lang="en-IE" dirty="0"/>
          </a:p>
          <a:p>
            <a:pPr lvl="1"/>
            <a:r>
              <a:rPr lang="en-US" dirty="0"/>
              <a:t>padding: 0 1em .5em;      </a:t>
            </a:r>
            <a:endParaRPr lang="en-IE" dirty="0"/>
          </a:p>
          <a:p>
            <a:pPr lvl="1"/>
            <a:r>
              <a:rPr lang="en-US" dirty="0"/>
              <a:t>padding: 0 1em .5em 1em;  </a:t>
            </a:r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40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Fitz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Fitz1" id="{23282CED-9A1F-49EC-B4DB-C99ACF6B4566}" vid="{EF259920-C8A6-4A71-B0B5-99ED269982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Theme-Fitz1</Template>
  <TotalTime>1217</TotalTime>
  <Words>841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Comic Sans MS</vt:lpstr>
      <vt:lpstr>verdana</vt:lpstr>
      <vt:lpstr>Theme-Fitz1</vt:lpstr>
      <vt:lpstr>Visio</vt:lpstr>
      <vt:lpstr>Web Development 1</vt:lpstr>
      <vt:lpstr>CSS Box Model</vt:lpstr>
      <vt:lpstr>CSS Box Model</vt:lpstr>
      <vt:lpstr>PowerPoint Presentation</vt:lpstr>
      <vt:lpstr>PowerPoint Presentation</vt:lpstr>
      <vt:lpstr>PowerPoint Presentation</vt:lpstr>
      <vt:lpstr>Collapsing Margins</vt:lpstr>
      <vt:lpstr>Margins</vt:lpstr>
      <vt:lpstr>Margins</vt:lpstr>
      <vt:lpstr>Example</vt:lpstr>
      <vt:lpstr>PowerPoint Presentation</vt:lpstr>
      <vt:lpstr>Exercise 1: HTML5 Page Setup</vt:lpstr>
      <vt:lpstr>PowerPoint Presentation</vt:lpstr>
      <vt:lpstr>PowerPoint Presentation</vt:lpstr>
      <vt:lpstr>Exercise 1: Applying a style</vt:lpstr>
      <vt:lpstr>Make some changes</vt:lpstr>
      <vt:lpstr>PowerPoint Presentation</vt:lpstr>
      <vt:lpstr>CSS3 – Text Shadow</vt:lpstr>
      <vt:lpstr>New CSS3 properties</vt:lpstr>
      <vt:lpstr>PowerPoint Presentation</vt:lpstr>
      <vt:lpstr>New CSS3 addition to background-image</vt:lpstr>
      <vt:lpstr>PowerPoint Presentation</vt:lpstr>
      <vt:lpstr>PowerPoint Presentation</vt:lpstr>
      <vt:lpstr>PowerPoint Presentation</vt:lpstr>
      <vt:lpstr>To Cover all browsers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</dc:title>
  <dc:creator>jbloggs</dc:creator>
  <cp:lastModifiedBy>Karol Fitzgerald</cp:lastModifiedBy>
  <cp:revision>113</cp:revision>
  <dcterms:created xsi:type="dcterms:W3CDTF">2012-10-04T18:27:52Z</dcterms:created>
  <dcterms:modified xsi:type="dcterms:W3CDTF">2018-10-22T08:48:43Z</dcterms:modified>
</cp:coreProperties>
</file>